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3"/>
  </p:notesMasterIdLst>
  <p:sldIdLst>
    <p:sldId id="256" r:id="rId2"/>
    <p:sldId id="257" r:id="rId3"/>
    <p:sldId id="258" r:id="rId4"/>
    <p:sldId id="259" r:id="rId5"/>
    <p:sldId id="260" r:id="rId6"/>
    <p:sldId id="308" r:id="rId7"/>
    <p:sldId id="310" r:id="rId8"/>
    <p:sldId id="275" r:id="rId9"/>
    <p:sldId id="311" r:id="rId10"/>
    <p:sldId id="314" r:id="rId11"/>
    <p:sldId id="312" r:id="rId12"/>
    <p:sldId id="262" r:id="rId13"/>
    <p:sldId id="315" r:id="rId14"/>
    <p:sldId id="272" r:id="rId15"/>
    <p:sldId id="317" r:id="rId16"/>
    <p:sldId id="305" r:id="rId17"/>
    <p:sldId id="306" r:id="rId18"/>
    <p:sldId id="307" r:id="rId19"/>
    <p:sldId id="319" r:id="rId20"/>
    <p:sldId id="320" r:id="rId21"/>
    <p:sldId id="321" r:id="rId22"/>
    <p:sldId id="322" r:id="rId23"/>
    <p:sldId id="323" r:id="rId24"/>
    <p:sldId id="324" r:id="rId25"/>
    <p:sldId id="325" r:id="rId26"/>
    <p:sldId id="326" r:id="rId27"/>
    <p:sldId id="327" r:id="rId28"/>
    <p:sldId id="328" r:id="rId29"/>
    <p:sldId id="329" r:id="rId30"/>
    <p:sldId id="333" r:id="rId31"/>
    <p:sldId id="331" r:id="rId32"/>
    <p:sldId id="332" r:id="rId33"/>
    <p:sldId id="335" r:id="rId34"/>
    <p:sldId id="336" r:id="rId35"/>
    <p:sldId id="337" r:id="rId36"/>
    <p:sldId id="338" r:id="rId37"/>
    <p:sldId id="339" r:id="rId38"/>
    <p:sldId id="334" r:id="rId39"/>
    <p:sldId id="340" r:id="rId40"/>
    <p:sldId id="341" r:id="rId41"/>
    <p:sldId id="342" r:id="rId42"/>
    <p:sldId id="343" r:id="rId43"/>
    <p:sldId id="345" r:id="rId44"/>
    <p:sldId id="344" r:id="rId45"/>
    <p:sldId id="346" r:id="rId46"/>
    <p:sldId id="348" r:id="rId47"/>
    <p:sldId id="349" r:id="rId48"/>
    <p:sldId id="350" r:id="rId49"/>
    <p:sldId id="351" r:id="rId50"/>
    <p:sldId id="352" r:id="rId51"/>
    <p:sldId id="353" r:id="rId52"/>
  </p:sldIdLst>
  <p:sldSz cx="9144000" cy="5143500" type="screen16x9"/>
  <p:notesSz cx="6858000" cy="9144000"/>
  <p:embeddedFontLst>
    <p:embeddedFont>
      <p:font typeface="Righteous" charset="0"/>
      <p:regular r:id="rId54"/>
    </p:embeddedFont>
    <p:embeddedFont>
      <p:font typeface="Spartan Medium" charset="0"/>
      <p:regular r:id="rId55"/>
      <p:bold r:id="rId56"/>
    </p:embeddedFont>
    <p:embeddedFont>
      <p:font typeface="Spartan" charset="0"/>
      <p:regular r:id="rId57"/>
      <p:bold r:id="rId58"/>
    </p:embeddedFont>
    <p:embeddedFont>
      <p:font typeface="Montserrat" pitchFamily="2" charset="0"/>
      <p:regular r:id="rId59"/>
    </p:embeddedFont>
    <p:embeddedFont>
      <p:font typeface="Assistant" charset="0"/>
      <p:regular r:id="rId60"/>
      <p:bold r:id="rId61"/>
    </p:embeddedFont>
    <p:embeddedFont>
      <p:font typeface="Marvel" charset="0"/>
      <p:regular r:id="rId62"/>
      <p:bold r:id="rId63"/>
      <p:italic r:id="rId64"/>
      <p:boldItalic r:id="rId65"/>
    </p:embeddedFont>
    <p:embeddedFont>
      <p:font typeface="Bebas Neue"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48"/>
  </p:clrMru>
</p:presentationPr>
</file>

<file path=ppt/tableStyles.xml><?xml version="1.0" encoding="utf-8"?>
<a:tblStyleLst xmlns:a="http://schemas.openxmlformats.org/drawingml/2006/main" def="{B1940C3A-F4DA-4B50-B0CF-EB7E4EED36CF}">
  <a:tblStyle styleId="{B1940C3A-F4DA-4B50-B0CF-EB7E4EED36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p:scale>
          <a:sx n="70" d="100"/>
          <a:sy n="70" d="100"/>
        </p:scale>
        <p:origin x="-1810" y="-74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0370779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0370779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0370779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0370779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0370779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0370779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0370779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0370779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f58d6fef3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f58d6fef3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f58d6fef3e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f58d6fef3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26c6b1b8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26c6b1b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Distribution des revenus par pays.</a:t>
            </a:r>
          </a:p>
          <a:p>
            <a:pPr marL="0" lvl="0" indent="0" algn="l" rtl="0">
              <a:spcBef>
                <a:spcPts val="0"/>
              </a:spcBef>
              <a:spcAft>
                <a:spcPts val="0"/>
              </a:spcAft>
              <a:buNone/>
            </a:pPr>
            <a:r>
              <a:rPr lang="fr-FR" dirty="0" smtClean="0"/>
              <a:t>C</a:t>
            </a:r>
            <a:r>
              <a:rPr lang="en" dirty="0" smtClean="0"/>
              <a:t>es revenus sont représentés en centiles de la population pour le revenu moyen (income) </a:t>
            </a:r>
          </a:p>
          <a:p>
            <a:pPr marL="0" lvl="0" indent="0" algn="l" rtl="0">
              <a:spcBef>
                <a:spcPts val="0"/>
              </a:spcBef>
              <a:spcAft>
                <a:spcPts val="0"/>
              </a:spcAft>
              <a:buNone/>
            </a:pPr>
            <a:endParaRPr lang="en" dirty="0" smtClean="0"/>
          </a:p>
          <a:p>
            <a:pPr marL="0" lvl="0" indent="0" algn="l" rtl="0">
              <a:spcBef>
                <a:spcPts val="0"/>
              </a:spcBef>
              <a:spcAft>
                <a:spcPts val="0"/>
              </a:spcAft>
              <a:buNone/>
            </a:pPr>
            <a:r>
              <a:rPr lang="fr-FR" dirty="0" smtClean="0"/>
              <a:t>L</a:t>
            </a:r>
            <a:r>
              <a:rPr lang="en" dirty="0" smtClean="0"/>
              <a:t>a colonne gdpppp représente le PIB du pays.</a:t>
            </a: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26c6b1b8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26c6b1b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6"/>
          <p:cNvGrpSpPr/>
          <p:nvPr/>
        </p:nvGrpSpPr>
        <p:grpSpPr>
          <a:xfrm>
            <a:off x="8424000" y="541161"/>
            <a:ext cx="2337900" cy="560387"/>
            <a:chOff x="6135125" y="2934550"/>
            <a:chExt cx="2337900" cy="701975"/>
          </a:xfrm>
        </p:grpSpPr>
        <p:sp>
          <p:nvSpPr>
            <p:cNvPr id="208" name="Google Shape;208;p1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39"/>
        <p:cNvGrpSpPr/>
        <p:nvPr/>
      </p:nvGrpSpPr>
      <p:grpSpPr>
        <a:xfrm>
          <a:off x="0" y="0"/>
          <a:ext cx="0" cy="0"/>
          <a:chOff x="0" y="0"/>
          <a:chExt cx="0" cy="0"/>
        </a:xfrm>
      </p:grpSpPr>
      <p:sp>
        <p:nvSpPr>
          <p:cNvPr id="340" name="Google Shape;340;p25"/>
          <p:cNvSpPr txBox="1">
            <a:spLocks noGrp="1"/>
          </p:cNvSpPr>
          <p:nvPr>
            <p:ph type="subTitle" idx="1"/>
          </p:nvPr>
        </p:nvSpPr>
        <p:spPr>
          <a:xfrm>
            <a:off x="1290763"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1" name="Google Shape;341;p25"/>
          <p:cNvSpPr txBox="1">
            <a:spLocks noGrp="1"/>
          </p:cNvSpPr>
          <p:nvPr>
            <p:ph type="subTitle" idx="2"/>
          </p:nvPr>
        </p:nvSpPr>
        <p:spPr>
          <a:xfrm>
            <a:off x="4945638"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2" name="Google Shape;342;p25"/>
          <p:cNvSpPr txBox="1">
            <a:spLocks noGrp="1"/>
          </p:cNvSpPr>
          <p:nvPr>
            <p:ph type="subTitle" idx="3"/>
          </p:nvPr>
        </p:nvSpPr>
        <p:spPr>
          <a:xfrm>
            <a:off x="1290763"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5"/>
          <p:cNvSpPr txBox="1">
            <a:spLocks noGrp="1"/>
          </p:cNvSpPr>
          <p:nvPr>
            <p:ph type="subTitle" idx="4"/>
          </p:nvPr>
        </p:nvSpPr>
        <p:spPr>
          <a:xfrm>
            <a:off x="4945638"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5" name="Google Shape;345;p25"/>
          <p:cNvGrpSpPr/>
          <p:nvPr/>
        </p:nvGrpSpPr>
        <p:grpSpPr>
          <a:xfrm rot="10800000" flipH="1">
            <a:off x="8428888" y="4048115"/>
            <a:ext cx="2337900" cy="560387"/>
            <a:chOff x="6135125" y="2934550"/>
            <a:chExt cx="2337900" cy="701975"/>
          </a:xfrm>
        </p:grpSpPr>
        <p:sp>
          <p:nvSpPr>
            <p:cNvPr id="346" name="Google Shape;346;p2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5"/>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7928250"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7924250"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77"/>
        <p:cNvGrpSpPr/>
        <p:nvPr/>
      </p:nvGrpSpPr>
      <p:grpSpPr>
        <a:xfrm>
          <a:off x="0" y="0"/>
          <a:ext cx="0" cy="0"/>
          <a:chOff x="0" y="0"/>
          <a:chExt cx="0" cy="0"/>
        </a:xfrm>
      </p:grpSpPr>
      <p:sp>
        <p:nvSpPr>
          <p:cNvPr id="378" name="Google Shape;378;p27"/>
          <p:cNvSpPr txBox="1">
            <a:spLocks noGrp="1"/>
          </p:cNvSpPr>
          <p:nvPr>
            <p:ph type="title"/>
          </p:nvPr>
        </p:nvSpPr>
        <p:spPr>
          <a:xfrm>
            <a:off x="824924" y="3079804"/>
            <a:ext cx="2199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27"/>
          <p:cNvSpPr txBox="1">
            <a:spLocks noGrp="1"/>
          </p:cNvSpPr>
          <p:nvPr>
            <p:ph type="subTitle" idx="1"/>
          </p:nvPr>
        </p:nvSpPr>
        <p:spPr>
          <a:xfrm>
            <a:off x="3472051" y="2781274"/>
            <a:ext cx="21999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7"/>
          <p:cNvSpPr txBox="1">
            <a:spLocks noGrp="1"/>
          </p:cNvSpPr>
          <p:nvPr>
            <p:ph type="title" idx="2"/>
          </p:nvPr>
        </p:nvSpPr>
        <p:spPr>
          <a:xfrm>
            <a:off x="3471900" y="2423324"/>
            <a:ext cx="2199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1" name="Google Shape;381;p27"/>
          <p:cNvSpPr txBox="1">
            <a:spLocks noGrp="1"/>
          </p:cNvSpPr>
          <p:nvPr>
            <p:ph type="subTitle" idx="3"/>
          </p:nvPr>
        </p:nvSpPr>
        <p:spPr>
          <a:xfrm>
            <a:off x="824925" y="3437754"/>
            <a:ext cx="21999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7"/>
          <p:cNvSpPr txBox="1">
            <a:spLocks noGrp="1"/>
          </p:cNvSpPr>
          <p:nvPr>
            <p:ph type="title" idx="4"/>
          </p:nvPr>
        </p:nvSpPr>
        <p:spPr>
          <a:xfrm>
            <a:off x="6212100" y="3079804"/>
            <a:ext cx="2087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3" name="Google Shape;383;p27"/>
          <p:cNvSpPr txBox="1">
            <a:spLocks noGrp="1"/>
          </p:cNvSpPr>
          <p:nvPr>
            <p:ph type="subTitle" idx="5"/>
          </p:nvPr>
        </p:nvSpPr>
        <p:spPr>
          <a:xfrm>
            <a:off x="6119175" y="3437754"/>
            <a:ext cx="21999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7"/>
          <p:cNvSpPr/>
          <p:nvPr/>
        </p:nvSpPr>
        <p:spPr>
          <a:xfrm rot="5400000">
            <a:off x="7660987" y="-41"/>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rot="5400000">
            <a:off x="8137742" y="160306"/>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rot="5400000">
            <a:off x="7794289" y="16030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rot="5400000">
            <a:off x="8136317" y="496680"/>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rot="5400000">
            <a:off x="7792863" y="496680"/>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rot="10800000">
            <a:off x="8400208" y="-1"/>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8400145" y="-1"/>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7303125" y="112283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27"/>
          <p:cNvGrpSpPr/>
          <p:nvPr/>
        </p:nvGrpSpPr>
        <p:grpSpPr>
          <a:xfrm>
            <a:off x="8214500" y="881538"/>
            <a:ext cx="201100" cy="204325"/>
            <a:chOff x="3375338" y="419625"/>
            <a:chExt cx="201100" cy="204325"/>
          </a:xfrm>
        </p:grpSpPr>
        <p:sp>
          <p:nvSpPr>
            <p:cNvPr id="393" name="Google Shape;393;p27"/>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7"/>
          <p:cNvGrpSpPr/>
          <p:nvPr/>
        </p:nvGrpSpPr>
        <p:grpSpPr>
          <a:xfrm rot="10800000" flipH="1">
            <a:off x="-1617912" y="963002"/>
            <a:ext cx="2337900" cy="560387"/>
            <a:chOff x="6135125" y="2934550"/>
            <a:chExt cx="2337900" cy="701975"/>
          </a:xfrm>
        </p:grpSpPr>
        <p:sp>
          <p:nvSpPr>
            <p:cNvPr id="398" name="Google Shape;398;p2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27"/>
          <p:cNvSpPr txBox="1">
            <a:spLocks noGrp="1"/>
          </p:cNvSpPr>
          <p:nvPr>
            <p:ph type="title" idx="6"/>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76"/>
        <p:cNvGrpSpPr/>
        <p:nvPr/>
      </p:nvGrpSpPr>
      <p:grpSpPr>
        <a:xfrm>
          <a:off x="0" y="0"/>
          <a:ext cx="0" cy="0"/>
          <a:chOff x="0" y="0"/>
          <a:chExt cx="0" cy="0"/>
        </a:xfrm>
      </p:grpSpPr>
      <p:sp>
        <p:nvSpPr>
          <p:cNvPr id="477" name="Google Shape;477;p31"/>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31"/>
          <p:cNvSpPr txBox="1">
            <a:spLocks noGrp="1"/>
          </p:cNvSpPr>
          <p:nvPr>
            <p:ph type="subTitle" idx="1"/>
          </p:nvPr>
        </p:nvSpPr>
        <p:spPr>
          <a:xfrm>
            <a:off x="4572000" y="1706450"/>
            <a:ext cx="3856800" cy="440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4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31"/>
          <p:cNvSpPr txBox="1"/>
          <p:nvPr/>
        </p:nvSpPr>
        <p:spPr>
          <a:xfrm>
            <a:off x="3087400" y="3896300"/>
            <a:ext cx="5341500" cy="4035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200">
                <a:solidFill>
                  <a:schemeClr val="lt2"/>
                </a:solidFill>
                <a:latin typeface="Spartan"/>
                <a:ea typeface="Spartan"/>
                <a:cs typeface="Spartan"/>
                <a:sym typeface="Spartan"/>
              </a:rPr>
              <a:t>CREDITS: This presentation template was created by </a:t>
            </a:r>
            <a:r>
              <a:rPr lang="en" sz="1200">
                <a:solidFill>
                  <a:schemeClr val="lt2"/>
                </a:solidFill>
                <a:uFill>
                  <a:noFill/>
                </a:uFill>
                <a:latin typeface="Spartan"/>
                <a:ea typeface="Spartan"/>
                <a:cs typeface="Spartan"/>
                <a:sym typeface="Spartan"/>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2"/>
                </a:solidFill>
                <a:latin typeface="Spartan"/>
                <a:ea typeface="Spartan"/>
                <a:cs typeface="Spartan"/>
                <a:sym typeface="Spartan"/>
              </a:rPr>
              <a:t>, including icons by </a:t>
            </a:r>
            <a:r>
              <a:rPr lang="en" sz="1200">
                <a:solidFill>
                  <a:schemeClr val="lt2"/>
                </a:solidFill>
                <a:uFill>
                  <a:noFill/>
                </a:uFill>
                <a:latin typeface="Spartan"/>
                <a:ea typeface="Spartan"/>
                <a:cs typeface="Spartan"/>
                <a:sym typeface="Spart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2"/>
                </a:solidFill>
                <a:latin typeface="Spartan"/>
                <a:ea typeface="Spartan"/>
                <a:cs typeface="Spartan"/>
                <a:sym typeface="Spartan"/>
              </a:rPr>
              <a:t> and infographics &amp; images by </a:t>
            </a:r>
            <a:r>
              <a:rPr lang="en" sz="1200">
                <a:solidFill>
                  <a:schemeClr val="lt2"/>
                </a:solidFill>
                <a:uFill>
                  <a:noFill/>
                </a:uFill>
                <a:latin typeface="Spartan"/>
                <a:ea typeface="Spartan"/>
                <a:cs typeface="Spartan"/>
                <a:sym typeface="Spart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a:solidFill>
                <a:schemeClr val="lt2"/>
              </a:solidFill>
              <a:latin typeface="Spartan"/>
              <a:ea typeface="Spartan"/>
              <a:cs typeface="Spartan"/>
              <a:sym typeface="Spartan"/>
            </a:endParaRPr>
          </a:p>
        </p:txBody>
      </p:sp>
      <p:sp>
        <p:nvSpPr>
          <p:cNvPr id="480" name="Google Shape;480;p31"/>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31"/>
          <p:cNvSpPr/>
          <p:nvPr/>
        </p:nvSpPr>
        <p:spPr>
          <a:xfrm rot="5400000" flipH="1">
            <a:off x="711463" y="137998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rot="5400000" flipH="1">
            <a:off x="715100" y="539000"/>
            <a:ext cx="837375"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5400000" flipH="1">
            <a:off x="713088" y="536988"/>
            <a:ext cx="841400"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1"/>
          <p:cNvGrpSpPr/>
          <p:nvPr/>
        </p:nvGrpSpPr>
        <p:grpSpPr>
          <a:xfrm rot="5400000" flipH="1">
            <a:off x="1549225" y="1379600"/>
            <a:ext cx="844650" cy="838175"/>
            <a:chOff x="513200" y="2286375"/>
            <a:chExt cx="844650" cy="838175"/>
          </a:xfrm>
        </p:grpSpPr>
        <p:sp>
          <p:nvSpPr>
            <p:cNvPr id="485" name="Google Shape;485;p31"/>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31"/>
          <p:cNvSpPr/>
          <p:nvPr/>
        </p:nvSpPr>
        <p:spPr>
          <a:xfrm rot="5400000" flipH="1">
            <a:off x="1552863" y="538613"/>
            <a:ext cx="837375"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flipH="1">
            <a:off x="715100"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chemeClr val="dk1"/>
            </a:gs>
            <a:gs pos="100000">
              <a:schemeClr val="dk2"/>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1"/>
            </a:gs>
            <a:gs pos="36000">
              <a:schemeClr val="dk1"/>
            </a:gs>
            <a:gs pos="100000">
              <a:schemeClr val="dk2"/>
            </a:gs>
          </a:gsLst>
          <a:lin ang="8100019" scaled="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1172150" y="1023300"/>
            <a:ext cx="78285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24" name="Google Shape;24;p4"/>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 name="Google Shape;25;p4"/>
          <p:cNvGrpSpPr/>
          <p:nvPr/>
        </p:nvGrpSpPr>
        <p:grpSpPr>
          <a:xfrm>
            <a:off x="8428875" y="4375124"/>
            <a:ext cx="2337900" cy="560387"/>
            <a:chOff x="6135125" y="2934550"/>
            <a:chExt cx="2337900" cy="701975"/>
          </a:xfrm>
        </p:grpSpPr>
        <p:sp>
          <p:nvSpPr>
            <p:cNvPr id="26" name="Google Shape;26;p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0000" y="1252475"/>
            <a:ext cx="3668700" cy="16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7"/>
          <p:cNvSpPr txBox="1">
            <a:spLocks noGrp="1"/>
          </p:cNvSpPr>
          <p:nvPr>
            <p:ph type="body" idx="1"/>
          </p:nvPr>
        </p:nvSpPr>
        <p:spPr>
          <a:xfrm>
            <a:off x="720000" y="2937325"/>
            <a:ext cx="3668700" cy="1110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solidFill>
                  <a:schemeClr val="accent2"/>
                </a:solidFill>
              </a:defRPr>
            </a:lvl1pPr>
            <a:lvl2pPr marL="914400" lvl="1" indent="-317500" rtl="0">
              <a:lnSpc>
                <a:spcPct val="115000"/>
              </a:lnSpc>
              <a:spcBef>
                <a:spcPts val="0"/>
              </a:spcBef>
              <a:spcAft>
                <a:spcPts val="0"/>
              </a:spcAft>
              <a:buSzPts val="1400"/>
              <a:buChar char="○"/>
              <a:defRPr>
                <a:solidFill>
                  <a:schemeClr val="accent2"/>
                </a:solidFill>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Clr>
                <a:srgbClr val="00FFDD"/>
              </a:buClr>
              <a:buSzPts val="1400"/>
              <a:buChar char="■"/>
              <a:defRPr/>
            </a:lvl9pPr>
          </a:lstStyle>
          <a:p>
            <a:endParaRPr/>
          </a:p>
        </p:txBody>
      </p:sp>
      <p:grpSp>
        <p:nvGrpSpPr>
          <p:cNvPr id="58" name="Google Shape;58;p7"/>
          <p:cNvGrpSpPr/>
          <p:nvPr/>
        </p:nvGrpSpPr>
        <p:grpSpPr>
          <a:xfrm>
            <a:off x="-1622800" y="541161"/>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chemeClr val="dk1"/>
            </a:gs>
            <a:gs pos="100000">
              <a:schemeClr val="dk2"/>
            </a:gs>
          </a:gsLst>
          <a:lin ang="8099331" scaled="0"/>
        </a:grad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0" y="13860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8162550"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9"/>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0"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1"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1"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6"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6"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0"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5"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0"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1550562" y="4305325"/>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4613"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77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1388175" y="885525"/>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72" name="Google Shape;172;p14"/>
          <p:cNvSpPr txBox="1">
            <a:spLocks noGrp="1"/>
          </p:cNvSpPr>
          <p:nvPr>
            <p:ph type="subTitle" idx="1"/>
          </p:nvPr>
        </p:nvSpPr>
        <p:spPr>
          <a:xfrm>
            <a:off x="1795350" y="3414825"/>
            <a:ext cx="5553300" cy="615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4"/>
          <p:cNvSpPr/>
          <p:nvPr/>
        </p:nvSpPr>
        <p:spPr>
          <a:xfrm rot="10800000">
            <a:off x="8034192" y="21637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310" y="7424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60303" y="8761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160303" y="12195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95251" y="8761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495251" y="12195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1430" y="1437"/>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1430" y="149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0" r:id="rId9"/>
    <p:sldLayoutId id="2147483662" r:id="rId10"/>
    <p:sldLayoutId id="2147483671" r:id="rId11"/>
    <p:sldLayoutId id="2147483673" r:id="rId12"/>
    <p:sldLayoutId id="2147483677" r:id="rId13"/>
    <p:sldLayoutId id="2147483678" r:id="rId14"/>
    <p:sldLayoutId id="214748367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643438" y="928676"/>
            <a:ext cx="4857784" cy="2741400"/>
          </a:xfrm>
          <a:prstGeom prst="rect">
            <a:avLst/>
          </a:prstGeom>
        </p:spPr>
        <p:txBody>
          <a:bodyPr spcFirstLastPara="1" wrap="square" lIns="91425" tIns="91425" rIns="91425" bIns="91425" anchor="b" anchorCtr="0">
            <a:noAutofit/>
          </a:bodyPr>
          <a:lstStyle/>
          <a:p>
            <a:r>
              <a:rPr lang="fr-FR" sz="4400" dirty="0" smtClean="0"/>
              <a:t>EFFECTUEZ UNE PRÉDICTION DE REVENUS</a:t>
            </a:r>
            <a:r>
              <a:rPr lang="fr-FR" sz="6000" dirty="0" smtClean="0"/>
              <a:t/>
            </a:r>
            <a:br>
              <a:rPr lang="fr-FR" sz="6000" dirty="0" smtClean="0"/>
            </a:br>
            <a:r>
              <a:rPr lang="en" sz="3000" b="0" dirty="0" smtClean="0"/>
              <a:t>PROJET 7</a:t>
            </a:r>
            <a:endParaRPr sz="3000" b="0"/>
          </a:p>
        </p:txBody>
      </p:sp>
      <p:pic>
        <p:nvPicPr>
          <p:cNvPr id="506" name="Google Shape;506;p36"/>
          <p:cNvPicPr preferRelativeResize="0"/>
          <p:nvPr/>
        </p:nvPicPr>
        <p:blipFill rotWithShape="1">
          <a:blip r:embed="rId3">
            <a:alphaModFix/>
          </a:blip>
          <a:srcRect l="26501" r="22028"/>
          <a:stretch/>
        </p:blipFill>
        <p:spPr>
          <a:xfrm>
            <a:off x="0" y="0"/>
            <a:ext cx="3977700" cy="5143500"/>
          </a:xfrm>
          <a:prstGeom prst="round1Rect">
            <a:avLst>
              <a:gd name="adj" fmla="val 35177"/>
            </a:avLst>
          </a:prstGeom>
          <a:noFill/>
          <a:ln>
            <a:noFill/>
          </a:ln>
        </p:spPr>
      </p:pic>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flipH="1">
            <a:off x="4026" y="4306100"/>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flipH="1">
            <a:off x="841394" y="3467950"/>
            <a:ext cx="844650" cy="838175"/>
            <a:chOff x="513200" y="2286375"/>
            <a:chExt cx="844650" cy="838175"/>
          </a:xfrm>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ubTitle" idx="1"/>
          </p:nvPr>
        </p:nvSpPr>
        <p:spPr>
          <a:xfrm>
            <a:off x="5072066" y="4214824"/>
            <a:ext cx="2874900" cy="6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LEVASSEUR MY FRANCE </a:t>
            </a:r>
            <a:endParaRPr/>
          </a:p>
        </p:txBody>
      </p:sp>
      <p:sp>
        <p:nvSpPr>
          <p:cNvPr id="521" name="Google Shape;521;p36"/>
          <p:cNvSpPr/>
          <p:nvPr/>
        </p:nvSpPr>
        <p:spPr>
          <a:xfrm>
            <a:off x="437488" y="56163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0"/>
          <p:cNvSpPr txBox="1">
            <a:spLocks noGrp="1"/>
          </p:cNvSpPr>
          <p:nvPr>
            <p:ph type="title"/>
          </p:nvPr>
        </p:nvSpPr>
        <p:spPr>
          <a:xfrm>
            <a:off x="1388100" y="642924"/>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Data Population </a:t>
            </a:r>
            <a:endParaRPr sz="4400"/>
          </a:p>
        </p:txBody>
      </p:sp>
      <p:sp>
        <p:nvSpPr>
          <p:cNvPr id="578" name="Google Shape;578;p40"/>
          <p:cNvSpPr txBox="1">
            <a:spLocks noGrp="1"/>
          </p:cNvSpPr>
          <p:nvPr>
            <p:ph type="subTitle" idx="1"/>
          </p:nvPr>
        </p:nvSpPr>
        <p:spPr>
          <a:xfrm>
            <a:off x="1142976" y="3414824"/>
            <a:ext cx="6643734" cy="871437"/>
          </a:xfrm>
          <a:prstGeom prst="rect">
            <a:avLst/>
          </a:prstGeom>
        </p:spPr>
        <p:txBody>
          <a:bodyPr spcFirstLastPara="1" wrap="square" lIns="91425" tIns="91425" rIns="91425" bIns="91425" anchor="t" anchorCtr="0">
            <a:noAutofit/>
          </a:bodyPr>
          <a:lstStyle/>
          <a:p>
            <a:pPr marL="0" lvl="0" indent="0" algn="just"/>
            <a:r>
              <a:rPr lang="fr-FR" sz="1400" dirty="0" smtClean="0"/>
              <a:t>Le dataframe population provient du site de la </a:t>
            </a:r>
            <a:r>
              <a:rPr lang="fr-FR" sz="1400" b="1" dirty="0" smtClean="0"/>
              <a:t>World Bank</a:t>
            </a:r>
            <a:endParaRPr b="1"/>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4099" name="Picture 3"/>
          <p:cNvPicPr>
            <a:picLocks noChangeAspect="1" noChangeArrowheads="1"/>
          </p:cNvPicPr>
          <p:nvPr/>
        </p:nvPicPr>
        <p:blipFill>
          <a:blip r:embed="rId3"/>
          <a:srcRect/>
          <a:stretch>
            <a:fillRect/>
          </a:stretch>
        </p:blipFill>
        <p:spPr bwMode="auto">
          <a:xfrm>
            <a:off x="2571736" y="285734"/>
            <a:ext cx="5893635" cy="2151841"/>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2571736" y="2643189"/>
            <a:ext cx="5929354" cy="2025159"/>
          </a:xfrm>
          <a:prstGeom prst="rect">
            <a:avLst/>
          </a:prstGeom>
          <a:noFill/>
          <a:ln w="9525">
            <a:noFill/>
            <a:miter lim="800000"/>
            <a:headEnd/>
            <a:tailEnd/>
          </a:ln>
          <a:effectLst/>
        </p:spPr>
      </p:pic>
      <p:sp>
        <p:nvSpPr>
          <p:cNvPr id="26" name="Google Shape;637;p45"/>
          <p:cNvSpPr txBox="1">
            <a:spLocks noGrp="1"/>
          </p:cNvSpPr>
          <p:nvPr>
            <p:ph type="body" idx="1"/>
          </p:nvPr>
        </p:nvSpPr>
        <p:spPr>
          <a:xfrm>
            <a:off x="857224" y="714362"/>
            <a:ext cx="1571636" cy="571504"/>
          </a:xfrm>
          <a:prstGeom prst="rect">
            <a:avLst/>
          </a:prstGeom>
        </p:spPr>
        <p:txBody>
          <a:bodyPr spcFirstLastPara="1" wrap="square" lIns="91425" tIns="91425" rIns="91425" bIns="91425" anchor="t" anchorCtr="0">
            <a:noAutofit/>
          </a:bodyPr>
          <a:lstStyle/>
          <a:p>
            <a:pPr marL="0" lvl="0" indent="0">
              <a:buNone/>
            </a:pPr>
            <a:r>
              <a:rPr lang="fr-FR" dirty="0" smtClean="0"/>
              <a:t>Dataframe population </a:t>
            </a: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 name="Google Shape;637;p45"/>
          <p:cNvSpPr txBox="1">
            <a:spLocks/>
          </p:cNvSpPr>
          <p:nvPr/>
        </p:nvSpPr>
        <p:spPr>
          <a:xfrm>
            <a:off x="214282" y="2857502"/>
            <a:ext cx="2214546" cy="1571636"/>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r>
              <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rPr>
              <a:t>DataFrames world</a:t>
            </a:r>
            <a:r>
              <a:rPr kumimoji="0" lang="fr-FR" sz="1400" b="0" i="0" u="none" strike="noStrike" kern="0" cap="none" spc="0" normalizeH="0" noProof="0" dirty="0" smtClean="0">
                <a:ln>
                  <a:noFill/>
                </a:ln>
                <a:solidFill>
                  <a:schemeClr val="accent2"/>
                </a:solidFill>
                <a:effectLst/>
                <a:uLnTx/>
                <a:uFillTx/>
                <a:latin typeface="Spartan"/>
                <a:ea typeface="Spartan"/>
                <a:cs typeface="Spartan"/>
                <a:sym typeface="Spartan"/>
              </a:rPr>
              <a:t> income distribution + population pour l’année 2008</a:t>
            </a:r>
            <a:endPar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endParaRP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endParaRP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endParaRP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endParaRP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a:ln>
                <a:noFill/>
              </a:ln>
              <a:solidFill>
                <a:schemeClr val="accent2"/>
              </a:solidFill>
              <a:effectLst/>
              <a:uLnTx/>
              <a:uFillTx/>
              <a:latin typeface="Spartan"/>
              <a:ea typeface="Spartan"/>
              <a:cs typeface="Spartan"/>
              <a:sym typeface="Spart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txBox="1">
            <a:spLocks noGrp="1"/>
          </p:cNvSpPr>
          <p:nvPr>
            <p:ph type="title"/>
          </p:nvPr>
        </p:nvSpPr>
        <p:spPr>
          <a:xfrm>
            <a:off x="1928794" y="1571618"/>
            <a:ext cx="5496686"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Résumé</a:t>
            </a:r>
            <a:endParaRPr/>
          </a:p>
        </p:txBody>
      </p:sp>
      <p:sp>
        <p:nvSpPr>
          <p:cNvPr id="597" name="Google Shape;597;p42"/>
          <p:cNvSpPr txBox="1">
            <a:spLocks noGrp="1"/>
          </p:cNvSpPr>
          <p:nvPr>
            <p:ph type="subTitle" idx="1"/>
          </p:nvPr>
        </p:nvSpPr>
        <p:spPr>
          <a:xfrm>
            <a:off x="1785918" y="2428874"/>
            <a:ext cx="5429288" cy="1714511"/>
          </a:xfrm>
          <a:prstGeom prst="rect">
            <a:avLst/>
          </a:prstGeom>
        </p:spPr>
        <p:txBody>
          <a:bodyPr spcFirstLastPara="1" wrap="square" lIns="91425" tIns="91425" rIns="91425" bIns="91425" anchor="t" anchorCtr="0">
            <a:noAutofit/>
          </a:bodyPr>
          <a:lstStyle/>
          <a:p>
            <a:pPr marL="0" lvl="0" indent="0" algn="l"/>
            <a:r>
              <a:rPr lang="fr-FR" dirty="0" smtClean="0"/>
              <a:t>Nous avons un dataframe qui contient 11599 lignes et 6 colonnes pour 116 pays. </a:t>
            </a:r>
          </a:p>
          <a:p>
            <a:pPr marL="0" lvl="0" indent="0" algn="l"/>
            <a:endParaRPr lang="fr-FR" dirty="0" smtClean="0"/>
          </a:p>
          <a:p>
            <a:pPr marL="0" lvl="0" indent="0" algn="l"/>
            <a:r>
              <a:rPr lang="fr-FR" dirty="0" smtClean="0"/>
              <a:t>Les données sont issues des 7 années qui sont 2004, 2006, 2007, 2008, 2009, 2010 et 2011. La proportion de la population couverte par l'analyse est de 91% de la population mondiale pour chaque année.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smtClean="0"/>
              <a:t>Mission 1</a:t>
            </a:r>
            <a:endParaRPr sz="4800"/>
          </a:p>
        </p:txBody>
      </p:sp>
      <p:sp>
        <p:nvSpPr>
          <p:cNvPr id="556" name="Google Shape;556;p39"/>
          <p:cNvSpPr txBox="1">
            <a:spLocks noGrp="1"/>
          </p:cNvSpPr>
          <p:nvPr>
            <p:ph type="subTitle" idx="1"/>
          </p:nvPr>
        </p:nvSpPr>
        <p:spPr>
          <a:xfrm>
            <a:off x="715100" y="3791800"/>
            <a:ext cx="3347400" cy="851652"/>
          </a:xfrm>
          <a:prstGeom prst="rect">
            <a:avLst/>
          </a:prstGeom>
        </p:spPr>
        <p:txBody>
          <a:bodyPr spcFirstLastPara="1" wrap="square" lIns="91425" tIns="91425" rIns="91425" bIns="91425" anchor="t" anchorCtr="0">
            <a:noAutofit/>
          </a:bodyPr>
          <a:lstStyle/>
          <a:p>
            <a:pPr marL="0" lvl="0" indent="0"/>
            <a:r>
              <a:rPr lang="fr-FR" dirty="0" smtClean="0"/>
              <a:t>Résumez les données utilisées de la world income distribution et population pour l’année 2008</a:t>
            </a:r>
            <a:endParaRPr lang="fr-FR"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2"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01.</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28573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smtClean="0"/>
              <a:t>C</a:t>
            </a:r>
            <a:r>
              <a:rPr lang="en" sz="2000" dirty="0" smtClean="0"/>
              <a:t>omparaison en fonction du revenus et du quantile</a:t>
            </a:r>
            <a:endParaRPr sz="2000"/>
          </a:p>
        </p:txBody>
      </p:sp>
      <p:sp>
        <p:nvSpPr>
          <p:cNvPr id="816" name="Google Shape;816;p52"/>
          <p:cNvSpPr txBox="1">
            <a:spLocks noGrp="1"/>
          </p:cNvSpPr>
          <p:nvPr>
            <p:ph type="subTitle" idx="1"/>
          </p:nvPr>
        </p:nvSpPr>
        <p:spPr>
          <a:xfrm>
            <a:off x="214282" y="3501424"/>
            <a:ext cx="392909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5 quantiles ayant les revenus les plus faibles</a:t>
            </a:r>
            <a:endParaRPr/>
          </a:p>
        </p:txBody>
      </p:sp>
      <p:sp>
        <p:nvSpPr>
          <p:cNvPr id="817" name="Google Shape;817;p52"/>
          <p:cNvSpPr txBox="1">
            <a:spLocks noGrp="1"/>
          </p:cNvSpPr>
          <p:nvPr>
            <p:ph type="subTitle" idx="2"/>
          </p:nvPr>
        </p:nvSpPr>
        <p:spPr>
          <a:xfrm>
            <a:off x="4929190" y="3571882"/>
            <a:ext cx="3429024" cy="713400"/>
          </a:xfrm>
          <a:prstGeom prst="rect">
            <a:avLst/>
          </a:prstGeom>
        </p:spPr>
        <p:txBody>
          <a:bodyPr spcFirstLastPara="1" wrap="square" lIns="91425" tIns="91425" rIns="91425" bIns="91425" anchor="ctr" anchorCtr="0">
            <a:noAutofit/>
          </a:bodyPr>
          <a:lstStyle/>
          <a:p>
            <a:pPr marL="0" lvl="0" indent="0"/>
            <a:r>
              <a:rPr lang="fr-FR" dirty="0" smtClean="0"/>
              <a:t>5 quantiles ayant les revenus les plus élevés</a:t>
            </a:r>
            <a:endParaRPr lang="fr-FR" dirty="0"/>
          </a:p>
        </p:txBody>
      </p:sp>
      <p:pic>
        <p:nvPicPr>
          <p:cNvPr id="5122" name="Picture 2"/>
          <p:cNvPicPr>
            <a:picLocks noChangeAspect="1" noChangeArrowheads="1"/>
          </p:cNvPicPr>
          <p:nvPr/>
        </p:nvPicPr>
        <p:blipFill>
          <a:blip r:embed="rId3"/>
          <a:srcRect/>
          <a:stretch>
            <a:fillRect/>
          </a:stretch>
        </p:blipFill>
        <p:spPr bwMode="auto">
          <a:xfrm>
            <a:off x="285720" y="1714494"/>
            <a:ext cx="3994150" cy="16160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4714876" y="1759219"/>
            <a:ext cx="3857652" cy="16250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smtClean="0"/>
              <a:t>Mission </a:t>
            </a:r>
            <a:r>
              <a:rPr lang="en" dirty="0" smtClean="0"/>
              <a:t>2</a:t>
            </a:r>
            <a:endParaRPr sz="4800"/>
          </a:p>
        </p:txBody>
      </p:sp>
      <p:sp>
        <p:nvSpPr>
          <p:cNvPr id="556" name="Google Shape;556;p39"/>
          <p:cNvSpPr txBox="1">
            <a:spLocks noGrp="1"/>
          </p:cNvSpPr>
          <p:nvPr>
            <p:ph type="subTitle" idx="1"/>
          </p:nvPr>
        </p:nvSpPr>
        <p:spPr>
          <a:xfrm>
            <a:off x="500034" y="3714758"/>
            <a:ext cx="4071966" cy="851652"/>
          </a:xfrm>
          <a:prstGeom prst="rect">
            <a:avLst/>
          </a:prstGeom>
        </p:spPr>
        <p:txBody>
          <a:bodyPr spcFirstLastPara="1" wrap="square" lIns="91425" tIns="91425" rIns="91425" bIns="91425" anchor="t" anchorCtr="0">
            <a:noAutofit/>
          </a:bodyPr>
          <a:lstStyle/>
          <a:p>
            <a:pPr marL="0" lvl="0" indent="0"/>
            <a:r>
              <a:rPr lang="fr-FR" dirty="0" smtClean="0"/>
              <a:t>Analyse de la diversité des pays sélectionnés</a:t>
            </a:r>
            <a:endParaRPr lang="fr-FR"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2"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02.</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844" y="71420"/>
            <a:ext cx="3650400" cy="2286016"/>
          </a:xfrm>
        </p:spPr>
        <p:txBody>
          <a:bodyPr/>
          <a:lstStyle/>
          <a:p>
            <a:r>
              <a:rPr lang="fr-FR" dirty="0" smtClean="0"/>
              <a:t>Graphique de la distribution des revenus par pays</a:t>
            </a:r>
            <a:endParaRPr lang="fr-FR" dirty="0"/>
          </a:p>
        </p:txBody>
      </p:sp>
      <p:pic>
        <p:nvPicPr>
          <p:cNvPr id="6146" name="Picture 2"/>
          <p:cNvPicPr>
            <a:picLocks noChangeAspect="1" noChangeArrowheads="1"/>
          </p:cNvPicPr>
          <p:nvPr/>
        </p:nvPicPr>
        <p:blipFill>
          <a:blip r:embed="rId2"/>
          <a:srcRect/>
          <a:stretch>
            <a:fillRect/>
          </a:stretch>
        </p:blipFill>
        <p:spPr bwMode="auto">
          <a:xfrm>
            <a:off x="3857620" y="598962"/>
            <a:ext cx="5286380" cy="3945575"/>
          </a:xfrm>
          <a:prstGeom prst="rect">
            <a:avLst/>
          </a:prstGeom>
          <a:noFill/>
          <a:ln w="9525">
            <a:noFill/>
            <a:miter lim="800000"/>
            <a:headEnd/>
            <a:tailEnd/>
          </a:ln>
          <a:effectLst/>
        </p:spPr>
      </p:pic>
      <p:sp>
        <p:nvSpPr>
          <p:cNvPr id="5" name="Google Shape;816;p52"/>
          <p:cNvSpPr txBox="1">
            <a:spLocks/>
          </p:cNvSpPr>
          <p:nvPr/>
        </p:nvSpPr>
        <p:spPr>
          <a:xfrm>
            <a:off x="0" y="3571882"/>
            <a:ext cx="3286116" cy="1143008"/>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buClr>
                <a:schemeClr val="accent1"/>
              </a:buClr>
              <a:buSzPts val="1400"/>
            </a:pPr>
            <a:r>
              <a:rPr lang="fr-FR" b="1" dirty="0" smtClean="0">
                <a:solidFill>
                  <a:schemeClr val="accent2"/>
                </a:solidFill>
                <a:latin typeface="Spartan Medium"/>
                <a:ea typeface="Spartan Medium"/>
                <a:cs typeface="Spartan Medium"/>
                <a:sym typeface="Spartan Medium"/>
              </a:rPr>
              <a:t>Évolution du revenu </a:t>
            </a:r>
            <a:r>
              <a:rPr lang="fr-FR" dirty="0" smtClean="0">
                <a:solidFill>
                  <a:schemeClr val="accent2"/>
                </a:solidFill>
                <a:latin typeface="Spartan Medium"/>
                <a:ea typeface="Spartan Medium"/>
                <a:cs typeface="Spartan Medium"/>
                <a:sym typeface="Spartan Medium"/>
              </a:rPr>
              <a:t>pour chaque pays en fonction de </a:t>
            </a:r>
            <a:r>
              <a:rPr lang="fr-FR" b="1" dirty="0" smtClean="0">
                <a:solidFill>
                  <a:schemeClr val="accent2"/>
                </a:solidFill>
                <a:latin typeface="Spartan Medium"/>
                <a:ea typeface="Spartan Medium"/>
                <a:cs typeface="Spartan Medium"/>
                <a:sym typeface="Spartan Medium"/>
              </a:rPr>
              <a:t>l’augmentation du quantile</a:t>
            </a:r>
            <a:r>
              <a:rPr lang="fr-FR" dirty="0" smtClean="0">
                <a:solidFill>
                  <a:schemeClr val="accent2"/>
                </a:solidFill>
                <a:latin typeface="Spartan Medium"/>
                <a:ea typeface="Spartan Medium"/>
                <a:cs typeface="Spartan Medium"/>
                <a:sym typeface="Spartan Medium"/>
              </a:rPr>
              <a:t>. À confirmer avec la courbe de Lorenz</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844" y="142858"/>
            <a:ext cx="3650400" cy="2214578"/>
          </a:xfrm>
        </p:spPr>
        <p:txBody>
          <a:bodyPr/>
          <a:lstStyle/>
          <a:p>
            <a:r>
              <a:rPr lang="fr-FR" dirty="0" smtClean="0"/>
              <a:t>Courbe de Lorenz de chacun des pays</a:t>
            </a:r>
            <a:endParaRPr lang="fr-FR" dirty="0"/>
          </a:p>
        </p:txBody>
      </p:sp>
      <p:sp>
        <p:nvSpPr>
          <p:cNvPr id="22530" name="AutoShape 2" descr="data:image/png;base64,iVBORw0KGgoAAAANSUhEUgAAAjQAAAGkCAYAAAAmBb/dAAAAOXRFWHRTb2Z0d2FyZQBNYXRwbG90bGliIHZlcnNpb24zLjMuNCwgaHR0cHM6Ly9tYXRwbG90bGliLm9yZy8QVMy6AAAACXBIWXMAAAsTAAALEwEAmpwYAAEAAElEQVR4nOzdZVRUWx+A8WeGGTolVETE7tZrYXe32J3X7rjX7o7Xbq/djYXd3aJiECogIN0T7wd0FAEdpIz9W4u1hjPn7L3PmTkz/9kpUavVagRBEARBEH5h0owugCAIgiAIQkqJgEYQBEEQhF+eCGgEQRAEQfjliYBGEARBEIRfnghoBEEQBEH45YmARhCENJdWgyl/5UGaGVn2X/m6CUJSREDzGzv49Cl1t2zBZu5cTGbOpOSqVSy7cYNYpTJd8j/n7o5k8mRuvXuXLvlV27iRRtu2pSiNrgcOUGT58lQqkRAUFUWHffu44+2d6mmvuX2b8WfPJvm8e1AQksmT2fPkSarn/eV7Lbn5vAkJod6WLQRERmqdR2rdS4m9HpLJk5l35UqK0v1RGZm38PsRAc1vqv/Ro7TYtQtbExNWN27MficnGuXNy4hTp2i7dy9KlSqjiyj8Ae75+LDt4UPSoj5g+sWLBEVFpUHKyZPV2JirPXpQI2dOrfZ3efWKEy9ffne/5Q0bMr9OnZQWL57EXo+rPXrQoWjRVM1HEDKCLKMLIKS+/+7fZ/mtW6xq1IjepUtrttfKlYsiNja03buXbQ8f0ql48QwspSD8HvRkMsrb2aV6uoWsrVM9zcSkRdkFISOIgOY3NPfKFYplzhwvmPnEqUgRbr57h6WhoWabe1AQo06d4ryHBxGxsdTImZN5tWuT19ISgEnnzjHvyhXCxo3THHPPx4eSq1ZxtksXqjk40PXAAYKiojCUyzny/DkN8ualb5kyANx+944+R47w+P17CtvYMKtmTWrnzq1J6314OCNOnuTI8+fEKJXUyJmTxfXqkdPCIslzDIuJYejx4+x1dUUqkTCyYsUE+yhUKqacP8/Ge/d4Hx5OERsbZteqRc1cuZJ/Ub8Qq1Qy/+pVNty7h0dQEHktLRnr6Ej7j79y3YOCyLl4MYvq1mXhtWtEKRTsc3KiYvbsnHr5kn/PnuWBry+WBgZ0L1mSiVWroiONqyx1WLSIv8uW5XVgIDsfP0ahUtG8YEGW1q+PiZ4eG+/do9vBg4mWa0PTpnQtUSLB9knnznHk+XMGlSvHlPPneRsaSqXs2dncvDmHnj1j+sWLBEdH0zhfPlY3boyhXA6Af0QEY11cOPbiBR8iIylvZ8ec2rUpY2sLwMZ79xhx8iQ7W7Vi+MmTuPr7k9vCglm1atEkf37OubtTfdMmAMquWUOX4sXZ2KwZIdHRjD9zhgPPnuEdGoqZvj4N8uZlcb16mOvrA3FNERuaNuX4ixccdXNDT0eHjsWKMa9OHWRSKQ6LFuERHMyymzdZdvMm6okTtXrtTrx4wYxLl7jj7U2sUkkBKysmVK1Ki4IFkzzme++1T6/37tataVWoEOExMQw+fpyjbm4ERUVR0MqKf6tUoUXBgvFeP+u5c5lYtSpdS5RI9P0y7vRpjHV1OdK+vSavb91Ln9L2GzkSq4/3d1BUFBazZ7OhaVMczM0TfT0kkyczt3ZtRnw8rwe+vox2ceH6mzcANMyXj3m1a5PZ2BiIa5YNi4mhsr09C65d4314OOXt7FjeoAEFvxGEPQ8IYNCxY1zy9CSLsTHLGjRIsM/3PguUKhVjT59mx6NH+IaHk9vCgkHlymk+axIjmTyZ6TVqsPXhQ3zCwljVqBGtChXi9rt3jHJx4aqXF0a6urQtXJjZtWtjKJez8d49uh88iNfQoWQzNdWkNeLkSXY/eYL74MFIJJIU38+fyvfl9QdotmMHQVFRnOvaFQBnNzcmnD3LEz8/jHV1aZQvH/Pq1CGTgUGS5/0nEk1Ovxnv0FAevX9Pgzx5ktxnXp06NMibF4hrz/9rzRrcPnxgeYMGbGjalNeBgThu2MC70NBk5X3UzY0ohYL9Tk70+SKYGnLiBM0LFGC/kxNZjI1puG0brn5+AETGxlJ90yYueXryv/r12dy8OT5hYVTZuJHAb/QxaLtnD/ufPmVenTqsa9KE7Y8eccXLK94+vQ4fZv7VqwwuV44DbdtSwMqK+lu3JtgvuTofOMDUCxfoVaoUh9q1o1L27HTYt4+1d+7E22/82bPMrlWLObVrUzprVk6/ekX9rVvJaW7OficnRlasyPyrVxl07Fi842ZcvEhgVBQ7WrViWo0abH/4kGkXLgDQMG9ervboEe+vrK0tWYyNqfeN1/xZQACzL19mbu3arG3cmGtv3lB140bW37vH8oYNGevoyLaHD1l87RoQ9yVecd06XF6/ZlatWuxs1Qo1UGXDBh76+mrSDY2JofuhQ/QvW5Yj7dphZWiI0549fIiMpFTWrJovrQ1NmzK+ShUA2u/dy8Fnz5hVsyYnO3ViRIUKbHv4kKnnz8cr85Djx7E2NOSAkxP9y5Zl8fXrrLl9G0DzXmpVqBBXe/TQ6nW78fYtDbZto4i1NQfbtmVnq1YYyuW037sXv/DwJI/T5r32pREnT3Lm9WuW1KvH0fbtKWRtTevdu3H186Nh3rz8W7kyAMc7dKBnqVKa475+vyTmW/fS9yT1enzpno8P5deuJUapZFOzZiyuV48LHh5U3biR8JgYzX4ur16x6f59Fterx5bmzXELCKBrEoE2QEh0NNU2bsQ3PJytLVow1tGRLgcOxNtHm8+CeVeusO7uXabVqMGJjh2plycP/Y4e5cSLF98890nnzjGgbFlWNmxIZXt7nvj5UWXjRiTArtatmV2rFjsfP6bN7t0AtChYED2ZjL2urvHS2fPkCW0LF0YikaTK/awNj6AgWuzcSaXs2XHu0IH5depw+Plz+js7a53Gn0LU0Pxm3oSEAJDD3Fyr/RdevUqkQsGpTp00v+qqOTiQa/Fi5l+5wvy6dbXOW6FSsbpxY00659zdARhRoQL/fvzwrJkrF7mXLIn7YGralP/u3+eZvz+P/v6bAlZWmn1yLFrE/27cYELVqgnyeeDry1E3N3a0bIlTkSIA/JUtGzkXL9bs89Tfn4337rGmcWPNl0a9PHnwDgvj3zNnONOli9bn9aWHvr7sePSIlQ0b0ufjr8I6uXMTHB3NuNOn6fZFDUnn4sU15QP49+xZytvZsaNVK015MhkY0PXgQUZWqoTDx9fMztSU7S1bIpFIqJM7N+fc3XF+8YLZtWtjbWSEtZGRJs35V65w18eH0507k+XjL+jEhMXEsL5JE8p9bF444ubGjkePcB88mBzm5jTKl4+jbm5cf/sWgA137/IyMJCH/fppmj7q5slDvv/9j0nnz7O3TRsAYpRK5tauTZvChQHIbGxM8ZUrOfv6NS0LFdIcW8TGhtyZMhGlUBCjVLKyUSNNAFbNwYErb95w3sMjXpkrZs/O/z5+AdfMlYvDz5/j/OIF/cqWpWTWrOjp6JDZyEjrJpPH79/TomBBljVsqNlmb2ZGqdWruf72LY3y5UtwjDbvta9d8PSkdq5ctP54TRzt7clsZIRCpcLayIjcmTIBUNrWFitDQ9yDgoCE75fEfOte+h5TPb0Er8fXpl64gLWREcc6dEBXR0dTzqIrVrD+7l0GlisHxAWyR9u3J6uJCQBvQ0MZfPw4ARER8Wp/P9l47x5+ERFc79mT7GZmAFgYGNBy1y7NPtp8Flzw9KSMrS2dPzaXV3NwwFAu19QqJqVO7tz0K1tW8/+QEyfIbGTE0fbt0ZPFfQ3mzZSJKhs3csHDgyo5ctAwb152P3nCoI/nfO3NGzyCg2n3sSY2Ne5nbdx4+5ZopZIxjo6a622sq4tHcLBWx/9JRA3Nb+ZTVadKy2GZFzw9qe7goAlCAKwMDamZK1eCL5jvsTY0jJfOJy0LFdI81tXRoW7u3Nz4OFrjrLs7eS0tyZMpEwqVCoVKhaFcTmV7e06/fp1oPpc9PQGo/7GWCSCriQkVsmfX/P8pmGqQN68mXYVKRYM8ebjk6UnMD470uvDxmnz6svqkbeHC+EVE4Orvr9n2ZR+IiNhYbnz80vyyPPXy5EGlVnP2i3P9K1s2JBKJ5n87U9N4v44/cXn1itEuLsysWZMqOXJ8s9wS0DQVAWQ2MsLa0DBe4GtpYKDpZHvB05PC1tbxzkFXR4fmBQpw/uO1/eTLgMLuY/V8eGxsouXQl8k42akT9fLkwT0oiJMvX7Lg6lWe+PkR/dVr8nWgktR10Fa3kiXZ3bo14TEx3Hr3jm0PH7Ls5k0AohWKRI/R5r32tYp2dqy5c4cm27ez+vZt/CMimF+3LkUzZ/5m+bTpM/Oteyk1XPDwoGn+/Jpg5lO5imXOHO/zIIeZmebLFb7/ul/28qKojY0mmAFomj8/Ol+8z7X5LKhoZ8fJly+pvmkTi69d41VgINNq1KDyd97/X1/bs69fUyd3bnSkUk1eFbJnx1RPj9OvXgHQvmhRLnt6amqqdz1+TAErK0pkyZIm93NSStvaoqejw19r1zLy5EnOubvTJH9+hpQvr3UafwpRQ/Obsf/4geH5jejdOzSUzMbGSCUSAiMjKZHIB21mIyMev3+frLxtvqg5+DqtL1kbGmo+JAIiI3nq74986tQEx+VN5BckQGBUFHKpFNOPbdCfZDE2JjQ6Oi7diAgAsi1YkGga/hER2H7xgaytwKgoZFJpgrbrT/0LQqKjMdbVBeJfj8DISFRqNWNPn2bs6dMJ0vUOC9M8/vrXplQiSRCgvg4MpO2ePTQtUCBe23tSDOVyTbCbVD5fCoyM1JzTlzIbGxPy8Ronlo704wf3twLqQ8+eMfTECV4FBmJlaEgZW1sM5fIEI++0uQ7JER4TQ58jR9j5+DEA+S0tKZElC0CSo7C0ea99bUn9+tiamLD5wQMOP3+OVCKheYECrG/aNEE6X0rq/vnSt+6l1BAYGZkgj0/5fvm6J/baQNKve2BkZIIfOzpSabzaRm0+C8Y4OmIol7Pu7l2GnDjBkBMnqObgwNYWLb55P399bQMiI1l1+zarPjZhfunTvdgwb15M9fTY++QJA/76iz1PntDrY21vat/P35LLwoLTnTsz89Il/nfjBvOuXiWLsTHLGzSg+Tf6fv2JREDzm7EyNKRkliwcf/GCWbVqJbpPrc2byWJszOnOnclkYIBvIv0HfMLCNFXHEhJ+UIUl4xdGYFRUvF9zvuHhWH4MCMz09CieOTNrmzRJcJzeF78Sv2RpYECsSkVQVJSmEynEBTGfflma6esjAS537448kXQSq0nSRiYDAxQqFR8iI+MFNT4fP8Ask+ik9+mL7N/KlWlaoECC55MTXEXExtJ8504yGRiwQYumhh+RycCAp1/UNn3y5fviR7gFBNB69266FC/O+a5dNb/s2+zezRMt+4L8qIHHjnHy5Uuc27enSo4c6MlkPPHzY+vDh0keo8177WsGcjmTq1dncvXqPPP3Z8+TJ0y9cIHRp06xolGjFJ3Dt+6lT3UAX96ryblPgW9+Hnyrw+/3WBoaJujro1ar4/WT0+azQEcqZWiFCgytUAHP4GAOPH3KxHPn6HHoEMc6dNC6PGZ6ejTNnz9eM9Qnnz4b9GQymhcsyF5XV8rY2uIVEkLbj02CqXk/w/c/XyvZ23OkfXsiYmM5/eoVc65cofXu3XgOHfpDP8x+V6LJ6Tc0pHx57vv6su6rTqoAWx484Imfn2beCUd7e866u+P/sUYD4movTr9+TaWP1eqmenpEKhTx5vy4mIzmqONfdNiLjI3F2c2Nag4OmvxfBwXhYG5OGVtbytjaUjprVhZeu8aR588TTe/Tsfu+6LAXGBnJtY+jMj6lqyaurf9TumVsbXF59YqF164hk/7YW9/R3h6A3R9/5X+y8/FjbIyMNCPDvmby8cP6ZWBgvPLo6ugw9vRpvJLRHt794EHcPnxgn5PTN3/xp4SjvT2P/fzifQnFKJXsf/pU877QxpdNCgB3vL2J+dgfQNNMERPDJU/PZM9V83WN0/dcffOGennyUDt3bk2/iU/vzaRmztXmvfYlpUpFkeXLWfSxc3V+Kyv+qVKFCtmz4/mxf9vX1yQ5vnUvfXovfFlj8/V9+r28He3tOfjsWbwmWVc/Px6+f5+s1/1r1R0cePT+PW4BAZptp1+/jtfMqM1nQZ3Nmxl24gQQVxs9qFw5mhUo8M0a6aTO82lAAKWzZtXkld3UlDEuLjz6oma6fZEiXPbyYv3du5S1tdXc36l5P5vq6cV7zSJiY7nr46P5f+2dO+RavJhYpRJDuZzG+fMzrXp1lGo1bz++p4Q4oobmN9SpWDGOurnR+8gRrr99S9P8+ZFKJJx4+ZLlN2/SpnBhTefVoeXLs/HePWpv3sz4KlVQq9VMu3gRXR0dTRtt/bx5GXbyJD0OHWJA2bLc8/Fh+a1bWpdn5qVLGMhkOJibM+/qVSJiYxldqRIA3UuWZMn169TevJmxjo5kMjBg9e3b7HV15XC7domml9/Kio7FijHk+HGiFArszcyYeekSsV80WZTIkoWWBQvScd8+JlWrRkErK865uzPt4kVGVayoqSJPTEBkpOYL6UuO9vaUsbWlZcGCDDt5ktCYGIplzszBp0/Z8egRyxo0+Ga6U6pXp9mOHZjp6dG8YEH8IyL498wZpBLJd/tXfDLvyhV2Pn7MpKpViVYo4n2xWhsaJtrR80d0K1GCRdeu0WDbNqZVr46Zvj4Lr13DNyyMfz6O0tHGp1qNo8+fY6yrS8msWdGRSBjt4kK/MmXwj4hg3pUr+ISFaYKM5KR929ubCx4eVLa3j9dPITFlbW059OwZm+7dw97MjDOvXzP34yy1EUn0/dDmvfYlHamUctmyMfn8efRlMgpYWXHtzRsueniw6mPtzKdrss/VlTpfTF+gjW/dS9Vz5kRfJmPw8eP8W7kynsHBTL1wIV5N59evx6fOt5/8U7kyFdevp/7WrQwtX57gqCj+PXsWB3NzuqRg3qrOxYsz78oVGm/fzvQaNYhUKBh3+jTyL4JSbT4LKtvbM+3iRbIaG1M2WzZc/fzY/fgxQ5PZn2R8lSpUXL+eNnv20L1ECaIUCqZeuIBXSAglPzZDAtTImRMrQ0M23LvH3K868abG/QxQP08eNty7R6msWbExMmLO5ct8+U6ukiMHA48do/Xu3fxdtiwxSiXTLlwgp7m5pslUiCMCmt+QRCJhe8uW1HBwYMO9e+x1dSVGqSSfpSX/q1+fHqVKaT78s5uZcbFbN0a5uNB5/35kUinVHBzY2aqV5hd0ASsr1jZuzLSLF6m/dSvl7OzY07o15det06o8Kxs2ZOK5c7z48IHStrac7dJF88VrqqfHhW7dGHnqFH2PHCFaqaSIjQ0H27bVDC1PzLomTbA2NGTiuXPEKJX0KFmSbCYm8b6YtrZowYSzZ5l56RLvw8PJYWbGrJo1v9vnxCcsjKEffwV+aWbNmpSxtdWku/DaNQIiIihgZcWW5s3pUKzYN9Ntkj8/B9u2ZcqFC2y4dw9TPT1q587NrJo1vztK45NPv1QnnT/PpK+GOX+aVyQ1mHx8XUacPEl/Z2dNp8kL3bpRMokhxYkpbGNDp2LFmHnpEre8vTncrh3/NW/O5PPnabB1K1mMjWmQNy/dS5akv7Mz70JDta5CH+foSN+jR6m3ZQvPBw7UvF+TMr9OHSIVCoZ8fG0LWlmxz8mJoSdOcPXNG7okMocPaPde+9KS+vUx0tVl+sWLmvfd/Dp16PGx/0XNXLmomzs3A48do1epUlr1gfrkW/eSub4+u1q1YrSLC422b6ewtTWbmzen+c6dmuMTez2+VNrWljOdOzP29Gla796NkVxOg7x5mVO7tmbelB+hL5NxpksXBh47RteDBzHX12d6jRqMOnVKs482nwXjKldGqVaz4tYt/j17lsxGRgwtX56J1aolqzyfzvOfM2douWsX+jIZlezt2dy8ebx5Z3SkUtoUKsTSmzcTjEBLjfsZYGHdukQpFPQ9cgRTPT36ly1LySxZuP1xeYp8lpYcbteOCWfP0urjqLDqOXOytUWLRJvT/2QStVilTBAEQRCEX5zoQyMIgiAIwi9PBDSCIAiCIPzyREAjCIIgCMIvTwQ0giAIgiD88kRAIwiCIAjCL08ENIIgCIIg/PJ++3loAgPDUalSf2S6paUxAQFh399RSDFxrdOXuN7pR1zr9KF7+CAmxnoEVK+X0UX5I6TV+1oqlWBhkfSaZ799QKNSqdMkoPmUtpA+xLVOX+J6px9xrdOe3pqVINdBVbVuRhflj5ER72vR5CQIgiAIwi9PBDSCIAiCIPzyREAjCIIgCMIvTwQ0giAIgiD88n77TsHfEhkZTlhYEEqlItnHvn8vRaVSpUGphK+Ja52+knO9dXRkGBubY2CQ9MgDQRCE9PDHBjSRkeGEhgZibm6NXK6LRCJJ1vEymRSFQnzJpgdxrdOXttdbrVYTGxtDUJAfgAhqBEHIUH9sk1NYWBDm5tbo6uolO5gRBAEkEgm6unqYm1sTFhaU0cURBOEPl2EBTUxMDI0aNeLKlStJ7vP06VOcnJwoXrw4LVq04MGDB6mWv1KpQC7XTbX0BOFPJZfr/lCzrSAIQmrKkIAmOjqaYcOG4ebmluQ+ERER9OzZk+LFi7Nv3z5Kly5Nnz59CAtLvdkHRc2MIKScuI+En13Ius2wZ09GF0NIY+ke0Lx48YI2bdrg6en5zf2cnZ2Ry+WMGTOG3LlzM27cOExMTDh27Fg6lVQQBEH4HagtLcHKKqOLIaSxdA9obt26RaVKldi5c+c397t//z6lSpVCKo0rokQioVSpUty9ezc9ivlLOHXqOI6OZdi+fUu87QMG9Gb16uUATJ8+iSlTxqdJ/s7Oh2nevEGapC0IgpBa9HZshY0bM7oYQhpL94Cmbdu2jBo1CgMDg2/u5+fnh42NTbxtlpaW+Pr6pmXxfikuLiews8vO8eNHMiT/mjVrs3791gzJWxAEQVv6IqBJN7FhYfyve68MWcvppx22HRkZia5u/E67urq6xMTEJCsdS0vjRLe/fy9FJktZPJfS41MiJCSEGzeu8c8/E5k06V9evnxO/vwFgLjaLKlUgkwmRSKRIJGkTVllMkOMjAxTPd3E8/pjB+RliOReb6lUirW1SRqV5vcmrls6uHwRAOsMLsZvLywM3zz5GBgSxvZ8hWk3Zki6Zv/TBjR6enoJgpeYmBj09fWTlU5AQFiikaJKpUrR3CYZPTeKi8sp5HJdqlWrRfbsqzl8+BC5c+cD4uYHUanUKBQq1Go14eHhjBo1nGvXLpMtmx1jx06gUKEiAPj7+7No0Vxu3bpBdHQUDg45GTx4BCVKlMLb+x2tWzdh2rTZrFjxP4KCAilRohRjx07E3NwcZ+fDrFmzgv37nQF49eolixbN5dGjh1hbW9OsWSvatu2Q4k6jGX2t/zQ/cr1VKhV+fqFpVKLfl7W1ibhu6URc6/TxQVeBBZAzX/FUv95SqSTJSgr4iQOazJkz4+fnF2+bv78/1tZpF2Nf3vmEi9sfa7WvRCJBrU55lVrldoWp5FQo2cedOnWc8uUrIpPJqFy5Ks7OhxkwYAgyWcKX9NKlC3Tp0oM+ffpz6NB+hgzpz549hzE1NWXq1AkYGhqwcuV61Go1K1f+j3nzZrJly27N8Zs3b2TChGnExsYwfvwYtm37j7//HhQvj+joKEaMGETdug0YOXIcb954MXfuDORyGa1atU3+hREEQUglBsuWgLEedOmT0UX57Ug93DEZPpiwydNRFi5CtCyWm0CuEkXSvyzpnqOWihcvzt27dzVBg1qt5u7du5QoUSJjC/YT8Pf34/79u1SuXBWAKlVqEBQUxNWrlxLdP1++AvTq1Y8cORzo338w5ubmnDoVN1qsUqXKDBkyEgeHnOTMmYsWLdrg7v46XrDWrVsvChcuQokSpahTpx5Pnz5JkMepU8cxMTGlT5/+ZM9uT4UKlejVqx+7dm1PgysgCIKgPd1Tx+FIxvQ1/G2p1ehv2YRFtYrI7t5G540XD28GUcBPyR09KTKT5LWmpIafqobGz88PExMT9PX1qVevHvPnz2fq1Km0b9+eXbt2ERYWRoMGaTeqppJTIa1rSzKyGcTF5QRSqZQKFRwBKFy4CFZW1hw7dpTKlasl2L9gwc/nJJVKyZs3H+7u7gA0b94KF5cTPHr0AA8Pd549ewqAUqnUHJMtm53msaGhEQpFwknU3N3dcXd/Re3alTXbVCoVsbGxxMbGIpfLU3TOgiAIws9B4uuLyfCB6J08TkzlqoQuXo7KLjuXxq2ihhKemH570E9a+akCGkdHR2bOnEmLFi0wNjZm1apVTJw4kd27d5M/f35Wr16NsXHS7Wd/CheXkygUCho2rKnZplKpuHLlIkFBQQn2l0jiV8SpVGrkchkqlYqhQ/sTEhJMzZp1qFSpCrGxsfzzz8h4+38djCTW1KZUKilRojQjR45N8JyOjk5yTk8QBEH4SekePojJyMFIIiIImz6byB594OP0Kub+JwHwMcicIWXL0IDm2bNn3/y/WLFi7N+/Pz2L9NPz8vLk6dMnDBo0jDJl/tJs9/X1YeTIIbi4HE9wzKtXLzSPFQoFz58/pXz5iri7v+LevTscOHAcq4+TTu3btzvB8dqwt8/B+fNnyJIlq6Yfz9mzLty4cY3Ro//9oTQFQRCEn4MkOAjjsSPR37OT2BIlCV22BmXefJrnVSooEvwYXylY6DpkSBl/2j40QuJcXE5gbGxC06YtyZUrj+avQgVHihYtxrFjRxMc8+jRAzZuXIuHhzuLFs1DoYilTp36GBubIJVKOXPmJD4+3pw968L69asAkj08vm7d+sTGxjJ79jTc3V9z8+Y1FiyYg4mJaaqctyAIgpBBlErMG9dFb/8ewkeNI+ioS7xgBuD29VgKub/nqgrsrLJmSDFFQPOLcXE5Qe3a9dDT00vwXLNmrXj2zJXXr1/G216/fiMePnxAt27tcXV9zJw5izEwMMDGJjPDh49hx46tdOzYms2bNzB48AhkMhlubs8SpP8thoZGzJ+/BG/vd3Tv3pFp0yZRv34jevf+O0XnKwiCIGSQyEhQq0FHh/DR/xJ07DQRI8ZAIn0iT2x/SZbXCq4DWa0zpslJok6Nscc/saTmofHx8SBLlhw/nK6YGyX9iGudvn7keqf0fvpTiblR0odZswboynXw2304o4vyy5D6+mDWrAGR/QYS1bnbd/ef1nY6i8/MpjowuPs8Ks3qnfpl+s48NKKGRhAEQRCEeFTWNijKlkOZK/d3942JgSLSi6gkcAuwtc+W9gVMhAhoBEEQBEFA56krZi0bI333FqRSQpesINaxynePu3ZZRengp7hnkRAGZM2VPe0LmwgR0AiCIAi/teADznDuXEYX4+elUmGwYikWtasgc32Mjod7sg4/vCuS/G6BPLCI69uZObfdd45IGz/VPDSCIAiCIKQfqacHJoP6oXvlEtH1GhI6fwnqZC4x5H3vIUZBau7nMMZaIkM3s1kalfbbREAjCIIg/NbEWk6JUKvR374Fo3/HABCyZAXRTu0hmYsJh4VBEat98BIexBiRVaoLVgZxHWvSmWhyEgRBEH5r8ls34OrVjC7GT0Py/j2mndtiMqQ/iuIlCDx/lei2HZIdzABcOg+VdC8RbQxuQTrY6piDqW7qF1oLooZGEARB+K2FbNiCtbUJiCHyEB6ORU1HpEGBhE2dSWSvfpqlC37EkX3RzPB7jUdJGQF3giltkPWHAqPUIAIaQRAEQfjdRUWBvj4YGRH+z0QUJUujzF8gRUmqVHDjkhqH0HBOVbHF95IPWbJZplKBk080OQmCIAi/NaNpk2BswoVz/xQ6L9zIVKEUuqfi1vqLbtshxcEMwP79MvLonkNHAV4O+VGqVWQxT16H4tQkAppfjKNjmXh/DRvWZObMKUREhCcrjZs3r6f6voIgCD8j2R/eh0aZ3R5FydKorFIv2IiOhimT5dR12AJAUOayAGS2tEm1PJJLBDS/oClTZnHw4HH273dm9uxFPH3qyv/+tzBN8jp48DglSpRKk7QFQRCEtCG7exuzNs2QhASDnh4h6zejKFk61dJft06Ot4+MCqrrBDqAkU5BALLYZEm1PJJLBDS/IBMTEywtrbC2tqFIkaK0bt2W06dPpUlelpZWyBNZiEwQBEH4CcXGYjh7OuYNaqHz/BlSL69UzyIwEBbM1yUbTyj20p+XJQ2I+djhOnM221TPT1sioPkNmJtbxPtfrVazceNamjWrT926VRk2bCBeXp6JHhsdHcWsWVOpW7cqzZrV58iRA1StWg5v73dA/Can8PAwJk36h9q1q9C2bQuOHTuCo2MZFAoF3t7vcHQsw5s3n2+edetW0a9fD83/9+/fo1evztSoUYmOHdtw/PjR1L4UgiAIfyyd588wb1ALo/mziW7RmsDzV1EWLpLq+SxerEdoqIQB+tMx+aDkSuOC+Hq8AcA6e9ZUz09bYpTTF3bulLF9u3a1ERKJhNRYqLxdu1icnBQ/fHxQUBB79uygTp36mm179+7k+HFnxo+fgpWVNXv37mTw4H5s27YXfX39eMcvWjSPBw/uMX/+/1AqVcyaNQWlUploXrNmTcPT04P//W8VgYEfmDNnutblDAjwZ+TIwfTs2ZeJEx159syVuXNnYGxsgqMWa4UIgiAISVCpMFizAqNpk1AbGRG8bjMxjZumSVaenhLWrpFjr/OAjlYneG8G6tK98D10mUwSQ+Q2pmmSrzZEQPMLGj16GDo6UtRqNVFRUZiamjFkyEjN89u2bWbw4BGULh3XSWvo0FFcvXqFc+dOU69eQ81+ERERHD9+lNmzF1KkSDEAhgwZyfDhAxPkGRISwoULZ1m4cBkFCsS1lXbs2IWFC+dqVeZ9+3ZTqlRp2rRpB4CdXXY8PNzZvXu7CGgEQRB+kNTLM27pgssXia5Tj9D5/0OdOXOa5Tdzph5qtYoWyjXYvQlg5yh9Glu25JT3XmylZqgz6X8/kTQiApovODkptK4tkcmkKBSqNC5R4kaOHEvRosUBCA0N4eTJ4/Tt243VqzdhZWXN+/e+TJnyL9IvJkuKiYlJ0Ozk6elObGwsBQoU0mwrUqRoonm+eeOJUqkkT558X+xbXOsye3i85tq1K9SuXVmzTalUJmguEwRBELQjef8ei2oVQaUidOFSotp3StNJ7e7fl7J3r5yCBtfpYXWRcAVcqliVGrr6+Pj5kFVqhspCBDRCMlhZWWNn93l59oIFC3Pt2mUOHz5A587dAZg8eQYODrniHWdsbBLvfx0dnY+PPjedJdWK9rmp6vMOX3YWliRyE33ZdKVUKqlVqy5du/aMt480BTNUCoIg/JGio0FPD7WNDRGjxxFdtwGqHA5pmqVCASNH6mNmHMNfYfsoFPWAC/9AQXkHAHw/+FFYmgPVxxW3M4L4NvlNqNWgVCowMTHBwiIT/v7+2Nllx84uO1mz2rJq1TJevHge75hs2bIjl8t59sxVs+3Lx1+ytbVDV1cXV9cnmm1ubs80j2WyuOAmPPzzfDjv3r3VPM6ePQdeXp6aMtnZZef69ascPnwgRectCILwPWqLTGCZcTPYpibZ3dtkKlsM2b07AET2/jvNgxmA1avl3LunQwn903S1voVSJuGUkwX1rRqgUqnwCfEnq9QMtbkIaIRkCA0NJSDAn4AAf969e8uaNSt4+9aL6tVrAeDk1J61a1dy4cI53rzxYv78Wdy8eR0Hh5zx0jE0NKRBg8YsWbKAR48e8ujRQxYtiusT83WNi76+Ps2bt2bx4nk8evSAe/fusGbNCs3zmTJlwsYmM5s3r+ft2zccP36Uq1cvaZ5v0aI1bm7PWblyKV5enpw968KKFUuwsUm7tl5BEASIW8uJvXszuhipQpkrN4pixVEbGKZbnu7uEmbP1uOvYoFY+V+iUthVHjup8VdVx1iuy4cPH1ColGQ1ygQ6GRdWiCanX9CECWM0j3V19ciTJy/Tps3R9Ktp164TUVFRLFgwm9DQEPLly8+CBf/DKpFZIvv3H8K8eTMZOvRvjIyMadmyDatWLdPUuHypT5/+REVFMnToAMzMzGjQoDHr168G4pqOxo4dz8KFc+nUqQ0lS5ahS5eeXLx4DoAsWbIyZ85CVq5cys6dW8mUyZLu3fvQvHmrVL8+giAIvxP55YsYrFpOyNpNqM3MCdmyK93yVqthxAh9dHQgh/8+Wmd+jtw3kmtDoJS6PQC+vj4AGbrsAYBEnRpjj39iAQFhqFQJT9HHx4MsWXL8cLoZ2Sk4NV24cI4yZf7C0DAu2nd1fUy/fj1wcbmETPbtePfOnVsMGtSXc+eufXfflPhdrvWv4keud0rvpz+VtbUJfmIF6DRnNG0Shoa6+A0bl9FFSZ7ISIxmTMFw1TIUuXITvHN/ujQvfWnHDhmDBhnQucEzAp13sNNmLT65/Jm734Kx6sfoy2ScOXOKtm1bcvavyRQ+MjTN3tdSqQRLS+Mknxc1NH+4DRtWc/nyBTp16kZERDjLli3G0bFqmgYogiAI6UkS+AEif60Zz2X372LSvzey58+I7N6LsPFTwMgoXcvw/r2ECRP0KV0qhvALB3AqGoDBwzfcWAEqn+roZ4v7nvD19QUgc+aMW/YAREDzx5swYRqLFs2lW7cOyOVyHB2rMGjQ8IwuliAIQqoJm78EA2sT+BVqw2JjMVw8H8MFc1BZ2xC0cz+x1WtmSFH+/VePiAio6XCJZ/eiaBF6nMBc5jxrEkS5xx00+31qcsqcJSuJT8uaPkRA84fLmTMXixev+P6OiShVqgyXLt1K5RIJgiD8mXReuGHSvxfyu3eIatGasFnzUGfQXF0HDsg4cEBO/15BuK6/Qv8K/hhcdmPPf5a88clB98wVNPv6eHtjLjFAz8aUiAwpbRwxykkQBEH4rRkPHwS9e2d0Mb5J5/kzLGpUQsf9NSFrNhK6cl2GBTPv3kkYOVKf0qWVmLo7Y6wPNV/uI7x0IV52DEDHtyZ6Op/rQ3zfvosbsp2BswSDCGgEQRCE35zOyxfw/Pn3d8wIMTEAKPPmI2LoSAIvXCe6aYsMK45KBQMH6hMbC0O7veLBqZcMLe+FzOcdR8dlQ6mS4ijrGO+Y994+2EpNM3SWYBABjSAIgiBkCPnZ02T6qzhSD3eQSIgYOhJVBnesXbVKzsWLMqZOieTyytNkz6ZD6Zs7iapZgwcNL/ParQjVM5eMd4yP78dlD0QNjSAIgiD8eZR586EoVDhN119KjsePpUyfrkf9+rFYh93E85EfI4o8QxIawqVxxZDpRWAb2BG5ZtkcUKvV+H54T1ZRQyMIgiAIfw7dE8cwGdAH1GpUdtkJ2bYHlX3Gz+EUFQV//62Pubmaf4b5sX/OFSpXMSPX+V1EtXLibKlDvH9vQ8esHeIdFxj4gRhF7MeVtjNu2QMQAY0gCIIgpDlJaAjGQwdg1skJ2aOHSD58yOgixTN1qh6urjosXhzJ4RkuSCUS+mS6BioVbmPqITd/RdTrRmQ1ir/I8ac5aEQNjZBsrVo1xtGxjOavcuWy1K9fgzFjhmnmAvhSUFAQNWpUYufOralWhgEDerN69fIkn3d0LMPNm9c15c3IBSivXbvC4MH9qFevGg0b1mTUqCE8f/401dJ/9+4tV65c+v6OSVAoFIwbN5IaNSoyder4BM97e7/D0bEMb954paSY3LlzC0fHMigUihSlIwhC8smvXsaieiX0t28hYvBwAk+cRf0TLZbp7CxjzRpdevWKweDDYx6d9aBnNyvMDu0ksltPjmTbRlSUHo0M+iY4VjMHjaEl6OokeD49iXlofkEDBgyhdu16AKhUKtzdXzF37kymT5/EkiUr4+174MAeypQpS5s27TOiqKxZ8x+GhgYZkveePTtYseJ/9OjRh6FDR6FUKtm1axv9+/dm2bLV5MtXIMV5zJw5haJFi1OxouMPHX/lyiWuXLnIqlUbE12o08YmMwcPHsc8hcM3ixYtzsGDx8UM0IKQnqKiMJo5FYOVS1HlcCDo0AkUf5XL6FLF4+UlYfBgfYoXVzJ0QBCTa1wgTykbal5eiTqTJf4jehBl9ReeDx0ZZps/wfE+Pt4AZLXM2HWcQAQ0vyQjI2MsLa00/1tb29CzZ1+mTBlPWFgYxsaf17pwcoqbAfjr1bPTi4VFxsyj8PbtG5YtW8zo0f9Sr15DzfaxYyfg7f2OVauWM3/+khTnk9Kl0MLDwzA3tyB//sSDKx0dnXiv9Y+Sy+Wpko4gCNqRPbwft3TBU1ciu/YgbOK0dF+64HtiY6F3bwNUKli9OpL90y4QGRLN8BoxyOfdJmTZak4ab0aqo6RYVO9Ev0fev/+47IF1ZmLT+wS+IpqcfhNyedw6JVJp3EsaFhbGtGkTadasHi1aNGT27OlERIQDcc0PTZrUZe/eXTRsWJNGjWqzYcMaTVrr1q2iX78e8dL/uunI39+PgQP7UKNGRfr06YaXl2ei5fryuNjYWBYtmku9etVo0aIhZ864xGtO+bKpCsDZ+TDNmzfQ/P/q1UsGDepLjRqVcHJqxvbtW5IMKFxcTmBqakadOvUTPDdy5DgGD/68vMOFC+fo2LENNWtWonv3Dly7dkXz3IABvdm4cS3Dhg2kZs1KdO7sxNWrcU1M06dP4t69O/z333oGDOitaR7auHEt9epVZ8aMyQBs2bKR1q2bUq1aeZo2rcvatSs113n69En4+/vh6FiGO3duMWBAbxYsmI2TUzOaNavP06dP4l2j4OAgJk/+l7p1q9KoUW0WL56vaUby8HBn+PBB1K5dhRo1KtKvXw9evXoJxG9y+lTOc+dO4+TUjLp1qzJ69FCCgoI0533//j169epMjRqV6NixDcePH030OgvCr0CZOw/ky5du+cmvXcG8bnUkQUEE7dhH2JyFP10wAzBjhh63b+uwYEEUYa9fc2W3Ky175CXb2rnEVHQkslVLXptsxuN1Hpyy1000DV9fH0x1DDCwNk/fwidC1NB8Qe/gS/T3uWm1r0QiSfGvc4CoFnmJbpo7RWl4eXmybt0qypWrqFk1e+bMycTExLBs2VoUCgVLly5k+vRJTJ8+F4j7YnR2PsyCBcvw9fVh+vSJmJtb0Lx5K63yPH78KIMHD2fEiLEfv/AHsH37vm82aaxZs5wLF84xc+Z8dHR0mDNnutbnGB0dxYgRg6hbtwEjR47jzRsv5s6dgVwuo1Wrtgn2f/HCjfz5C2oCvC9lz26veezm9pypUycwfPhoihYtzs2b1xg3biSrVq0nb9646tXNmzcwfPgYBg0axtq1K5k1axr79h1l8OAReHl5UqhQYbp27Ul4eFzAeO/eHdat24xSqeTECWd27NjCpEkzyJbNjuvXrzBv3iwqVnSkXbtOmJiYsnXrJtav34KpqRkQF8jNn78UPT1dzMzM45V93LiRqFRKFi9eSWxsDJMm/YO5uTmdO3dn9OhhlC5dhmHDthEWFsaCBbNZvnwx8+YlXhO1efNGJkyYRmxsDOPHj2Hbtv/4++9BBAT4M3LkYHr27MvEiY48e+bK3LkzMDY2wdGxitavmSD8LNJtLafYWJDLiS1dlohBQ4ns0x+1Raa0zfMHubjosGyZLl26xFCzShgTqrmQNa8FrT4cRBIWRtjsBdznIHKjAIx8emGcRzfRdHx8fMiqY5bhHYJBBDS/pIUL57BkyXwAlEolMpmcypU/Lyr59u0bLlw4x9GjLpovyX//nUyrVo01HbiUSiWjR/9DvnwFyJ+/AG5u7Tl4cJ/WAU3lylVp2dIJgJEjx9K0aX2uX79KpUqVE91fpVJx9Ogh/v57MCVLlgagX79BjB49VKv8Tp06jomJKX369AfigpJevfqxYcOaRAOasLBQLLT4INmxYzMNGzbRNEtly9aKJ08es2fPTsaOnQBA+fIVadCgMQBdu/aka9d2+Pn5kSVLFmQyGfr6BpiammkCmtat25Etmx0QV5M1duxEypT5C4BmzVqxYcMaXr9+RaFCRTA2NkYqlcZrDipfviLFi5cA4joFf/Lq1Uvu37/Ljh37sbPLDsCIEWMJCPAnKiqKxo2b0rx5a01QW79+IzZv3pDkuXfr1ovChYsAUKdOPZ4+fQLAnj27KFWqNG3atAPAzi47Hh7u7N69XQQ0gpAEvQN7MZw5laBjp1FnsiRiTMJO/j+Lt28lDBigT6FCSiZPjmLTkDOE+EUwblQeDIduI2LgUJT5C3BJ0oeQIDOcMvVIMi1fXx+yYoLaImOHbIMIaOKJbppb69oSmUyKQqFK4xIlrlu3XlSvXovIyAjWr1+Dr683vXr11/yad3d/jVqtpmXLRgmO9fLyRCqVoqurF69TbP78BdmyZaPWZShQoLDmsaGhEdmz2+Ph8TrJgCY4OIjg4GDy5v1c7Vu0aDGt83N3d8fd/RW1a39OX6VSERsbS2xsrKbJ7RMzM3NCQ0O0SvfVqxccPXpQs02hUFCw4Ofz+xScABh9rDZWKpMeLZQ1a1bN41KlyvD48SNWrlyKh8drnj9/RkBAACpV0u+dLFlskyjra4yMjDTBDECFCpU0j5s3b82JE848ffoET093nj17hpmZWZL5fHlehoZGmqYrd/fXXLt2Jd61ViqVKe6YLAgZxXj4INCXw/T5aZaHMncelPnygyIj15v+vuho6NHDgJgYCWvXRnD/2DNuHHhOq9F/kXf1MJTZ7AgfNgpvyT2kVncJuNmSAg4JByx88u7NG6pKsogaGuHHmJtbaL7UpkyZSc+enRk3bjirV29CJpOhVCoxMDBgw4ZtCY61tLTC1fUxOjrxm2JUKhUSSdy2xDp+KZXxb1KpNP4+arUKmSx+UPElPT39j/t93iaXJ16FmVieSqWSEiVKM3Lk2AT76egkHCpYsGAhtmzZhFqtTnA+V65c4sSJo4wfPxWlUknbth1p2LBJvH2+DJASO69vNTfq6n7+pXLkyAEWL55Po0bNqFKlOv37D2HQoIRDH+Mfn/h1kcuTvl0jIiLo1aszpqamVK5cjVq16uLp6c6WLZuSPObrIPDTOSmVSmrVqkvXrj3jPZ9Y850g/ArUFpnA8NufN8lPVI3e3l3I7t8jfOpMFEWLE7J5Z+rmkQb+/VePO3d0WL8+Egv9YBaMPkOesllpoXsTmesTgjduAyMjjqgnExWlR22dwUmmFRoawpt3byhkWCLDlz0A0Sn4lyeXyxkz5l9evHBjx44tANjb5yAyMhKVSomdXXZN8PO//y3QNItERkby9u0bTTpPnz4hd+48mjQ/dSD+tG9gYPxJoF69eqF5HBoaipeXJw4OOZMsp6GhITY2mXF1fazZ9vz5swTn8mW+79691Ty2t8+Bl5cHWbJk1ZyTm9sztm7dlOgXbfXqtQgPD0/QmVWlUrF9+2aCg4ORyWTY2+fg3bu3mjTt7LJz4oQzFy6cS/JcvvS90WP79++lc+fuDB48nPr1G2FmZs6HDwE/1P/Kzs6e8PDweK/bkSMHGDSoL3fv3ub9e1/+97/VtG/fmbJly+Hr6/ND+cRda8941+T69asZOp+QIKRE+L+TYObMVEtPEhCAac8umP7dC/mdWxAZmWppp6UdO2Rs2qTLgAHRNGgQy9pBJ1Er1fQflReTudOJrteAmPoNCZA8I9rqDK8fVaOeXfEk03N1dQWgqI5thq+0DSKg+S0ULFiYhg2bsmnTevz83uPgkJNy5SoydeoEHj9+hJvbc6ZNm8iHDx+wsvrcV2P27Gm8evWCc+dOs2fPTlq2bANAgQKFePnyBSdOOOPl5cncuTOQSuPXgpw+fYqDB/fx+vUrZs6cQrZs2TX9RJLSvn0nNmxYzY0b13j61JVFi+bEe75AgULs2LEVLy9PLl++iLPzYc1zdevWJzY2ltmzp+Hu/pqbN6+xYMEcTExME83LxiYzPXv2Ze7cGWzfvgUvL0+ePn3CxInjePbsKYMGDQOgTZv2nDt3mp07t/LmjRcHDuzhv//Wx2uO+RYDA0PevvVKEPB9YmZmxq1bN/H0dOfpU1cmThyLQqEgNjZGq/S/lDNnLsqU+YtZs6bi5vac+/fvsXHjOv76qzxmZmZERUVx/vwZvL3fcfjwAfbu3fVD+bRs2Ro3t+esXLkULy9Pzp51YcWKJYnOkyMIfxrdU8exqFoe3eNHCft3MkGHjoNBxsy1lRwPH0oZNUofR0cF48bFcHLlHZ5eekO7qZVxmD0Ktb4+YXMXgUTCYdUUFAodaqiHffNH26cfqEVltqh+gj40IqD5TfTp0x+ZTMbSpYsAGD9+CnZ29gwb1p+BA3tjZWXNrFnx248rVHDk7797sXjxfHr37qfpGFumzF+0b9+JhQvn0rdvN+ztc1C0aPwovXXrdjg7H6ZHj46EhYUyY8bc7zZJtGjRhoYNmzJp0j+MHDmYWrXiDwMcOnQk0dHRdO7sxObNG+jV63PTjKGhEfPnL8Hb+x3du3dk2rRJ1K/fiN69/04yv/btOzF27ATOnnWhZ89OjBgxiNjYGFauXEeuXHG1UUWKFGXChKkcPnyATp3asHPnNsaOnaD1RHlNm7bgxo3rDB8+KNHnBw8eQXR0FN26dWDcuBHkypWHatVqJKid0tb48VMwNTWlX7/ujB8/mlq16tKuXSeKFClGt269WLhwLl26tMPZ+RDDh48hODgYH5+EM0h/S9astsyZs5Bbt27QubMTS5cuonv3Plp3GBeEn41pt47QsmWK0pCEhWI8fBBmHdqgtrQi8MQ5IgcNhUSavH82QUHQrZsBFhZqVq2K4p3re/bOuEKp+rmpE3IO+a0bhE2fgypzFkIknoRaHuXlo4o0tf/2JICuro8x0TcihzTTT9HkJFGnxtjjn1hAQBgqVcJT9PHxIEuWH18QLCM7BafUnTu3GDSoL+fOXcvQmWO9vd/RunWTeKN2EvMrX+tf0Y9c75TeT38qa2sT/NJ6KLGAWbMG6Mp18Nt9+Ps7J0J+7QomA/oi9fIgsv9gwkf/A3oZXyOhDaUSOnQw4OJFHQ4ejKBwgSgm19pGdEQsM9aVI3vLWsRUq0HIpu0gkbBV1ZsAq11Y3tpHh1w1vpl206b1Ub4N5npEH/xutgejuH55afW+lkolWFoaJ/18qucoCIIgCL8J3cMHMWsaN0Fn0MHjhE+Y8ssEMwBTpuhx5oyMGTOiKV1ayX8jTvPePZi+y+uQdeKweE1N4fgSYLmXl65laJOj6jfTVavVPHnymCLmDqh1pWCY8WOMMr4EgiAIgvCzUShAJiO2eg0iBw4lYshw1MYm3z/uJ7Jjh4wVK3Tp3j2GLl1iubD1Mdf2PaP5mAqUeHAI+a0bhCxfgypzFgCOKmchkSooFjYYeeZvN6V5e78jODiIosbZUan0IYOW1/mSqKH5A5UqVYZLl25l+EKFWbPacunSrW82NwmCIKQ3/Q1rMa9TDaKiUBubEP7vpF8umLlxQ8qIEfpUrqxg6tRo3rj6s3XcOQpVzk7TeiYYzZpKdL0GRH8cDBItCcI701ZePStGhxwJl4z52qcOwUVktj/FHDQgamgEQRAEIR5lDgeUufMgiYlGrf9zfFknx5s3Erp2NcDWVs3atZGoYmJZ0dsZfWNdei+qjnnnxqiNjQmdu1hTs3JMOQ+ZbhR5ggagb/X90ODJk7iZxYupsqC2/DmukQhoBEEQhD+bWo3+xnVIQkOIHDSM2Bq1iK1RK6NL9UPCw6FzZwOioiTs3x+Bubma9YPP4v38A8N3tcB29Vxkjx8SvGUn6sxxUzFESQLwsFiD5/NCTM7RXKt8XF0fkzWrLZb+EmLz/xzD1kWTkyAIgvDHknq/w6xtC0xGD0N+7Qp8Y1mSn51KBX//rc/jx1JWrYokf34VF7Y+5tKOJzQeWo4SKjcMVy0jsnsvYup8blY6qJyMjjyS3P4jMP7ODO6fuLo+oVDO/Oj4RxJbzOr7B6SDdA9oYmJiGD9+PGXLlqVSpUqsWbMmyX1v3bpFixYtKFGiBE2bNuXSpUvpWFJBEAThd6a3bzcWVcojv3aF0FnzCdm6G37hJT6mTdPl2DE5U6ZEU7u2Evf7vmwZe5bC1exp1i03JgP7oihQkLCJ0zTHhEre4Gu5BbfHZeies5lW+cTGxvL8+VMKG8f1f4wt/XNMupnuTU5z5szh7t27bNiwAR8fH0aNGoWtrS0NGzaMt19AQAB9+/ald+/e1KtXD2dnZ/r374+zszPZsmVL72ILgiAIvyhFmb/Q/WItJ8mHAIzHDEf/wD5iS5cldNkqlB8n2/xVbd0qZ+lSPbp0iaF371jCAqNY2v0IplaG9FleD7Oh3ZAGBRK4c3+8mY33KsehRk3Z8LHoZ9YuJHj58gWxsbEUj82MylQXZR7zNDqr5EnXUDQiIoJdu3Yxbtw4ihQpQq1atejZsydbtmxJsO+dO3cA6N27N/b29vTt2xd9fX3u37+fnkUWBEEQfnFfruWke/okFlUroHfkEOHjJhB0+MQvH8xcuqTDyJF6VK2qYMaMaNRqNav/Pk6QTzj91zXE+vA29E4cI3z8ZJSFi2iO85c8I9T6EC8fOdLWoabW+X0a4VTc15TYUjYgzfgh25DOAc3Tp0+JiYmhdOnSmm2lS5fm4cOHKBSKePuam5sTGhrKsWPHUKvVuLi4EB4eTv78+dOzyD+l0NBQli1bTOvWTalZsxLt2rVg8+aNCa7hhw8BNGpUi2bN6hMcHBTvuTt3bsVbYDIl3rzxwtGxDN7e77hz55bmMYCjYxlu3rye4jxatWosFkcUBCFF9Deuw6xdK9QWFgSdOEvEkBGQwdNXpNSLFxK6dzcgVy4Va9dGIpfDkYU3eHjanfbTqpJX/h7jCWOJqVGLyF794h27TzUahUKH2srxyJLR1Obq+gQdHR2K+Br9NM1NkM5NTn5+fpiZmaH3xSyLVlZWxMbG8uHDB2xsbDTby5QpQ8eOHRk6dCjDhw9HqVQybdo0cufOnZ5F/umEhATTp083LCwyMXr0P9jaZuP586csWjSP169fMmHCVM2+c+ZMp2TJMhgYGDBr1jRmzpyneW7QoL4sXLhMs6ZRavm0kNn3VqFOrjVr/sPQ8OfoSS8Iwq/FtGsH0JcTM3kW4d5viRg6Cn7B4dhf8/eX0L69ITKZmq1bIzEzgwenX3NgzlUqtCpAjZYOmNauisoiEyFLV8frH+TFTWJtzuB+qyFD7MsmK19X18fkzeKAXrSciNI23z8gnaRrQBMZGYmubvwe1J/+j4mJvypwREQEb968oV+/ftSuXZvLly8zY8YM8ubNS4kSJbTOM6l1H96/lyKTpayCKqXH/4iVK5cil8v53/9WaAJDe/vsZMqUib//7kWbNm0pUqQoSqWSAQMGY2OTGYlEgq+vDxKJGp0vFlLT0Un5NYhLR6JJz8rKEolEgpWVpSbt1MjH2toyxeUUtJfc10sqlWJt/WtNPPazENctjU2bBs9doXdvLIvkhQVzMcroMqWCyEho0gR8fODMGShTxpg3z/xZ3fc4DsUyM3xDE/R7dgEPdzh3DquCOeMdvzJwLBERBvSwnomNjWmy8n72zJVyZrkgVIZFVQfQTTircEa8r9M1oNHT00sQuHz63+Cr5dfXrVtHTEwMgwcPBqBQoUK8ePGCFStWsGrVKq3zTGpxSpVKlaIFDzNiwcSYmBhOnTpB//6D0NGRx8u/WLGSLFmyEgeH3CgUKkJCQtm6dQuXLp0nOjqaSpUqM3ToSExNzWjVqjEAgwb1o1u3XvTo0Yf79++xdOkCXr58ia1tNjp27KJZfftrCoWCJUvmc/LkMQwNjejQoTMASqWKLFmyYWubDZlMV1M+pVLFy5ev6NChFdu37yN7dnsA/P39adGiARs3bidXrtw4Ox9m27b/ePfuHQ4OORkwYAilSpVBJpPSrFlDunTpQePGzRgwoDe5cuXm+vWrREdHs3HjdmJiolm4cA43b17H1NSM2rXr0bNnX+RyeVq+JL+lH3lvq1QqscjiDxCLU6Y9PVNL5OUrYTBgwG9zrVUq6NlTn+vXZaxdG0WePAo8XkYztdEOJDIpf69vSOyKFejv3EnYPxOJLFACvjh3V/UxlDY38LnRlmI5HZJ1XUJDQ3B3d6ebw1/EFLUiODgiwT4ZtThlugY0mTNnJiQkhJiYGE3NjJ+fH7q6upiZmcXb9+HDh+TNmzfetsKFC7Njx440K9/Op0/Y/vSRVvtKJJAa65S3K1AEpwKFtNr37ds3REZGUKBA4USfL1WqjObxuHEjiI6OYvbsBUgkEubNm8XUqROYO3cxa9b8R+PGtZkyZRbly1ckIMCfkSMH07NnXyZOdOTZM1fmzp2BsbEJjo5VEuSzbt0qrly5xKxZC5DJZEyfPknznFwuZ+fOAwmOyZHDgTx58nH+/Bk6duwKwPnzp3FwyKkJZhYsmM3w4WMoXLgozs6HGTlyMFu37sXOzjZBes7Oh5k/fyl6enHvnV69upArV27WrdtCUFAg8+bNRKFQMHDgUK2urSAIvwmlEoNlS1BbWRHVvhPR7ToS3a5j3I/msN8joJk8WY8jR+RMnhxF48YKVEoVq/oew889mBF7WpAl6DXG48fE9Zv56jNQSSwn9IcTEpCJLqYTkp23q6srACUCLYj9iZqbIJ07BRcsWBC5XM7du3c1227fvk3hwoUTrCtkY2PDs2fP4m17+fIl9vb26VLWn1HYx5vR2DjpCBXgxQs37t27wz//TKZQoSIULFiYiROncvXqZV69eomFhQUAJiYmGBoasm/fbkqVKk2bNu2ws8tOzZp1aNOmPbt3b0+Qtlqt5vDhA3Tv3psSJUpRpEgxBgzQLmioVasO58+f0fx/9uxpatasA8CePTto0aIN9es3wt4+B337DiBPnnzs3bsz0bTKl69I8eIlKFCgELdv3+Tdu7eMHv0vOXI4ULx4SYYNG82+fbsSdJQWBOH3JX39CvOm9TGeNhH51cua7WbNGkC1ahlXsFS0bp2cFSt06dkzhr59YwHYO/MKD1zcaT+9KgWLmmLSswuqTJYJ+s0AnFEtRm76BsXTPhSztEt2/p9GOBWTZo0b4fQTSdcaGgMDA5o1a8bkyZOZNWsWfn5+rF+/nqlT4zqy+vn5YWJigr6+Pk5OTrRt25Y1a9ZQr149rl27xr59+1i9enWalc+pQCGta0syosnJzMwciKvy+xYPj9cYGhrh4PC5zdTe3gETE1M8PF6TK1fuBPtfu3aF2rUra7YplUrMzS0SpB0UFERQUCB58nyuPStQoKBW5a9Vqy6rVy/H19cHmUzGgwf3GDs27heCu7s7Xbr0iLd/kSJF8fB4nWhaWbJ8rrXx8HhNWFgo9epV02xTq9XExsbi6+tDtmzJv2kFQfiFqNXob96I8YRxqGUyQpav0Sy6+Ds5flyHf/7Ro169WKZOjUYigev7n+G85BbVOhelRpeimHTtgI6nB8H7j6K2ij+DbwT+PDafx7tXeRmZfdAPlcHV9TEmuobYyyz5UOIPDmgAxo4dy6RJk+jSpQtGRkb079+fBg0aAODo6MjMmTNp0aIFxYoVY8WKFSxevJjly5djZ2fHvHnzqFChQnoX+aeRLZsdpqZmPHnymIIFEzY7TZgwllq16iboeP2JSqVElci03kqlklq16tK1a89426XfGMb3ZXObtqt2Z8mSlUKFinD+/Fl0dHTIl6+AJtj4cuTb53KpUCoTDxq/PEelUomdXXbmzFmUYD8bm59nSKEgCKlP6uuD8ZD+6J0+RUyV6oQuXobqN/wRc+OGlN69DShRQsWKFVHo6MDL296sG3ySvOVs6TCjGoaL56N3/Chh02YRW75igjT2qkfFLXHg+w/WeX6sa7Sr6xMKG9qhLGSJ2ujn6qOY7gGNgYEBs2fPZvbs2Qme+7qJqWrVqlStWjW9ivbT09HRoVatOuzbt4vGjZvF+1K/c+cWZ86colUrJ8zNzYmICMfd/bWmlub161eEh4djb58jQbrZs+fg/v272Nll12zbu3cX/v5+9OnTP96+5ubmZMpkiavrY/LnLwDA8+fxX7dvqVmzDpcuXUAiQdPcBHF9bB4/fkTVqjU02x4/fkiRIsW+m2b27Dl4/94XU1MzTE3jeuvfv3+P3bu3M378FK3LJgjCr0Xv4D6MRw1FEhVF6My5RHXr9UsvXZCU58+ldOpkiK2tmi1bIjEyAn+vEJZ0Poy5jREDNjTC4NIZDGdNI6pF6wTzzQC8k9wjyHIvbverMD9n0x8qh1qtxvXJY1rHFvnp+s+AWJzyl9OtW29iYmIYOrQ/d+7c4u3bNxw7doQJE8bQoEFjihUrgb29AxUrVmb69Im4uj7G1fUx06dPolixEuTNGzcxoYGBIa9fvyIsLIwWLVrj5vaclSuX4uXlydmzLqxYsSTR2g2JREKLFq3ZsGE1N29ew9X1MUuXLtK6/DVq1OLRo/s8eHCPGl+sZtu2bQf279/NsWNH8PT0YOXKpbx48ZzGjZt9N82//iqPrW02pkz5Fze35zx69IDZs6cilUoTrfkRBOHXZzh3Jqa9uqLMmYvA05eI6tHntwxmfHwktG1rgEymZufOCKys1ESGxbC44yFioxQM3toU8zBfTPv2QFmoCKEL/hc3auULatTskw4kKkqfxpLpyHUSDrPWhrf3O4KCgygmyfJTTaj3ya89ReIfyMLCghUr1rF+/WqmTZtIUFAQtra2dOjQldat22r2+/ffSSxcOJfBg/9GKpVSuXJVBg4cpnneyak9K1cuxdfXm4EDhzFnzkJWrlzKzp1byZTJku7d+9C8eatEy9C5c3eioqKYOPEfdHR06Nq1JwsXztGq/JaWVhQpUpzY2BgyZ86i2V6tWk0CAvxZt24VHz4EkCdPvo8T/31/IkUdHR1mzVrAokXz6NevO3p6elSpUl2McBKE35FSCTo6RDdpDjo6RAwa9svP9puUkBBo29aAwEAJhw5FkCOHOm5EU59jvHsewLDtzciW3QCzhk0ACN6wBQwNE6Rzh11IMt3H52pXauf5fq13UjQdgmXZfroOwQAStTo1Bh//vJKah8bHx4MsWRI2v2grIzoF/6nEtU5fP3K9U3o//anEPDTJY/TvaKQBAYSuWJus48yaNUBXroPf7sNpVLLUFxUF7doZcP26Dtu2RVKtmhKA7ePPc3LVXTrPqUH1LkUx6dcTvf17CN6+h9gatROkE0MYyw2L8iFMRqeQK+Q1t/7hMi1aNI8ZM6bwvuRyONExyf0yah6a369+ThAEQfgtqS2tUFnbxNXS/MaUSujXT5/Ll2UsWRKlCWbOrL/PyVV3qd27BNW7FsPgfwvR37ebiLHjEw1mAA6pxyE3CkD/+YgUBTMAN29cp4A8C8blcqUonbTye9bTCYIgCL++mBgM581CUfYvYmrXI2LoyIwuUZpTq2HUKD2OHpUzbVoUrVrFzaV19/hLtow7R/E6OWk7uQq6x50xmj6ZqBatiBg8PNG0vCX38Lb8j+cPyjMrd/cUlUulUnHrxnWaSwv8lP1nQNTQCIIgCD8hnSePsahbHaNF85BfvZKitGJq14NGjVKpZGlr5kxdNm/WZejQaHr3jps479VdH1b2OYZDcRv6rWqA/JkrJv16oihegtCFyxJ0AgZQoWSvrDcREQY0VMzBKIXLwLx44UZgSBCV5Ll+yhFOIGpoBEEQhJ+JUonBiqUYzZqK2tSM4P92EFOvQYqSjOw/CGNrk3jrGf2MVq2Ss2iRHp06xTBmTNw6h+/dg1nc4RBm1oYM3twE/chgzDq3RW1sTMim7fDVOoifXFQvR2L+lPeX+lEvf4kUl+3mzesA/JW7OCq7n3NBVa0DmlMvX2Iol1PJ3h7v0FB6Hj6MZ3AwLQsWZELVqkgTiRAFQRAEQVtS99eYDuyL/PpVohs0JnTe4gSz3f6udu2SMX68Po0axTJnTtwswGEfIlnY7gBKpYqhO5phZi7HtFVLpL4+BB08hiprwnXuAMIlPtwzncbb17kZlu2fVCnfzYuXySQxxKFxeSJTJcXUp1WT06pbt6i3dSsnXr4EoMO+fVz18qKsrS3zr15lyvnzaVpIQRAE4TemVqO/ZRMW1Suh8+QxIUtXEbJhS6oFMz/7Wk5Hj8oYPFifypUVmlmAYyIVLOl8GP83IQza1JisuS0wHjUU3WtXCF20DMUXixF/bRcDQSeGXN6TyGZsmiplvHnpChVluYip55Aq6aUFrQKaJTduMLR8eaZUr87rwEDOubszpXp11jdtypxatdh4714aF1MQBEH4XRmPGobJsIEoSpUm8PxVotu0S7RfyI+KatsBunZNtfRS09mzOvTpo0+JEio2bYpETw+UChUrejvz4uY7ei+rS77y2TD43yIMtm0mfNiob65T9VTiTITVCZ7fqUfP3I1TpYwBAQG4vfeggk1BlHnNUyXNtKBVk9PLDx9okj9uhtnDz58jkUhoViBu2vtC1tb4hoenXQkFQRCE35NKBVIp0c1bosyXj8g0mu03um0H+An70Fy7pkPXrgbkyaNi+/YIjI3jlhfYONyFeyde0Wl2dco2yYfu4QMYT5tIVPOWRIxOugkpRhLCCcP+BL63ppvRLGSpdC1vn7sEQOnqjqkaaKY2rQKazMbGeAUHA3Dg6VMKW1tj93HNnJvv3pHN5OfsICQIgiD8hJRKTAb2RZUlK+ETphBb0ZHYio5plp0kIAAk0cDPsxTKgwdSOnQwwNZWza5dkZibx23fM+0yl7Y/oemIctToVhzZnVuY9u9NbJm/CF284psBxV6GItX/gOzWXMoUTL2JLu8cOI0MKUU71fn+zhlIq/DNqXBhhpw4Qf2tWznn7k6PkiUBGH7iBOPPnqVz8eJpWkjhs1atGuPoWCbRvwsXzhEY+IHTp09qnd6dO7d49erFD5XF2fkwzZsnPvqgX78erFu3Sqt0BgzozerVy3+oDIIg/IJ0dFCbmqI2+rEVn5PLtEcnaJX4Ui4Z4dkzKU5OBpiZqdmzJwIbm7jZ7I8vv43z/25RvWsxmo4sj/SNF2ad2qKyyULwpu2gr59kmm4SFz5Y7ebp3eoMz9stVct749YNSho6IC+ReCfkn4VWNTSzatXC0sCAi56eTKtRg0HlygHwyM+PfypXZlzlymlaSCG+AQOGULt2vQTbTUxMmTdvJgqFIt5K1t8yaFDfj2sm5UntYmptxoy5yGQ/1zL0giCksogIjKZNJLpNOxQlShE2c95P3XyRVl6+lNCypQE6OrBnTwTZssUFM5d3PmHnpIuUaZyXjjOrIQ0NwaxDa4iOJnjfEdTWSc/yG0MYzgZ9CfK3pKPufAxS8fM01i+UWwFu9CzT9Kd/vbQKaKQSCaMdHRn91fYTHZNey0FIO0ZGxlhaJt77/1dcmsvU1CyjiyAIQhqS3b6JyYA+yF6+QJUtO4oSpX76L8e04OEhoWVLQ1Qq2L8/kly54j6v7xx7yfohpyhYOTu9l9dFqlRg2rUDOm7PCd6+F2X+At9Mdz8j0DF8D7dmUaHQ9xf0TY6nm12IIpbSDaqlarppQauA5r/797+7j2h2ynjr1q3i2LEjADx4cI89ew7j4eHOkiULePDgHkqlgvz5CzJy5Dhy5cpNq1ZxPeCHDu1Pt2696NKlB4sWzeXcuTNERkZQtGhxhg0bhb29Q4rL5enpjpmZOSdOOGNsbEKzZi3p1CmuWnTAgN4UK1aC3r3/xtfXhzlzZvDw4X10dHSoXLkqI0aMRlc36apWQRB+UjExGC6YjeGi+aiy2hK09zCxlatmdKkyxNu3ccFMZKSEffsiyJ8/bgFY10terOjtjENxGwZuaoxcLsWkf190L10gZOkqYqtW/2a6ryTn8bfahuvdyszJ2yvVy33b+RwApVvWSvW0U5tWAU3XAweSfE5fJsNYV/e3CGie6m3DVX+LVvtKJHFrbqRUwaiOFIhun/KEgHbtOuHh4Y5KpWT48LGo1WpGjx5G6dJlGDZsG2FhYSxYMJvlyxczb94S1qz5j8aNazNlyizKl6/I3r07uXHjGnPnLsLExJTly5cwffpkVq3akOKynT9/lubNW7NmzSbOnTvDqlXLcHSsSs6c8Rc5W7hwDjKZDmvX/kdERARTpvzLxo3r6N27f4rLIAhC+tF56opJ/97IH94nyqk9YdNno/5Da2N9fSW0aGFIYGBcMFO4cFww8+quD0s6HSJzTnOGbmuGgbEuRlMnor93F2H/xDXPfUsMYRzW70XIBwucdBakeHmDr0nCYrj+/C45TLOQJYlJ/H4mWgU0gaO/bmyCsJgYLnh4MO7MGbY0b57qBROStnDhHJYsmR9vm7GxCfv3O6Onp4dSqcTCwoLIyEgaN25K8+atMTQ0BKB+/UZs3hwXoFhYWABgYmKCoaEh3t7e6OnpkSWLLRYWFowYMQYvL69UKbOxsQkDBgxBR0eHzp27s2PHVp4+fZIgoPH29iZPnjxkzWqLXC5n+vS5yGRiyTFB+GUolRisWo7RzCmojY0J3rCVmIapMx/Kr+j9ewktWhjw/r2EXbsiKF48Lph5+yyABW0PYGJpwPBdzTHOZID+utUY/m8hkV16EDlo2HfT3isZjI6RD7G3plOlcP5UL7v8rBeXo19RuWK1VE87LWgV0Jgl0rPaTF+fdkWLEhEby+Djx7nVu3eqFy69FYhur3VtiUwmRaFQpXGJEtetWy+qV49f/SdNZL4BAwMDmjdvzYkTzjx9+gRPT3eePXuGmVniv5JatmzDhQtnadasHsWKlaBy5ao0aNAEgOHDB/HgwV3NvqdOXUQmk6FSJX4N1Go1Mtnnt1fWrFnR0dHR/G9oaIhSqUhwXM+efZg4cRwXL17gr7/KUbVqDerWrUcS2QiC8JMx7d4JvWNHiK7XgNB5S1Db/JwLGaYHP7+4DsBv30rZvj2SsmXjPsj8PIKZ13ofMrmUEbtbYJHFGF3nIxj/M4roeg0Im/X9DtOPOMQHq908uVWTefn6pkn5ffbfxEcdQunaVdIk/dSW4sUpc5ib89jPLzXKImjJ3NwCO7vs390vIiKCXr06Y2pqSuXK1ahVqy6enu5s2bIp0f2zZ7dn+/Z9XLt2hatXL/Hff+s5dGg/69ZtZsyYf4mOjo63v7GxCRERiU+qGBoagrHx5/mJEhvFlFiTXeXK1di79ygXL57j2rUrzJw5hZs3rzNu3MTvnq8gCBnk080skRDVqg3R9RrETWb3B3b8/SQgQEKrVgZ4ekrZti2SChWUAAR6hzG35V5ioxSMPtAam5zmyK9cwrRPNxQlSxGycj188eMvMZESf1yM/uaDb2Z6Gi7GMJWbmgAkwdHcvBy3yvlf5SqkevppQauA5kNkwqWoVGo170JDmX7xIrk/Nl0IGU/yxQfI3bu3ef/el02bdmhqS27evJbkSKhjx44gl8upVasuVatW5/373rRo0ZAXL15QuHCRBPvnzp2HyMhIXrxwI0+evJrtQUFBvHnjRb58ya8CXb16OdWq1aBJk+Y0adKcEyecmTNnughoBOFnFRGBad/uxFauSmSvfsQ0bpbRJcpwHz5Ay5YGvH4tZcuWSCpVigtmQvwjmNtqL6EBkYzc25LshazQefgA005tUeZwIHjrbvjYPSApatRslXRDIg/H4vlcShWwT5Nz0D/0iquRLzE2NKZgwUJpkkdq0yqgsZozJ94X5Zf0dHTY3bp1qhZK+Lbw8DACAvwTbDcwMMDAwAA3t+f4+b3HzMyMqKgozp8/Q6FCRbh16wZ79+5C/4smRAMDQ16/fkXBgoUJDw9j06b1mJqakT27PSdOOGNgYEj27InfMJkzZ6Fq1epMmfIvgwYNJ1s2O7y937F27UoKFSpCkSLFkn1uHh6vWbhwDkOHjkJfX59z586QP3/BZKcjCEI6MTAAmRy19Nu1Chkpqm0HdE3SZ6RkYCC0bm3Iy5dSNm+OpEqVuGAmIjiK+W324+8VwrAdzclVKgtS99eYt22B2sSE4J37UWey/G76V9XriLY8z/MrrViczyltTkKtRn/XMy7JPCldumy87gI/M60CmvVNm/J1OCORSDDV06O6g0OifWyEtLN06SKWLl2UYHvbth2pV68h586doWvXdhw54kK3br1YuHAuMTEx5M6dm+HDxzBjxmR8fHzIkiULTk7tWblyKb6+3vTvPwQ/Pz9mzJhMSEgwOXPmZs6chZiaJr1a64QJU1mzZiWzZk0lIMAfMzNzHB2r0rfvgCSD4G8ZMWIsCxbMYfDgv4mNjaFUqbJMmTI92ekIgpB2JCHBGE2eQMSgoahyOBCy7r+funkpvdZy+vABWrUyxM1NyqZNkVSrFhfMRIXFsKDdQd4+C2Dw5iYUqGiHxNcX8zbNQBFL8P6jqLLZfTf9IMlrbpqN5Z1HTobbzEu1tZq+Jr/9nhC3dzwK92L4X6kzCjc9SNS/4kxsyRAQEIZKlfAUfXw8yJLlx9e6yMhOwX8aca3T149c75TeT38qa2sT/H6yBRO/R37xPCaD+iH18SZ04dK4YOEnJwkIwMrKGD912q3l9KnPzIsXccFMjRpxwUxMpIJFHQ/y9PIb/l7TgDKN8yIJDsKseSNkr14QtPcwitJlv5u+klhWyB2J1n+Fzf1tdMpVO83OxWTkBfY7H6C931qcnV0oU+avZB2fVu9rqVSCpaVxks9r3Sn4qb8/x9zcCI+NRfVVDCQBxlf9MydLEgRB+CNERmI0fRKGq1egyJ2HoKOnUJQqk9Gl0oppj04g14Hdh9MkfX9/iabPzH//RVK9elwwExut4H9dD/P0khc9/1eXMo3zQng4Zh3aIHvmSvDmHVoFMwCH1GORmLvy7sJAhhVIu0nuJIFR6J30wNnKEwuFBSVLlk6zvFKbVgHNujt36H0kbgZaY11dpF9VLYqARhAE4fclu3s7bukCt+dE9OpL+D+Tvtt59WcS2W8gumYGaZK2n19czczr13F9ZqpWjQtmFDFKlvd05tFZD7otrEXFNgUhOhqzru2R3bpByJqNxNbQrpblqfokb63X8PxhOabmGv9Dzfna0t//AnWMglPv71KtWo1fpv8MaBnQzLh0ieYFCrCuSRPRX0YQBOFPERuL4cK5GC6ciypzFoJ2H/zuVPw/o5i69dOkD42vr4TWrQ3w8IgbzfSpA7BSoWJV32PcO/GKTrOqU6VDEVAoMO3THd3zZwlZvFzr0WAR+HHMuAchAZZ0kq7ETC8Nv4NVavR3u3E7bxS+1/wSzHf2s9MqoHkXGiqCGUEQhD+JSoV584bIb1wjqnVbwmbMQW1mntGl+iE6L9zggxFkSr3p+72945Yz8PaWsHVrJI6OccGMSqlizYAT3DrygnZTq1Cje3FQqTAZ/Dd6zocJmz6b6HbaLeysRsUmaQekumFY3VtJ2bypu/Dk1+TXfZB5hHCkyhuAXy6g0aqLdOmsWbnv45PWZREEQRAy2qc+klIpUa2cCF63mdBlq3/ZYAbAeMRg6NMn1dLz8pLQpIkhvr4Sdu6MH8ysG3SK6/ue0erfStTpUwrUaozHjkB/9w7Cx/xLZK9+WudzXDkXleU1PG62o1+eNqlW/qQY7HyGylyPU29vU7RocTJnzpzmeaYmrWpoZtWqRfu9e1GoVJSzs0t0VsJSWbOmeuEEQRCE9CMJCMC0Vxciu/UipnFTorr2yOgi/XRev45bNTs0VMKePRGUKhU3IlClUrNhqAtXdrvSfEwFGg4qC2o1RhPGYbBhLRH9BxMxdKT2+aiv4WY9C68XhRibbW6CvqupTeIXie4ZT3xaZ+fG8usMGDAkTfNLC1oFNFU2xC1mOPLUqQSdkdRqNRKJBOWECalfOkEQBCHdqD/OOSWJif7Onn8mNzcpLVsaEBMD+/ZFULTo52Bm04jTXNrxhKYjytFkWDkADGdOxXDVMiJ69iF8whSt5+qJJID9hu2JDDWhSdRarM2M0uycPjHY+xyJQs1JO1+USiU1a6bdsPC0olVAc7ZLl7QuhyAIgpABJH5+GM2cQvj4yagtMhG89/BPPUleRnn4UIqTU9xIqX37IilUKC6YUavVbB51hgtbHtF42F80HVkeAMMFczBaNI/ITt0Inz5H62uqRsV62iMz+ID5zf9ROXfCZWdSXUQsBptdia6cjdOPDmFiYkppLYeT/0y0CmiqOjhoHitUKvwjIrAyNEyzWQoFQRCEtKd77CgmwwciCQkhpn5DYmrXE8FMIm7elNK+vSHGxmr27Ikgd+64fkZqtZotY85y7r+HNBhUhuajKyCRSDBYuhijWdOIcmpP2NyFybqmB2Ongu1V3t7ozKxc2nUeTimDPW5IA6MJ71OU090HUqVKNeRpsOBlWtM6Irn25g21/vsP4xkzsFuwgAe+vnTct49/z5xJy/IJ33Dq1HEcHcuwffuWeNsVCgXjxo2kRo2KTJ06PsFx3t7vcHQsw5s3XulV1CTdvHkdR8cfn5zr7ds3TJgwlgYNalKjRiW6dGnH/v17UlSmfv16sG7dqhSlIQg/M0lIMCaD+mHWpR3KrNkIPHUhLpgRErh4UYfWrQ3JlEnNoUOfgxmVKq5m5syGB9TvX5pW/1SKC2ZWLcN4yniimrckdNEySMYP/0fK03hlWYj78xKMs52XpvPNaMQoMVj/iJi/svDY8APv3r39JZubQMuA5szr11TduBGA6TVq8Gme4CI2Nsy6dIkFV6+mUfGEb3FxOYGdXXaOHz8Sb/uVK5e4cuUiK1asZ8CAYQmOs7HJzMGDx8maNfWGMGaE6OgoBg3qi5GRMUuWrGTz5p04ObVn+fLF7Nq1PaOLJwg/JfmlC1hUq4jeru2EDxtJ0LHTKH+R1ZTT28mTOrRvb0COHCoOHYoge/bPwcymEac5uymuZqb1BMe4YGb1cozHjyW6UVNCl66GZExKF6r25YRJN4KDLOjExrSdb+YL+vtfoPM+kojeRTl9+hQANWr8WsO1P9EqoBnt4oJT4cK4dO7M4PLl+bT80xhHR/6pXJnVt2+naSGFhEJCQrhx4xrdu/fm5csXPH/+VPNceHgY5uYW5M9fAAsLiwTH6ujoYGlp9UvNAJmYmzdvEBoayqhR48iTJy/ZstnRoEFjnJw6cOBAymppBOG3ExmJ0fixmLdohFpXl6AjJ4kYMx50dTO6ZD+lvXtldO1qQMGCKvbvjyBz5s/BzMZhLlzY8ohGQ//6XDOzZgXG/44hulFTQlath2Q02ahQsFbSEpleKLk8FlHMIldanVZ8sSoM1z4itpgVsRWycuaMCwULFsLWNlv65J/KtApoHr1/T8dixQASrLpdPWdOPIKDU7tcwnecO3cauVyXGjVqkz27Pc7OcbU069atYvr0Sfj7++HoWIY7d24xYEBvFiyYjZNTM5o1q8/Tp0/iNTn5+/sxYsQgatVypFu39uzdu4vmzRsAcOfOLRwdy6BQKDR5T58+iSlTPjdlXbhwjo4d21CzZiW6d+/AtWtXkix3eHgYEyeOo3btKrRr1yJeIJZYU9i6davo3bt7omlJJBKioiJ5+PB+vO1OTh2YO3fxN9Ps1+/zcNTz58/Stm0LatVyZNGiefzm67UKf6LISCzqVsNw1TIiu/ci8PQlFMlccPBPsm6dnL//1qdcOSV790aQKVPcdpVSxfrBJ7m47TFNR5SjxZi4PjP661Zh/M9oohs0TnYwA7ApZiC61g8Ivvs37e2apsEZJU7P+TU6b8OI6FOMsPBwrl+/8stNpvclrToF2xgZ8cTPjzq5E85S6Ornh41R2g8pSw87d25L0B8lKRLJ5/mnUqJdu444OSV/efZTp45TvnxFZDIZlStXxdn5MAMGDKFdu06YmJiydesm1q/fgqmpGQDOzoeZP38penq6mH01QdbYsSMwNDRk9eqNvHjxggULZmNgoN26J25uz5k6dQLDh4+maNHi3Lx5jXHjRrJq1Xry5s2fYP+5c2fi6enO0qWrCQoKZPr0Sck+90/KlPmLHDkc6N+/F4UKFaFs2XKULVuOokWLY2JiolUar1+/YsKEMfz99yDKl6/Ezp1befToAWXLlvvhcgnCT0OtjvuwMjAgunkrwkqUIrZ6zYwuVbrTdi0ntRoWLNBl9mw96tWLZfXqKD5NkK+IVbJ24Emu73tGs1HlaToibjST/rrVmIwdSXT9RoSs3pDsYOZ09AYi7Lbi+bga07JPSfa5/TClCsPVD1DktyCmmh2XTx4nJibml21uAi1raLoUL874s2fZcPcufhERQNxoJ5dXr5h0/jzti6TDsDJBw9/fj/v371K5ctyCoFWq1CAoKIirVy9haGiIsbExUqkUS0srTU/18uUrUrx4CQoUiN9W/uKFG66ujxk16h9y5cpDnTr1aNRI+18IO3ZspmHDJtSr15Bs2exo1qwVtWrVYc+enQn2DQsL4+xZFwYOHEb+/AUoV64CXbokXvuiDT09PVasWE+HDl348OEDGzeupX//XnTo0IqnT121SsPZ+TBFixbHyakDOXI4MGzYaCwtLX+4TILws5C+8cK8QS1k168BEDF05B8ZzMDHtZwaN/7mPioVTJigx+zZerRpE8v69V8EMzFKVvRy1swA/CmYMVi1DJOxI4iu15CQNRuT3Xz3IvY2D21G4vPWgaHG/yFPx24Auqc8kb0OIaJ3MZBIOHXqBIaGRpQrVyHdypDatKqhmVi1Kl4hIfQ4dEjT67riunWogRYFCzKl+q+3WFlinJzaa11bIpNJUShUaVyixLm4nEAqlVKhgiMAhQsXwcrKmmPHjlK5crVEj8mSJfEOwB4e7hgZGZEtm51mW9GixTh9+qRWZXF3d+fVqxccPXpQs02hUFCwYOEE+3p5eaBUKsmTJ59mW/78KeuMaGxsTN++A+jbdwCenu5cvnyJnTu3Mnr0UHbtOvjd493dX8Urj0wmI3fufN84QhB+DWpzc1AqkIYEZXRRMtz31nKKjYWhQ/XZtUtO794xTJkSrRmcFBOpYFmPIzxwcaf99KrU7lUSAIOlizGeMp7ohk3impmSGcyEqT6w38gJVbQujcO2kCWTeUpOMXnUaoxWPUCR05ToOvYoFAqcnQ9Rp05d9PT00q8cqUyrgEZHKmVD06aMrlSJc+7ufIiMxExPD0d7e4pnyZLWZRS+4uJyEoVCQcOGn39tqVQqrly5SFBQUKLH6CZxs+nr6ydoOpPLP++b2LBBpVIZ73Hbth1p2LDJV2l8q9r1c4Yy2ee34Pfy+tqhQ/vR1zegTp244ab29g7Y2ztQrlx5Onduy+vXLzE3T9gpOmGa8S/Al2UShF+J9O0bDBfOI2zaLNTGJgSdOCfmleHjWk5yHdh9OMFz4eHQq5cBLi4yxoyJZujQGM0liw6PZXHnQzy95EWXeTWp1rkoAIaL5mE0YwpRzVoQumxNspuZ1KhYqWqFnrE/lo9W8JdtsRSfY3LoHfdA9iyQkBmVQEfK1YsX8ff3p3Hj5ulajtSm1Sf3pHPnaF+0KAWsrChgZZXWZRK+wcvLk6dPnzBo0DDKfNGpz9fXh5Ejh+DichxDQ+37NDk45CQiIhxPT3fs7R0A4nXU/RSYRESEa/rjvHv3VtML3t4+B+/evcXOLrvmmHXrVmFqakbr1m3j5WVvnwOZTIar6xNNtaab2zPN8zJZXF7h4eGabe/evU2y7K9eveD27ZvUqFErXhBibBzXf8bc3OK7aebMmZv79+9q/lcqlbx86Ub+/AWSzFcQfjpqNXq7d2A8diQSpZIop3YoypYTwcxH4eMmomthmGD7hw/QoYMhd+9KmT8/ik6dYjXPRYREs6j9QV7c8qbn/+pSsU1BUKsxnDcLo7kziWrZhtD/rYQf+AG0NmIQBjluEXK/D4Ns26Xo3JItRonRotso8lkQ3ThuNNXBg/sxNDT8Zeef+USrPjQrb92i4LJllFq1ivlXrvA2JCStyyUkwcXlBMbGJjRt2pJcufJo/ipUcKRo0WIcO3Y0Welly2ZH1arVmTlzCm5uz7l06QI7d27TPJ8zZy709PRYv3417969ZceOLTx//jkIadOmPefOnWbnzq28eePFgQN7+O+/9fGasD4xMjKmbt0GLF48j0ePHnLnzi02blyreT5TpkzY2GRm8+b1vH37huPHj3L16qUky966dTv8/PwYM2YY9+7dwdv7HTduXGPixHHUqFGbLFmyfjfNxo2b4eb2jA0b1uDp6c7//rcQP7/3ybqGgpCRJP7+mHbvhOmAPigLFuLD2ctxwYygofirHFSsGG/b27dxK2Y/eiRl3br4wUyIfwSzm+/h1V0f+q2urwlmjGZMiQtm2nYgdOmqHwpmDoWtIibHf3g/q8qILLNSfG7JZbDzGTpeYYQNLw06Uk1zU+3a9TA0TBj0/Uq0Cmi8hw/nVKdO/JUtG3OuXCHHokVU2bCBlbduEfCxk7CQPlxcTlC7dr1E2zmbNWvFs2euREYm7zUZPXo8VlY29O3bjVWrlsbrFGxkZMzo0f9y8eJ5OnVqw7NnT+PVvBQpUpQJE6Zy+PABOnVqw86d2xg7dgIVKzommtewYaMoVqwEw4YNYMaMybRs6aR5TiqVMnbseF69ekmnTm04deoEXbr0TLLc2bLZsXLlevT1DRg/fgzt2rVgzpzplChRin/+maRVmtmz2zN79gLOnDlF164dCA4O+qU7xQl/Ft3jzmSqUg7dU8cJGz+FoIPHUOVMpzlMfiGyG9fhyufpJJ4+ldKwoSHe3lJ27oykYcPP01J8eBfKrKa78XkRyODNTSjbJB+oVBj9OxrDxfOJ7NQtbgbgH+jAezviPK/txuL3LhfDjbYhl6bvXGCSkBgMVzwgpnxWYh3j+hNdvXoZf39/mjRplq5lSQsSdTIn3VCp1Zx5/Zo9T55w4OlTAqOiqJUrF0fbJ3/ocXoICAhDpUp4ij4+HmTJkuOH083ITsFpzdn5MGvWrGD/fueMLgrwe1/rn9GPXO+U3k9/KmtrE/z8QpN9nCQ0BKPxYzHYthlFoSKELFuNsrAYbZoUs2YN0JXr4Lf7MNeu6dCpkwH6+mq2b4+kSJHP73XfV0HMbb2XiKBohmxtSr7y2UCpxHjEYAy2/kdEn/6ET5nxQ01572I82GLqiFIloWXgWfIZJZwGJa0ZLbiN4dpHBO5phKJQ3GjOkSOHsnv3dp48eZVqNTQ/+r7+HqlUgqWlcZLPJ7u+TCqRUMbWlnehofhHRHDw2TNuvXuXokIKgiAI2pH4+WFRvwbSN15EDB5O+Igx8AuPTElPR47I6NdPn+zZVezcGalZygDA64k/89vsQ6lUM2p/KxyK2UBsLCYD+6C/bw/hw0YRMfqfHwpmIpURbJQ1xUAvgrLuO8lnkf7BjPRdGAb/PSGqcS5NMKNUKjl69PdoboJkBDSBkZEcePqU3U+ecPr1a/R0dGhaoAAH27albiIT7gmCIAip6OMkeWorK6IbNCa6UdO4viGCVt6+hR499CldWsWWLZ9n/wVwu/6ORR0PomcoZ9S+FtjmywRRUZj27obe8aOE/TuZyEFDfyhflVrFokgnzHK+wtR1BtWtMmbiOqP/3QMgfFBJzba45ia/36K5CbQMaOpt2cJZd3ckQN08efivWTOa5M+PwS+4vLjwfQ0aNKZBg29PQiUIQvrRef4Mk4F9CF2+BmXuvHHNHoJWVCrw9JDw5i3Uradg5coovqyMuH/qNct7HiWTrQnDdzXHKrspkrBQTLu0R/fieUJnziWqR58fzv9/gUMxzX+e6Gcd6WQ1IBXOKPl0XD+gd+glkd0Ko8r2ucnm0KFPo5vqZEi5UptWAU20UsnS+vVpXbgw5vrpswKoIAiCEEdtaookKgqJnz/kzpvRxfllxMTA4MH6DHgrxTYrrF8fFW9g0pXdrqwbdBL7ItYM3d4MUytDJB8CMGvfCtn9e4QsXUV0mx8fVr05YAmyAhsIel2ZsRZLU+GMfoBajfGcm6hN9eJmBf5IqVRy5MghatWq+1s0N4GWAc3ZLl00jz2CgvAOC6OojQ1qwFis1CoIgpDqdF69QH/DWsInz0CVJSuBZ6+gmb5W+K7gYOjWzYBLl2TMtVfhkFOK/xffeCdX32X7v+cpWDk7Azc1xsBYF6mPN2ZtmqHz+hUh67cQU7/hD+d/IvAwH/JMIswnL8MMdiOVZMxrp3fMHd3rPoROKIfa9PP39e/W3ATJ6EOz98kTxpw+zcsPH5BKJNzo1YvJ589joqvLhqZN03UNCkEQhN+WWo3++jUYTxmPWk+PqC49UObJK4KZZHjzRkL79ga8fCll+fJIsm1R86krr0qlZs+0SxxbepvSDfPQZ0U95PoypO6vMW/VFEmAP8Hb9xLrWOWH878bco/72fqgDjenp+oQBvKMqQGRhMVgNPsmsYUtiWodf0mXQ4f2Y2Bg8Ns0N4GW89DsevyYNnv2UDVHDna1bo3q40jv5gUKsP/pU6acP691hjExMYwfP56yZctSqVIl1qxZk+S+L1++pHPnzhQvXpy6dety4sQJrfMRBEH41UjfvcWsTTNMxo4gpqIjgReuxwUzgtYePpTSoIEhb99K2bEjklatPs8xo4hRsnbACY4tvU2NbsX4e20D5PoydB4+wKJhbSShwQTvO5yiYMYr4h1Hzdog01HSOGQPmeXZUuO0fojhsvtI/SMJG18OdD5/3ceNbjpMrVp1MTLSfmb5n51WNTRTzp9ncLlyLKhbF6Xq85j9riVKEBgZyf9u3GBqjRpaZThnzhzu3r3Lhg0b8PHxYdSoUdja2tKwYfyqvfDwcLp160b58uWZMmUKFy5cYPjw4eTOnZs8efIk4xQFQRB+cmo1evt2YzxmBJLYGELnLiKqczexdEEyubjo0LOnARYWag4fjqBQoc/fV0qlikUdD/L4nCctxlak0ZCySCQS5FcuYdqpLWoTE4L3H0WZL/8P5/8hOoQ10qZYWbyn+JsNFDIslRqn9UN0ngdisMWVqFb5UBSzjvfchQvn8PN7T9Omv/baTV/TqobmxYcPNMib+K+Eklmz4h0WplVmERER7Nq1i3HjxlGkSBFq1apFz5492bJlS4J9Dxw4gEwmY/r06Tg4ONC5c2cqVarE3bt3E0lZEATh1yT5EIBJr66Y9uuJMm8+Ppy5TFSX7iKYSaYNG+R07GhA7twqjh2LH8y87zeKJe8r4nrRi+6La9N46F9IJBJ0jx3FzKk5qixZCDp6KkXBTIQihnkRrcic/Rn2XlOoapiBwYJajfHUa6hNdAkfWjLB0zt3bsXc3Jw6depnQOHSjlY1NPZmZlzy9KRWroRTat94+5bspqZaZfb06VNiYmIoXbq0Zlvp0qVZvnw5CoUi3gKD169fp0aNGvFWbV61apVW+fzOWrVqjI+Pd4LtOXPmYvPmXRlQIkEQfpibGxZVKiMN/EDYv5OI7D/4h6bU/5OpVDBlih7Ll+tSu7aCVasiMf5iMllvtw8s+OcVof7mDN7SgGI1cwKgv20zxsMGoihZiuCtu1FnsvzhMihUKqb59SBbsWuYePahmdGglJ5WiugdeoXu7feETqmA2jz+yOTg4CCcnY/Qrl1H9H+zUctaBTQD/vqLESdPolaraZA3LxKJhLchIdzx9mb6xYuMr6Jde6Ofnx9mZmbx1iGysrIiNjaWDx8+YGNjo9nu6elJwYIFmTRpEi4uLlhbWzNo0CCqV6+ezFP8/QwYMITatevF2yb7gUXSBEHIIB8nySNXLmLq1COye2+URYpmdKl+ORERMGCAPkeOyOnWLYbp06PjDct+fu0tSzofooDaix5LamFQM2fcitkL52I0axox1WsSvH4LpKAfiVqtZprXGLKVOYj0bUM6GcxJhTP7cZKQGIzn3SK2uDVRLRK2rBw8uJ+oqCjateuYAaVLW1p9Cw4qV47AyEhmX77MtIsXUavVNN2xA7mODoP++osRX61impTIyEh0vxrm/en/mJiYeNvDw8NZt24d7du3Z/Xq1Vy6dIn+/fuza9cuihTRfs2SpNZ9eP9eikyWslEDKT3+R5mYmJA5s833d/yNZNS1/lMl93pLpVKsrU3SqDS/mZs3YeBAOHQIdEww2LwRg4wu0y/I2xtat4Zbt2D+fBg6VBeJ5PP3y8Vdj1nQ+SCZHcz5x/wuupsfQtdGcdd+xQro1AndtWuxTuHUI+PvzcSy1CpUAWUZn20/OmTwhLPTz0BQNNJdTbHOnLD1ZM+e7RQuXJhataogScNmzYz4PNAqoIlSKJhYrRpDypfn2ps3BERGYqanRzk7O6ySMSGPnp5egsDl0/8GBvFvaR0dHfLly8ewYcMAKFSoELdv3052QJPU4pQqlSpFCx5m5IKJKpU60bynT5+EWq3m5Us33r/3ZcmSVchkMpYsWcCDB/dQKhXkz1+QkSPHkStXbu7cucXUqRPo2rUnGzeuJTo6mgoVKjJq1D/o6cVVRbq4nGDjxnV4e78lV67cDB48giJF4iZnunDhHKtXL8fb+y05cjjQu3d/ypfXLrhNDrE4Zfr6keutUqnSZDG635FOlBrToGBCnrwkk42NuG4/4PFjKR07GhAYKGHTpkjq1VPi7x/3nFqt5vjyO+yafJG85WwZtKkxYR/Kk8lQh+jGzdA7doSIgUMJ/3cSBEcD0T9cjhWvN6MsMRF1sAP9Vfv54BcFRKXGKf4Q+ZV3mG99QkTPIoRn1Yev3ltubs+5du0aEydOw99fu76vP+KnXpyy5KpVTK9RgxYFC1I3BSOMMmfOTEhICDExMZqaGT8/P3R1dTEzM4u3r42NDfb29vG25cyZkxcvXvxw/t+jt3Mb+tsTdlBOjEQSV2ucUlHtOhLtlHorlZ88eYypU2djY2ODg0NOOnRoTenSZRg2bBthYWEsWDCb5csXM2/eEgA+fAjgzJlTzJ27GG/vt0ya9A9FihSnefNW3Lp1g6lTJzB48Aj++qs8hw7tZ+TIIezde5i3b98ydeoEhg8fTdGixbl58xrjxo1k1ar15M374x3rBOF3pPPwAXrOh4kY/Q/KAgUJPH9NzCvzg1xcdOjVywATEzWHDkVQrNgXI5kUKraOO8fZjQ8o2yQvvZbWRa4vQyWxhO4d0L1yhdAZc4jq2TfF5djsfoSwIiPQibagl+I4emjXlzTNhMdiMuEKipymhP9dPNFddu7cho6ODq1aOaVz4dKHVgGNf0QEJqkwI3DBggWRy+XcvXuXcuXiFlW7ffs2hQsXTtAHpGTJkly8eDHethcvXpAtW8aN6f9ZLFw4hyVL5sfbtmvXQQDy5s1P1apx/YwiIyNp3LgpzZu31kxtXb9+IzZv3qA5TqlUMmjQcHLnzkOePHkpV64irq6Pad68FQcO7KVmzTq0aNEagL59BwBqQkJC2bFjMw0bNqFevbjh9tmyteLJk8fs2bOTsWMnpPUlEIRfg0KBwbLFGM2ZgcoiE5HdeqG2sRHBzA9Qq2HNGjkTJuhRuLCKLVsiyZr186/KyLAYVvRy5uFpd+r3L02r8Y5IpRKknh6YN64Lfu8JWbORmCYpH3203/MSnnn7YSiR0yHKGROypjjNlDJeeAepdzhBm+uDfsKvdqVSya5d26lZszaZM2fOgBKmPa0CmtGVKjH0xAmmVq9OQWtrbBLpQJXJ4PutwAYGBjRr1ozJkycza9Ys/Pz8WL9+PVOnTgXiamtMTEzQ19fHycmJ//77j7lz5+Lk5MSZM2e4evUqu3fvTuYpai/aqb3WtSUZ2QzSrVsvqlePv2KrqWlcDVfWrJ9vLAMDA5o3b82JE848ffoET093nj17lqA2LFs2O81jIyMjlMq4iajc3V/TuHFTzXNSqZS//x788Tl3Xr16wdGjBzXPKxQKChYsnEpnKQi/Numrl5gO6IP81g2imjQnbM6CFI2k+ZPFxsKYMXps3qxLvXqxLF8eFW8k04d3oSzqcJC3TwPoPLcG1bvENYvL7t/FrH1rJB8CoGjRVAlmXN4+4F72rlgYRtMi2Bkb8n3/oDQmv+WLwbanRHQsiKJU4v0rz58/i4+PN9OnZ2yn5bSkVUAz+/JlgqKiaPWNYEI5Qbtf5WPHjmXSpEl06dIFIyMj+vfvT4MGDQBwdHRk5syZtGjRAltbWzZs2MC0adP477//yJ49O0uWLKFQoUJa5fM7Mze3wM4ue6LP6ep+HkEWERFBr16dMTU1pXLlatSqVRdPT3e2bNkU75iva8c+NaXJ5Um/PZRKJW3bdqRhwybxtsvFCuzCn06tRn/Teown/YNarkvIynVEN28l5pX5QR8+QM+ecWsyDR4czdixMfEquDwfvmdhh4NEhcUyZGtTitZwAED31HFMe3VFZWmFsmhx5GYp76R61eclpzN1IKvlB+p+2Ik9ZVKcZopFKTAefwVlNmPCByecc+aTHTu2YGFhQZ069ZLc51enVUAzr3btVMvQwMCA2bNnM3v27ATPPXv2LN7/JUqUYM+ePamW95/m7t3bvH/vy6ZNOzRBy82b11Br2fnHzs6e588/vyZqtZpOndowYMBQ7O1z8O7d23iB1bp1qzA1NaN167apeyKC8IuQer/DZEh/dM+eJqZaDUIXL0eV1Taji/XLcnOL6/z79q2EpUsjadNGEe/5u8dfsqrvcQzN9Rh3uDXZC8fNiKv/3waMRw1FUaQYwVt3Y9qnW4rLctvXi936bcmV3ZMK/ivJT+p9L6aE0dJ7yDxCCFpXB4wS/0EZFBTIsWNH6dixS7xpU343WgU0XUqUSONiCGnBzMyMqKgozp8/Q6FCRbh16wZ79+7SejKl1q3bMnhwP0qUKEXJkqU5dGg/ISEhFClSDGNjE/r378nOnVupVKkKt25d57//1jNz5vzvJywIvyHZ3duYOTVHEh1N6Kz5RHXrKWplUuDMGR169zZAV1fN/v0RlC37uYn/00im3VMukqN4ZgZvboJ5ZiNQqTCa/n/27jo6qrMJ4PBvfTfZJEAS3N3d3Z3iUqRYobh7cXd3dyeF4u7uHtw1RNf1fn8sRUr5GkqyCcl9zuk5NCt3slmZve+8MyPwmDUNS8XKRCxczmdrU//RtXevWCFpSpZMd8j7bjwF+Pm77zMqKM6/RrPsJqaGmbAV+3odz9atAVgsFpo0aebG6NxP7MYWh+XMmZvWrdsxbdokrFYrGTJkoHfvAYwdO4LXr1//6+1z585Lv36/s2zZIqZNm0SWLFmYOHE6Wq2WnDlzMXToKJYtW8T8+bNJmjQZAwcOpXjxkm74zUSi2MeeJRvWCpUx9h2AI704b+6/EgSYP1/BiBEqsmVzsmqViZQpP55VtlsdrOx/iONrblKwViZ+nVUZlYcCTCa8unVEvS0AU8u26MdNgihoOHo7JIi55pbkyneVrMEDKCF0+u77jAqSCCteA07gSOWFvl+hr15PEARWr15Btmw5yJ07r/sCjAESIbLrDz+or/Whef36CUmTpvnP9yv2RnEf8bF2r//yeH/v6+lHpTh2BI+pEwlfs+k/dZuNrn4dPyqLBfr2VbN+vYKaNW3MmmX+7GHVh5qZ03YHgSeeU6tXYer0K4ZUKkHy7h0+vzRBceEc+mGjMXXq+tnZMZ861VEqZARt2v5N8TwIC2VscCvyFz1MupAOVHfEnoJar77HUO15TNjqatjz+H/1eufPn6VGjUpMmDCV1q1/dUtssboPjUgkEon+gUyGNDQUadBbnJ7pYjqaH9qbNxLatNFw/ryMvn0t9O79efHvq3shTG/+JyEvdLSbXYXijbIBIHtwD5+fGyB9/YrwJSux1qoTJfE8DA9lxMtOFClzmBRhP1PN8WXdZ0xR7XiIeucjDF3z/t9kBmDp0kV4eXnHi9pGMaERiUSibyA/ewbF5QuYOnTBVqIUoYdOiAMlv9OVK1JattQQFiZhyRITtWp9Xvx7/dBj5rXfhUIpp19AfTIVdhVaK04ex7t1M5DLCQvYgb1g4SiJ52F4KIMf96BExZ34h9fgJ9tcJMSOeijpCz3akWew5fPH2O7/z/96+/Ytf/75B61atUUbBbVEsV2kuzsJgoDO8rFF9KabN5ly6hSBf/WbFolEorjMYsFz9HAS1K6KZslC12REEJOZ77Rpk5yffvJALocdO4yfJTOCILBv4WWmNd2GXypvhuxt8iGZUa1bjU+jOjgTJyF018EoTWYG3O9LiYp/4KurSH3rSqTEkr+xw4nXwBMgQMT4UvAvM9fWrFmBzWajdet2bgowZkUqobn+5g1pZ8xgwsmTAAw/coTGmzcz8OBB8i1YwKFHj6I1SJFIJIpJsps3SFilHB4zp2Ju2oLQwyfhG+bYib7kcMDw4So6d9aQP7+DvXuN5Mr1sXbLbnWwos9B1g0+Sr4q6Rm0vRF+qbxdO5lGDsW7eydsxUsStnM/zrT/f7lPP3kGLFjwrzE9DA+lb+AgSlfZREJ9KRqa18X8sMlPeCy6jvLCG/S/F8aZ6v/31bHb7axYsZQyZcqRMeOXU7fjokglNP0OHCCxpydNc+XCYLUy6dQp2uTLh3nwYBrlyMHvhw5Fd5zRIo7XQ4tEbhGnX0cOB5qZ00hYuQzSoLeEr96AfuosBK04Wfx7hIZC06Ya5s5V0ratlU2bTPj5fXweRQQZmVh/C0dX3aBmj0J0XlYTtVYJBgPebX/BY/Z0TC3bEr52M4JPgn89niNjJsjy/2fMPQwPpdeNoZStvo4ExsI0NG1CRuzp2aI49xqP2Vcx10iHpXaGf73+nj27ePnyBW3atHdDdLFDpGpoTj17xoYGDcju70/A7duY7XZ+zZ8fqURCqzx5qLluXXTHGeVkMjk2m/Wzzroikejb2WxWZLK4V44nffQQ764dUJw7g6VmbXSTpiP4iqMLvtetW656mZcvJUyZYqZFC9tnlz+9/paZLbejCzbRYUE1itR1JSLSly/wbtEE+Y1r6EeNw9S+U6T7/Cj37gYfDRQt+4+X3wsNocf1kVSps5oE5jw0MgWgIPacgZO8M+HV5xiONF7ohheL1O+9dOlCUqZMFac7A/9dpN6FpBIJ8vfl5rvu3SORRkPRlK75PyEmE9ooGFzpblptAsLCgkiQwB+FQolEbIAlEn0TQRCw2ayEhQXh5ZUwpsOJUorDB/Fp3RxBLidizkIsDRqLTfKiwLZtcrp3V+PlJbB16+fN8gDO/3mXxV334ZlQzcDtjUib2zWXSH7xPN4tmyIxGolYvQFrpW/7kNbMmwUKGWwq+8Vlt4Pf0fP6GKrXXUECWzYaGbehFGLRGTiHE+9+x5HqrIQuqvjVbsCfCgy8zYkTxxg8eDiyeFTjFamEpljKlEw6dYpgo5ENN2/SJIdrAOGV168ZcfQoJVOnjtYgo4NG42puEB7+7sMwxm8hlUpxOsXeKO4gPtbu9S2Pt0wmx8sr4YfXU1xhz5UHS+UqGIaNxvnJ8FbRf+NwwNixSmbNUlGokIOlS00kSfJxicnpcPLHxDPsmHaOjIWS0WVZTXwSu55TqoBNeHXvhDNJMsI2/4kja7ZvPn7EklX4+Wnhb6ujN94F0evaWGrUX0ECexYa6XegEhJ8z68a5TwWXEd55hW6UcVxZEkUqdssW7YIlUpF06a/RHN0sUukEprpVatSe/16ft6yhcy+vgwvWxaA6mvW4K1SRemsJ3fSaDz/8xux2BDLfcTH2r3i6+Ot3Lkd9bpVRKxYh+Dnh27h8pgOKU4ICYEOHTQcOSKnZUsrY8ZY+PSkvjHczIKOe7h24DGlmuWgxfhyKFRycDrxmDgGz6mTsBYtTsSyNf95yU/w9QU/L/jkeX317Rt6XRvPTw1WkNCRmUb6naiFyCUM7qI48wqPOVcw10qPuV7kuk/rdBFs3Lie2rXr4efnF80Rxi6RSmgy+/pyu3Nn3hmN+Go0H5Zn9jZvTnZ/f2TSSO/+FolEolhJYjEjfReEJCQEwf//NysTRc61a1LatNHw+rWEqVPNNG/+eb3MizvBzGq5nXdPI/hlYnnKtsyFRCJBotfh1ak9qj07MTVtgX7iNPiO0gbV+jXgpYYa9QE49+ol/a5Ppm6jlSR0ZqShbidqIXbVR0nfGPDuewxHOh90Q4tGeslz5crlGAx62raNP8XAf/mmSj6jzcbOu3d5pdfTKm9ezHY7NqdTTGhEItEPSXH4INI3r7E0aYalbgMsteuJfWWiyIYNcvr2VZMokcCffxrJn//zZcyLO++zuMtelB4K+gXUJ3PRFABIHz/Cp+XPyO7eQT9mAqZfO3x3/ZJ6/RpXDU2N+hx99oTBt6bRoPFqEgrpaKDbiSaWJTNYHXh3PwImOxFLvz5F++/MZjPz5s2iVKmy5MtXIHpjjIUildA4BYHuu3cz/+JFHE4nEomEyhky8PuhQzwJD+fQL7+Qwts7umMViUSiqGEwoB05BM2yxdjy5MPSsIkrkRGTme9mtcLQoSqWLlVSsqSdBQvM+Pv/rV5mwml2TD9P+vxJ6LKsFgmTubrYKk4cw7ttCxAEwtcHYCtTLkpj2/PoAaPuzKBRkzUkEtJRP2IXHkLsOxunHXMWxbV3hM8oiyNT5Avu169fw9u3b5g3b3H0BReLRerUyogjR1h25QrLa9fmTZ8+H/pOTK5cGbvTycCDB6M1SJFIJIoq8vNnSVi+BOrlSzB26ELYn3vERCaKvHoloU4dD5YuVdKxo5WNG02fJTP6UDPTmm5jx/TzlG6ekwFbG7qSGUFAvWQBPg1ruzr/7jkc5cnMG4OBUXen0vjnNfgJGakfsRsPIXGUHiMqqDfeRbPpHob2ubBWivzAV7vdzuzZMyhQoCAlS5aOxghjr0idoVl65QrjKlSgWe7cOD7Z/ZA7SRJGlStHr717oy1AkUgkihJWKx6Tx+MxcyrO5CkID9iBrUSpmI4qzjh5Uka7dmqMRgmLF5v46afPd48+vRHE7FbbCX1toNWUCpRp8X4OkdmMV7+eqNevwVKlGrq5ixC8ovaM/xuDnpeWlzRucgU/Z1bqRmyPfctMgPzKW7Sjz2ItmQJj17zfdNutW7fw9OljRo0aF2/bkEQqoQk2GsnylWppfw8PIj6Z8SQSiUSxjez2Lbw6t0dx4xqmn5tjGD0+yj804ytBgLlzFYwerSJ9eidbt5rInPnzeplTm26zos9BPBOoGbCtARkKJAPeN8tr3QzF5UsY+gzA2GcARHFN5sxL56hpfUnixG/xd+ambsSfsW43E4A0yIh39yM4k3kQMakUyCL/ODidTmbOnErWrNmoUqVaNEYZu0UqocmdJAkrrl6lcoYv2y3/ERhIriRJojwwkUgkigqqPzbj1bUDgrcP4SvXY61aPaZDijN0OujeXc2OHQpq1bIxY4aZT4c6260O1g05yqFl18hSLAUdF1X/0F9GfuY0Pm2ag8lE+PK1WKvXjNLYBEFg5OnjHLKsoE3it6jQUjdiO2ohFjaBNNvx7nIYqd5G6KJKCD7f1sF+797dBAbeZu7cRUjj8SadSCU0o8qVo/ratTyPiKBGpkxIJBK2BQYy9fRp1t+4wbYmTaI7TpFIJPpP7HnyYqn5E/rRExHiWV+O6HTrlmtL9pMnEoYNM9Opk+2zzUghL3XMbbuTBxdfU7VTARoMLoFMLnXVyyxdhHbIAByp0xDxx04cWbJGaWwOp5M+Rw9wTb6Ghg23oZrjRVJJboJjYzIjCHj9fhL5jXdEzCiHI/O3xSgIAjNmTCZ16rTUqVM/moL8MUQqlauUIQN7mjXD6nAw6OBBBEFg1LFj3AwK4o/GjamROXN0xykSiUSRplq/Bq+uHUAQcKTPiG7+UjGZiUIbN8qpVs0DvR4CAkx07vx5MnPr+DOGV1zLi8BgOi2pQePhpVzJjMmEV9cOeA3sg7V8RcL2Ho7yZMZst9Nu305ua5ZTt+5WUtpK4mvPifTbupS4jcecq6h3P8bQqwDWit/edf/48aNcunSRrl17IJfHzt/RXSL921dIn54K6dNjstkINZvxVql+yBlOIpEo7pO+e4f05QswGPhsDUT0XSwWGDxYxYoVSooVs7NwofnzEQZOgd2zL7Bl7CmSZUxIl2U1SZbJVa8iffoE79bNUVy/iqHvQIy9+0d5vUyExULL3duwp9pMrap7SG2pRLWI1UiInWcuVDse4jn3Kqa6GTG1yfGf7mP69MkkSZKUxo2bRnF0P56vJjQhJtNXb6SWy7E6HJ9dJ5FGE7WRiUQi0TdQbt8GSiXWKtUwdeyCqVPXKP/AjM+ePJHw668arl6V0aWLhUGDrHx6QsAQZmZRl71c3feIwnUy02pqRTRa15dexZFDeHdoA3YH4as3YK0c9YWrbwx6muwIwC9HABXLHSK9pRaVI5YiQ/XVWU4xSX7lLV6DT2ItmAT9sMh3Av7UsWNHOHHiGKNGjUOtVkdDlD+WryY0fhMnftPWL8fQoVESkEgkEn0LSXgY2oF9UW/egKVCJaxVqol9ZaLYnj0yunbVIAiwYoWJatU+35L9+Oob5rTdSegrPc3GlaVCmzyuzw+nE48ZU/AYPxpHlqxELF+DI33kZhJ9i4dhoTTavpmcxQMoVPQkmc2NKa+biwxXh91/muUUk6RPI/DpehhnEk8iZpYF5bc/XwVBYOzYEaRIkZKWLdtGfZA/oK8mNEtr1+avdCbYZGLgwYNUzZiR+tmykVSrJdhoZOe9e2wNDGRy5cpuClckEok+Uhw9jFf3TkjfvMbQbxDG7r1jOqQ4xWaDsWNVzJmjJHduB4sXm0ib9uNpDkEQOLLyOmt/P4q3vwcDtzUkQ0HXlmxJeBheXX5DtXc35noN0U2ZCZ5RP5X9ytvXNNu1hTKVA8iR5zy5TO0ppZ+I5JMS0b/PcopJkncmErQ7AA6B8PkVEBL8tzMre/bs4tKli0ybNls8O/OeRPir7e//UXPtWtInTMjMal+eJuy/fz9nXrzgaKtW0RHfdwsO1uN0Rv15xvg6kTgmiI+1e/0Qj7fRiOfoYXgsXoA9U2Z0cxZiz5s/pqP6ZrH5sX71SkL79mrOnnVNyR41ysKnn5smvZUVfQ5yNuAOOculof3cqnj5ukoPZDeu49O6GdIXz9GPHIu57W/fPY/pnxx48pD2+7dSr94fpMtylYKGvhQ2DkbC58fyqVMdpUJG0KbtUR7Dt5Dorfi03Iv8cQRhSytjz/Pfxi44HA7KlSuOzWbj+PFzsa4YOLqe11KpBF/fr9fERepROPToEd2LFPnHyyqkT8+sc+f+W3QikUj0jeQXz+PV5TfkD+5j/K0ThkHDQKzhi1KHDsno3FmNySRh3jwT9et/vsT07GYQc3/dxZtHYdQbWJwa3QshlbqSCNX6NXj164kzQULCtu7GXvifPzu+15pb1xl4aietmm0lSepbFNePIZ+p6z9eN3zrLvz9Y3jJyerAu9sR5PdCiZhd/j8nMwABAZsIDLzNokXLY10yE5Mi9Uik9vFhx927VPqHxnrrb9wgk2/sayEtEoniHvWShWh/74czeQrCAnZgi6cza6KL3Q4TJyqZPl1FtmyuJaZMmT52/RUEgeNrb7J64GE8vFX021KPrCVSuS40mdAO7INm7SqsJUsTMX8pQuKon5UkCAITz59m7s2DdPx1Cz5+jymrm0128y9Rfqwo4xTwGngC5ZlXRIwribV0yv98V1arlYkTx5IzZ25q1aoTdTHGAZFKaAaVKkWrrVt5EBpK1YwZ8fPw4K3BwB+BgZx4+pSARo2iO06RSCTCnicv5sZNMYwah+DtE9PhxCmvX0vo0EHNqVNymjWzMmaMBQ+Pj5eb9FZW9j3EmS2BZC+Vivbzqn7o+it7eB/vti2R37yOoWcfjP1+j5bCbJvDQZ+jB9j58iTdO2zCw+sdlSNWk976/7sMa+bMBK0KWv4W5TH9K0FAO/Yc6t2P0fcpgKX2lycGvsWaNSt58uQx69Ztjtddgf9JpBKaX/LkQSOXM/7kSbrv2YMgCEgkEoqmTMnuZs2omD59dMcpEoniKc2COUhfvcIwfDT2goXRFywc0yHFOYcOyejSxTVYctYsE40b/22w5PW3zG23i7ePw6nTryi1ehZG+n7WkHL7Nrx6dAa5jPC1m7BWrBItMUZYLLTdu4Ob5gt077ABtcpK9fA/SGEr+a+3Ve7fAwpZjCQ0HjMuo1kbiLF1Dkxtcn7XfRmNRqZOnUiRIsUoX75SFEUYd0R68a1hjhw0zJEDk81GmNlMQo0Gtbh2JxKJopn02VNkT5+61kPE95woZbPBhAlKZs50LTEtWvT5YElBEDi87Brrhh1Dm1BNv4D6ZC3+frnEYsFzxGA8Fi/Alr8AEYtW4Ez17Z1uI+O5LoJmO//A4HmNLu03oJap+SlsN36OXNFyvKiiWXQdz4XXMTXMjKFPge++v0WL5vHmzWsWLlwWbydq/z/f/O6gUSjQKBTREYtIJBK5Zv2sW409U2bshYpgGDbalciIb+BR6sULCe3bazh/XkaLFlZGj7Z8VlttCDOzvPdBLmy/R64Kafl1VmW8/VxrUNLHj/Bu1wrF1csYf+uMYcgIiKbO8deC3tBs51aSpr1G4/qb8BKS8VPoVnyc6aLleFFFvS4Q7bRLmGukQz+0yHc/f9+8ec306VOoVq0mxYqViKIo4xbx645IJIo1JG/f4tWnG6o9uzD93Bx9oSIgfoGKcrt3y+neXY3NBvPnm6hX7/MlpnvnXrKgw27CXhtoNLQkVToV+LCL6cMSk1QaLVOyP7Xv8UPa79tJsUKXKVkpAH97XmqEb8JD+O87hNxBte0BXqPOYimXCt3YkiD7/lqXsWNHYrVaGDZsVBREGDeJCY1IJIoVlDu349WnGxK9Hv2ocZjadYzpkOIciwVGjFCxeLGrUd7ChSbSp/9kFpPDyc6ZF9g68TS+Kb0ZtKMR6fMndV1oNqMd/juapYtcS0wLl+NMnSZa4hQEgYXXLjPs1BEaVjtH1kK7SGOpTJWIFSiI+uZ8UUm557FrpEHRZERMLQOK709mrl69zPr1a+jUqRvp039fUXFcJiY0IpEoRkkiwtEO6od64zpsufOim7Mwyicwi+DBA9cS0/XrMn77zcrgwRZUqo+Xh77Ws6jzXm4ff0aRupn5ZVIFPLxdV5A9uIdXu9YoblzD2KELhsHDo22JyeZwMPD4YVYHXqbDz8fwz3SUbKYWlNXPiLUTs/+i3PcE777HsOfxJ3xWOVB9/04vQRAYMmQgvr6+9OzZJwqijLti97NDJBLFaYpjR1yjC16/wtC7P8Ze/cQlpmiwcaOc/v3VKJWwapWRKlUcn11+Ze9DlnTfh9Vkp/X0SpT6OfuHolPVxnV49euFoFYRvmYj1kpVoy3OMLOZtvt2cPbtXQb8tg9F4ksUNPSjsPH3L7r/xjbKA0/x7nMUe24/whdUBM+oeR5v376VM2dOMXnyDLzFVgX/V6QSGqcgsOjiRXbdv4/BasX5t2kJEomEg7/E4qZGIpEo1vGYNA7PSeOwZ8hI2M792PMXjOmQ4hydDvr1U7Nli4JixezMm2cmefKP799Wk50NI45zaOlVUuf0p8OCaiTLlMh1oV6P18A+qDesxVq0OLr5S3AmTxFtsT4MD6X5zq2ECE8Z3HUbgudjyujmkN3cItqOGVWUh5/h3eso9uy+hC+oiBBFyYzZbGbEiCFkz56TZs3Ez9h/E6mEpvfevcw4e5Z8yZKR0tsbqbjbQCQSfSd79pwYf/0Nw+ARfNbBTRQlLl6U0qGDhufPJfTvb6FHD+tnve5eBAYz77ddvLgdTOXf8tFgcAkUKtdHgvz6Vbzat0b28AGGXv0w9hkQrVvmjz1/yq97t5M48St6Nd8AciPVwjeTylY+2o4ZVZRHn+Pd/Qj2bAkJX1QJQRt1S3ELFszh2bOnBATsQCZOkP9XkXqGrr5+nWFlyjCsbNloDkckEsVZTicek8cjaL0wdeqKtUYtrDVqxXRUcY7DAXPmKBk/XkmyZALbthkpXPjz3jKHll5jw4hjaLQqeq6rTe4K6f66EM3CuXiOGobT14/wgB3YSpSKtlgFQWDJ9SsMOXmEUnneUKHWSpSCNzXD9uLn+L4mdJ+KrllOygNPXWdmsiQkfFFlBK+oS2ZevHjOtGmTqVatJiXFER+REqmExmK3UzpN9FSzi0SieEIiQR54G6ePDwiC2FcmGrx8KaFzZzUnT8qpXdvG5MlmfD4pu4gIMrK0536u7ntErvJpaDujMj5JXLuGJO/e4dW9I6r9e7FUqYZu+lyEaJzTZ3U4GHj8EKtuXeeXKg9JX2Q1Po4c1AzfhNaZPNqOG1VUux/h1e849hy+hC+shOAdtUXSAwf2RRCcjBo1LkrvNy6LVEJTI3NmtgYGUi5d7G5kJBKJYhmnE83i+VgrVMKRIRMR85dE2+6Y+G77djm9e6uxWmHmTNf4gk9zxuuHHrO46z6MERaajilDxV/zfij8VRw5hFeX35CGhaIbOxFz29+iNeEMMhppu3c7Z18/Y0CLq6jSbyONpSqVIpaiRBvlx4vqWU6qPx/gNegktnz+RMyPupqZv+zatYM9e3YydOgoUkfT1vi4KFIJTdUMGei5dy8Pw8IokiIFHn/bhSABehYrFh3xiUSiH5T02VO8unVEefI4xqAgDL8PE5OZaGAwwJAhKlavVpI3r4P58z/vLWM12dk85gT7F14hRTZf+myqR6rsfu8vtOI5diQec2diz5KV0A1/4MgRdUs9/+TK29e02v0nemcYY7ocxpLoJHmMnShuGIOU6KkTUVw4Byp5lCQ06k130Q4/ja1oMtfWbI+oTWb0eh2DBvUlW7Yc/PZbpyi977guUglN623bANh59y4779794nKJRCImNCKRyEUQUG1Yi3ZQPxAEdNNmY24a+3eq/IiuXJHSsaOGhw8ldOtmoV8/62c549MbQSzstIcXgcFU/DUvDYeURKlxve3L7t/Dq0NbFNeuYGrVFv3wMdFenL0h8BZ9ju4nXWIzPX7ZglF1jzK6qeQ0/xqtx41YtjpKamg0K2+hHX8eS+kURMyImj4zfzdhwlhevXrJokXLUYgtDL5J5LZtDxsW3XGIRKI4QBIUhFef7qh273Bt9Z01H2eatDEdVpzjcMCsWUomTlSSOLHAli0mSpb82FvG6RTYO/ciW8adQptQTa/1dchVPq3rQkFAvWo52qEDEVQqwlesw1qtRrTGa3M4GH7qGIuuX6ZGPgslaizCJrFRM3wTqW0Vo/XYUUIQ8Jh1Bc/517BUTkPExFKgjPpk5vr1qyxaNI9ffmlDoUJFovz+47pv2ocXYjJx5vlzIiwW/Dw8KJwiBd6ftpoUiUTxlnL3Trx6d0USEYF++BhMv3UCcatplHv2zFX4e+aMnDp1bEycaCZBgo+XBz+PYHHXfQSefE7+6hloNaUiXr6uqZOSd+/w6tUV1Z6dWEuVRTd7Ps5k0VuA+8Zo4Ld9Ozn18jnda4aSKP881I6U1AjfSEJH5mg99l88Rw8HDyX0GvTtN3YKaMecRbPuDqb6mdAPLxols5n+zuFw0Lt3N3x9/Rg8WDyJ8F9EOqEZevgwk06dwmL/OMRMIZPRu1gxxlaoEC3BiUSiH4O2fy80yxZjy5kb3ZYdOLJlj+mQ4hxBgM2b5QwYoEYQYPZsEw0bfiz8FQSBUxtvs2bQEQSn8EXHX8WhA3h164g0LBT9iLGuhFMa9R/Mnzr76gW/7t2BzmZiQtv7GFOuJpm1DFUjVqAWEkXrsT8lv3AOFP8hubY68Bp0AvWuxxjb5sTQK3+0FUsvXbqQK1cuM3/+Enx8EkTLMeK6SCU0M86cYdyJE/QtXpwmOXOSxNOT13o962/cYNKpUyTTaulaRDw9JhLFV/Ys2TD07IOx9wCx8DcahIZC375q/vxTQeHCdubMMZMmzcfCX12wiRV9DnJx530yFUnOr7OqkDjt+/3aJhOeY4bjsXAe9qzZCF0fgCNnrmiNVxAEFl+/zLBTx0jvq2BQi8OEeB0mp6ktJfUTkfED1IYYbPj0PIryxAv0vQtgaht9xdIPHz5g9OjhVKhQibp1G0TbceK6SCU0c86fp3+JEowu/7FrYxKtljxJkyKXSpl74YKY0IhE8YnFgufo4djz5sNSvxHmNu1iOqI468gRGd26qQkOljB4sIXOnT/v+Ht1/yOW9tiPMdxCo6ElqdIxP9L3SyKy69fw7vQr8juBrq7MQ0aCRhOt8eptVvoc2U/AvTvUye1BqZoLCZM/prRuCrnMP8bzRPLOhE/Hg8hvh6AbWQxzg+hbGnM4HHTr1hGlUsXUqbM+nFETfbtIJTTPIyIomzbtP15WJm1aJp8+HZUxiUSi2E4uR3H5IqjVWGI6ljjKaITRo1UsXqwkc2YHa9aYyJXrY8dfk87CuqHHOL7mJqmy+9FnY11S5fB3XehwoJk7C8/xo3Am8iVswx/YykV/aUBgyDva7tnBg/BQfq+hwCP/GKzI+Sn8T1LYSkb78aOC7HEEPr/tRxpkImJ2OaxlU0Xr8RYsmMu5c2eYPXsByaK5nimui1RCkzFRIo4/eULF9Om/uOzYkyek8PKK8sBEIlEsY7ejmTsL88/NEfz9CduyHcRNAdHi8mUpnTuruX9fRrt2VgYPtnx2YiXw1HOWdNtH8HMdNboXonafIh/mMEmfPnH1/zl1AkvN2ugmT0dIFH0df/+yIfAW/Y4dQKtQMLdtOK+ST8PLkZPq4evwdqaO9uNHBfnVIHw6HQQgbFkV7Hn8o/V4d+/eYdy4kVStWoOGDZtE67Hig0glNF0LF6bTrl04BIEG2bOTxNOTNwYDm27eZNKpU4wpH/sHiIlEov9Odv8eXl3ao7h0ETRqTO06islMNLDZYNo0JdOmKUmSRGDzZiOlS3/cjm012dky9iT7F17GP20CBm1vSMZC77/VCwKq9WvQ/t4fgIiZ87A0bhrtIyZMdhuDjh9mze0blEztT8tGe3nu+ScZzHWpoJuLAs9oPX5UUR58inffYzj9PQhfUBFHWu9oPZ7dbqdbtw54enoyefIMcakpCkQqoWlXoAAPQ0OZfOoU406c+HhjqZTuRYrQt0SJSB/QarUyatQo9uzZg1KppFWrVrRr9//XVcPCwqhevTp9+vShXr16kT6WSCT6Tk4n6qUL0Y4ciqDREL54Bdaf6sZ0VHHSvXtSunRRc/myjAYNbIwb9/kcpgcXX7G46z5e3w+lfOvcNBpaCtX7lvuSoCC8endzbccuXhLdzHk43dAy/15oCO327eBW8Dt6lUpFmlJTeCEPpJh+BPlMPZDwA3xICwKa5bfwnHwBe05fwudWQPCN3jojgDlzZnDp0kUWLlxG4sSJo/148UGkt22Pq1iRviVKcOb5c0JNJhJpNBROkQLfb+wsOXHiRC5fvsyyZct4/fo1/fr1I3ny5NSo8fXGTmPHjiU4OPibjiMSib6P9MVzvLp1Qnn8CJaKldFPm40zSdKYDivOcTph0SIFY8ao0GhgyRITtWp9bI9hs9jZOukMu2dfJGEyLX021SNHmY9LOB/6/+h0btuODbDxzi36HT2IRi5n0c+JCcrYGwNQM3wLqW0/SCsPmxPt6DNoNt3DXCUNunElQf1N7dn+k2vXrjBx4lh++qkuderUj/bjxRdf/cuFmEwkUKuRSiSEmEwffl40ZcovrgeQKBKV80ajkY0bNzJ//nxy5sxJzpw5+fXXX1m9evVXE5qjR49y7do1EiVyX88CkSheEwRUG9ehHdQPid2ObspMzM1bitOxo8GjR9C8uYZTp+RUrmxnyhQzSZJ83I79+NpbFnfdy4vbwZRqmoMmI0vj4e1a6pOEh6H9vT/qjeve9/9Z6Jb+PwabjUHHD7Eu8CZFkyWjZ4MH3Eo4AF9HTqqFr8bHGfuGGAsJE7lmOX1CEm7Bu+dRlGdeYfgtF8au+UAa/c9xvV5Hu3at8PPzZ+LEqdF+vPjkqwmN/6RJnG7blsIpUuA3ceK/ru85hg7914MFBgZitVopUKDAh58VKFCAuXPnYrfbkcs/D0ev1zN8+HAmTpxI7969//X+RSLRd3I6oXFjvDdtwlakGBGz5uNMG/s+oH50ggBr1ihwvW3KmD7dxM8/f2ySZ7PY2T7tHDtnnMfb34Mea2uTp+LHv4Pi8EG8enRG+vYNht79Mfbs65b+P4Eh72i3dyd3Q4PpVSQHOcst4ZZqD5nMDSmnm4WC6J0F9V/9fZaT7HE43p0PIXumJ2JcSSy1M7glDkEQ6Nu3J0+ePOaPP3aSyA3F2vHJVxOapT/9RIaECQFYVrt2lBwsKCgIHx8fVJ8UE/r5+WGz2QgJCfliHXHSpEmUKlWKQoUKRcnxRSLRv5BKIVs29ENGYurUVRxdEA1evZLQq5eagwfllCsHkycbSJXqk7MyV9+wuNs+XtwOpkTjbPw8qgyeCdSuC/V6tCOHoFm+BHvmLIStWIs9b/5oj1kQBFbeus6QE4fRKlWsaJSToMx9eCZ9TindJHKZ2/8Y9TKA4vgLvPscBbmU8KWVsRVM4rZjb9iwli1bNtKv3yCKFYt87akocr6a0LTMm/fDv9MlTEj+ZMnQ/sM3gDCzmf0PHkTqYCaTCeXf7uOv/7darZ/9/Ny5cxw+fJidO3dG6r6/xtdX+123/3/8/cXt6u4iPtbRSK+Hnj2haVMoVw5GjEALRN8rJ34SBFi9Grp1A4sFZs6Ezp1BKnU90jaLnfWjjrNp/EkSJNEybEcTCtXI9PEOjhyBNm3g8WPo0wf5qFEkVKujPe4ws5l227ez+dYtKmfIwO8NjBxTN0dDIlpzjFRexSC2vzwHDgRBwD91YxhxCrL5wsrqJEgdvTuZPnXnzh0GDOhN2bJlGTt2JLI4/mUhJt6zI1X9VG7FCs60bUuhFCm+uOzCy5f8snUrDXPk+Nf7UalUXyQuf/2/5pMaHLPZzODBgxkyZAhe39njJjhYj9Mp/PsVv5G/vxdB3zmKXhQ54mMdzYxGEh47jjlVekw5C4qPdzR4+1ZC374qdu9WUKiQg1mzTKRPLyCVuh7rBxdfsbTHfl7eCaFkk+z8PKo0Hj5q19/BYEA7ehiaJQuxp0uP7s+92IsUBZ3N9V80Ov/6JR327+KVQc+QEkXIWWIDh9TLSWEtReWIZaiFxAQR+58r2qev0Fx5C29TuqZljy0BGsmHJajoZjabqVevARqNhpkzFxASYnTLcWNKdL2HSKWS/3uS4qsJTYONG7n7fmeRIAg0DQhAI//y6s8jIkj76ajX/yNJkiRERERgtVo/nJkJCgpCqVTi88n+xGvXrvHkyRP69ev34Wcmk4lhw4Zx5coVRo4cGanjiUSirzCb8Zg/G2O7juDpSeiB4+CGb/vxjSDAtm1yBgxQYTBIGDbMTIcOtg8reWajjfXDjrFvwWUSJPWk57ra5K7wSa3M6ZOugZJPn2Bs3xHDoGHwjTtL/wuH08mMS+eYdP40Kby82dS4GM/T9eGW4ir5jb0oYhiMNPKbZGOU9KUe+csq8DYYQ9e8GDvkdnuB+5AhA7l16wZr124iadJkbj12fPLVZ2TPokVZfPkyADfeviWLry/+np83SJJJJFTOkIHfPiny/X+yZcuGQqHg8uXLFHk/++nixYvkyJHjs4Lg3Llzs2/fvs9u26xZM1q2bCn2oRGJvpP8+lW8OrdHHngbR9p0WOrUF5OZaPDunYT+/VVs364gXz4HM2eayJLl4+iCO6efs6L3IV7dD6HsL7loNKwkGq/39YV6Pdoxw9EsWYgjTVrCt+7C5qaai+e6CDod2M2ZVy+olykLXSpbOJ2oARIk1AjfQFprNbfEERUUp1+56mVsTlhVA2MBP7fHsHbtKlasWEKXLj2oWLGK248fn3w1oSmROjUlUn/sdTC0dGnSvS8S/q80Gg116tRhxIgRjB8/nqCgIJYuXcqoUaMA19kaLy8v1Go1adJ83hRKKpXi6+uLr69YFS4S/Sd2Ox6zpuExaRxOXz/C1gdgK18xpqOKk7Zvl9O/v4qICNdAyU6drPz1nc2ks7Bp5AkOr7hO0vQJ6RdQn2wlP84LUhw/ilfPrkifvT8rM3AoeLqn2+72B3fpdWQ/dqeTWRUrkCLfBo56zCaxLT9VIlbg7Yz+Zn1RQhDQLL2J57RLONL7YE+6G3XARSgwxa1hXLp0gX79elK6dDkGDfr3ncCi7xOpc4aHHj2iYrp0353QAAwcOJDhw4fTsmVLPD096dy5M9WrVwegZMmSjBs3TjwLIxJFMdmDe3h1+Q3FxQuY69ZHP36KqzeHKEoFBUkYOFDFn38qyJPHwZYtJrJl+3hW5ur+R6zoe5Cw1wYq/5aP9lMqozO6xntKdBF4jhyGZsUS7OkzELZtD/aixdwSt95qZfCJw6wNvEn+xEmZUi0Xt1J046riIrlM7SmhH4OMH2PUhURvxWvwKVT7nmCumhbdqOL4NFsAoe4twg0KCqJNmxYkTZqMhQuXftGWRBT1IvUI2xwOEkTRKWmNRsOECROYMGHCF5fduXPnq7c7duxYlBxfJIpXnE7UyxajHTkEQaUiYsFSLHUbxHRUcY4gwJ9/umplIiIkDBpkoXNnKwrXZAJ0wSbWDj7KmS2BpMjqS+clNchQIBlqTyU6owXlgb1o+/ZE+vIFxo5dMfT/3S21MuAq/O10YDfPdBH0yF+YBiWDOeZTAwGBquGryGCNmrYd7iC7E4J3j6PInuvQ9y2IqVX2GGkIabPZaNeuJSEhwezcuV/sN+MmkUpohpctS8edO+kZHEw2f38S/8Ppz/zJxEInkShWMZvxadEY5dHDWMtVQDdjLk6xIDHKvX0rYcAAFTt2KMib18GMGR/PygiCwJktd1g75CimCAu1+xShZo/CyJXvzxa8e4dXpy6oN2/AniUrYbsOYC/gnr5bNoeDqRfPMu3iWVJqvQioWwdHhnns95hPYlt+Kkcsi5Vdf79GveUe2tFncXorCV9Wxa39Zf5uxIjBnDp1gjlzFpIrV54YiyO+iVRC02HHDgB6vy/U/bRrsCAISCSSSHUKFolEbqRW40iTDt3EnzC3bCOOLohiggCbN8sZPFiNwcAXtTLvnkWwsu9Brh96QvoCSWk9tSIps/l9uLHqzz9gUF9UoaEYevVzdft10wTz+6EhdDm4h0tvX9M4S3YGlEvNiUS/8E5xlTzGThQzjERG9HcejhImO16jzqDe+gBr0WRETCrlluGSX7N27SoWLpxH+/YdadiwSYzFER9FKqE53LJldMchEomigCQkGO2gfhi798aRLTv6ydNjOqQ46eVLCX37qtm/X06BAg6mTzd/2MHkdDg5sOQqAWNPAdBsbFnKt86NVOYaGCl9+QJt/16o9u6GAgUI3bgNR46cbonbKQgsu3GFkaePo5bJWVy5JplzXGCHV2tkgpLq4etJZ63ulliigux+GN69jyK7H4ahYx6MnXKDLPoHc37NiRPH6NOnO2XKlGPYsNExFkd8FamEpkzatB/+bbBa0VmtJNJoUMbxToci0Q/H4URx5hTychXcMqgwvnF1+1UwfLgKux1GjTLz668f+8o8vRHE8t4HeHT5DbkqpKXlpPL4pnzfjdbpRL1iKZ6jhiFx2NEPG412cH8coaavHzAKvdDp6H54L8eeP6VC6rRMKl+c20mGcFC9geTWElTSLUbr/LJ5aqwkCKgD7qMdcxbBU0H4worYSsRs7Pfv36N16+ZkyJCRxYtXoPirgErkNpEuu97/4AGDDh3i0qtXH35WMHlyRpQtS9WMGaMlOJFI9O8keh3qpYswde6O4O9PyOlLoIm5U+5x1cOHEnr3VnPypJySJV2TsdOlc3Uht5rsbJt8hj1zL6JNqKHDgmoUrpP5w/K87N5dvHp1RXH2NNZSZdFNno4zXXq0btj5IggCm+/eZuDxw9idDiaVqUjV3Db2e1clQvaYQoaBFDT2Q8qP8QVVYrChHXEG9Y6HWIskRTexFE7/mB2KGRwcTNOmDVAo5KxevREfnwQxGk98FalX0/4HD6i+di2FkidnWpUqJPH05JVez4abN6m5di27mzWjUgb3TCsViUQfKc6cwqtLB6TPnmDPXxBbydJiMhPF7HaYN0/JpElKlEqYMsVMs2Y2pO9XNm4efcrKvgd5+zicUk1z0GhYKbQJ3+8KtVjwmDkVjxlTEDw8iJgxF0uTZm6rZwoyGul79AC7Ht2nUNLkzKxQifCkKwnwHIWHMwl1wneS3PbjDEmU3wrGq/cxZM90rq6/7XPF6BITgMVioVWrprx69ZKAgB2kSZM2RuOJzyKV0Aw+fJi6WbOysWHDz37eo2hRGm/ezIijR8WERiRyJ7MZzwlj0MydiTNVGrf2LIlPrl+X0rOnmmvXZFSrZmPCBAtJk7rOykQEGVk/7BinNweSOF2CLxrkyc+ewat3V+R377h6/4yagJA4sdti3/7gLv2OHkRntTKsWGma50vKYZ9WvFAeJYOlDmV1M1AL399bzC2cApoVt/Ccdgmnr5rw5ZWxFUwa6Zs7MmQEddQvATmdTnr06MzZs6dZuHAZhQoVifJjiCIvUgnN9TdvGFm27D9e1iZvXupv3BiVMYlEov9Ddv0a3l3aI799C1OL1hhGjEbQxvZxxz8WoxEmT1Yyb56SRIkEliwxUbOmHYnEtYRzfN0tNo44jllv5adeRajZoxAKtevtVBIehufoEWhWLMGRMhXhazdhdWPL+xCziUHHDxNwL5A8/kmYVaEKyqSn2eRVH4fEQjndHLKZmyPhx9j1Jgky4T3oBMqTL7FUSIVuVHGEBN/WF00/ZSYaf68oHUYpCALDhw9my5aNDBo0lDp16kfZfYv+m0glNEm1Wp5FRPzjZU/Dw/FU/iDb+0SiH5ndjmbODDwnjsWZMJHbPyjji6NHZfTpo+bJEynNmlkZNszCX/N3X94NYWW/g9w59YLMRVPQcnIFkmd+33FZEFBu34p2UD+k74Iw/tYJQ//BoP36dOCotuvhffoePUCoxUzfQsXoVCAbZ71/57ZmFf62fFTWLSaBI5Pb4vleyqPP8fr9JBKjDd2wopgbZY417Qdmz57B/PmzadeuA927947pcEREMqGpny0bgw4eJG2CBFRMn/7Dz/c/eMDgw4eplzVrtAUoEolAEhqCT7NGKC6cw/xTXfQTpyKI3UejVHCwhOHDVWzYoCB9eid//GGkRAkHABajjR3Tz7F7zkXUngpaTa1IqaY5kEpdH67SZ0/RDuiNav9ebLnzErFmI/Y8+dwWu+uszCEC7t0hh68/62vVwz/pIwK8S6OTPqWAoQ+FjAOR8YPsvDHa0E66gGbDXexZEhIxqQqOjAn+891pe3dzLTmNiZpZTuvXr2HUqKHUq9eAUaPGf9abTRRzIt0p+PTz51RetQpvlYokWi1v9Hp0ViuFU6RgQqVK0R2nSBSvCT4JcCZNRsT8Ja7RBeIbaJQRBNi4Uc6wYa6xBT16WOjZ0/qhtvr6oces6neIoKcRFG+UjcbDSuH9164amw3Nwnl4ThoLSNCPHIvp1w7gxrk9Ox7co9+xg4RZzPQrVIyu+fNxxWsKAR6T0TpTUidsN8ntP059lfz6O7z6H0f+OAJjy+wYeuQH1fftwBISJgKPqFlJ2Lt3Nz17dqFs2fLMnDkfqTRmi5JFH0kEQRAic0VBENhx9y7Hnz4l1GQikUZDydSpqZE5M9JY/OYaHKzH6YzUr/hN/P29CIrC9VjR18XXx1r6+hWeQwdiGDnOrSML4tPj/fChq0He8eNyChZ0MHmymezZXQ3yQl7qWDfkGBe23yNpxoT8MrH850W/F87h1acH8ls3sFSuin78FJwpU33tUP/oex7rN0YDA48dYsfDe+TyS8yM8lVIniSEA17tCVJcJov5Z0rrJ6EUvP/T/bud3YnHout4zLuK00+DbmxJbEWj7nkfFc/r06dP0rhxXbJly86WLTvQunE58UcSXe8hUqkEX9+vP+aR/hohkUiolSULBZInJ8Rkwt/DgyTiH1MkijYSowHl8aNYrl3BKs5gilJWK8yZo2TqVNdW7AkTzLRs6dqKbbc5OLj4KlsnnsbhcFK3fzGqdSmAQvW+6DcsFM8xI1GvXIozaTLCl63BWr2m286aCYLAhju3GHryCCa7nd+LlKRj3nzc1i5io+dwFILHjzdU8mE4XgNPoLj+DnONdOgHF0HwiV3Tvc+dO8vPPzcgVarUrFmzWUxmYqFIJzRLLl1i7IkTPA4L+/CzrH5+jC5XjrrZskVHbCJRvCMJDUG9aT2mdh1xpM9I8IUb8A/DYEX/3ZkzMvr0UXH3roxatWyMGfNxK/bdMy9Y1f8wz2+/I0+ldDQdU5bEaX1cNxQEVJs3oB32O5KQYEztO2HsP8itO8yeRoTT9+gBDj97QuGkyZlWrjJJfQ3s8qrLC+Ux0lqqUlY3C08h5gYzfhOngGb1bTynXUJQy4mYXBpL9agfiOndujmo5DB/+X+6/aVLF/j55/okTZqUgIAd+Pn5RW2AoigRqYRmzrlzdN29mwbZszOybFn8PT15azDwR2AgDTdtYmPDhtQTkxqR6LsoDu3Hq3tnpMHvsJYuhyNrNjGZiUIhITBqlIo1a5SkSuVkzRojlSq5in4jgoxsGnWCE+tv4ZvSi64rapGvavqPnX7v3kHbvxfKk8ex5S+Afv0W7Lnzui12u9PJwmuXmHjuFCBhXKlytMqZhzua1azzHAgIlNPNJpu5xQ+zHVv6XIfX7ydRnn+DpWxK9COKRVvHX0loCCj+Wx3OtWtXaNy4HokSJSIgYAdJkkS+/43IvSKV0Ew5fZpexYoxuXLlz37ePHduuu/ezfAjR8SERiT6r/R6tCOGoFmxBHvWbISt3eRKZkRRQhBgwwY5I0aoCA+X0KWLhd69rXh6ugZJHl5+nYDxp7AYbVTvVpCfehZB5fl+N5DRiOe0SWjmzkTw8EQ3aTrm5i3BjXPsrge9pdeR/VwNekPlNOkZX7o8CX0M7NY24olqHymspSivm4O3M63bYvouTgH1+jtop1xEkEmIGF0cS92MsbLQ/ebNGzRsWBsvLy8CAnaQPPkPMusqnopUQvPGYKDyVzoB18ycmcWXL0dpUCJRfCE/dxbvLu2RPnmMsVM3DAMGg/rbmoaJvu7OHSn9+6s4deqvol/Th6LfBxdesbL/IZ5eDyJ7qVQ0H1+OZJk+6SmzZxfawf2RPXuKuXFT9ENHIfj7uy12g83GpPOnWHD1EonUGhZXrknNDBm5p97IHm0/HBILpXQTyWVuj4QfY6eN9EkEXkNOobzwBmvJ5OiGF8OZPHbWoty4cZ2GDX9CrdYQELCDVKlSx3RIon8RqYSmUvr0rLp27R+Tmj/v3KFMmjRRHphIFKdZLHhOGodm9nScKVMRvnUXtmI/zkyd2M5ohKlTlcydq0SrhalTzTRt6ir6jQgysnnMSY6vvUmCpJ50WFiNwrU/DpKUPnqI9vd+qA7sw54tO2Hbdrv9b7P38QMGHjvEc72O5tlyMrRYaRQeYezWNuWxahdJbUWooJtHAscPMhjY4USz6jaeMy8jKKSx+qwMwOXLF2ncuC6enlq2bPmTtGmjvq5HFPUildBUz5SJAQcOUGLpUprkyEFSrZZgk4kdd++y5/59+pUowdTTpwGQAD2L/Tg9D0Qid5M+f4ZP88bIb93A1LwlhpFjxdEFUWjPHhmDB6t5+lRKkyY2hg614Ocn4LA7ObD0GgHjT2E12qnWuQC1ehdBo33fn8RkwmPWNDxmTUNQKF09Zdr+Bgr3NaN7qdfx+4nD7Hx4n6yJfPmzbmOKJEvOHdU6TmgHYJeYKa4fQx5Tpx9mOrbsbiheQ06huP7OVSszrCjOJLG3Nuzs2TM0bdqAhAkTERCwndSpxS/sP4pIJTQdduwA4PSzZ5x+9uyLy8efOPHh3xKJRExoRKL/w+nnj9PPn/DVG7BWrhbT4cQZT55IGDxYzd69crJkcbB1q5HixV1Fv4GnnrNm4BGe335HjjKpaTa27JfLS0MGIHv6BHO9hhiGj3Zr7x+708mS61cYf+4kDqfz/VbsAlgVb9ipbcQT1V6S2YpSXjfnxxldYHHgMf8qHktuIHgpiZhYCkuNdLH2rAzAyZPHadasEcmSJWPLlu1izcwPJlIJjXPYsOiOQySK06SPH+E5biT6yTMQvLwJ37wtpkOKMywWmDtXybRpSqRSGDbMTPv2NhQKCH6hY+OI45zbehffVF50WVaT/NUzfNy99PA+2kH9UB464CrI/mMnthKl3Br/uVcv6XfsALeC31E+dVrGlypPGh8fbqlXcMpzME6JjZL68eQy/fbDnJVRXHiNduhp5I8jMNfOgL5fQYSEsbs27NCh/bRq1Yw0adKyefN2kiT5Qba+iz74pv7cISYTZ54/J8Jiwc/Dg0LJk+MjFjCKRP9KGvQW5ZFDyG7dwl6kaEyHE2ccOiRj0CA1Dx9KqVnTxqhRFlKkELCa7Pw58yI7Z55HEATq9CtKtc4FUWrev+Xp9XjOmIJm3iwElRr9qHGY2rR36/JSiNnEoD8Ps/jyZZJ5allSpSY102ciXPaQbV7NeaE8RgprKcrqZpLA+c+bMmIbSZgFz6kX0Wy+hyOllrDFlbAVTx7TYf2rTZvW0717J7Jly8GGDX+IfWZ+UJFOaIYePsykU6ew2O0ffqaQyehdrBhjK1SIluBEoh+Z9M1rlPv3Ym7eEnuhIgRfvOnWyctx2fPnEoYMUbFzp2uQ5Pr1RsqXdyAIAhe232fDiOO8expBoZ8y0WhYKfxSvW//LwioAjbhOWIIstevMDds4tq95MZv405BYO3tG4w+c5xwi4WOeQrQt1AxPJRSrmhmc85zNFJBQVndTLKbW/4YfWUEAdX2h2gnXkASbsHYNieGjrnBI3YMw7QXLIzyK7Oc5s2bzbBhgyhVqgzLl6/By+sHGRUh+kKkEpoZZ84w7sQJ+hYvTpOcOUni6clrvZ71N24w6dQpkmm1dC1SJLpjFYl+GKptAWj79URisWCtVAVnkqRiMhMFLBaYN8+1vATw++8WOnSwolLBs5tBrB18lMCTz0mZzY++W+qTvdQns5euX0U7qB+Ks6ex5clHxJKV2Au5933r6ts39D92kEtvX1MkWQoW1a5FUqkHQfKr7NJ2I0hxmbSWapTRT0PrjP1nNgBkjyPQjjyD8swrbLn90C2phCNLopgO6zOGwcPx8PeCT+YLCYLAyJFDmTNnBrVq1WHu3EWoVLFr3ILo20SuU/D58/QvUYLR5ct/+FkSrZY8SZMil0qZe+GCmNCIRLg6kmoH9kEdsBlb/gLoZi90JTOi77Z/v4zff1fz+LGUGjVcy0spUwrogk1sGHyKI6tu4JlARYsJ5SjTIhcyuas3i+TdOzzHj0a9ahmCry+6abMx/9wc3DglOdRsYuzZk6y8eQ0/jQdzKlSlQeZsJEgsZ7dxEFc0s1ELvlSOWEZGS70f46yM2e4aJrn4BoJahm5oUcyNMoM09sdutVrp1asrGzeuo3XrXxk7dhIyNzZLFEWPSCU0zyMiKJs27T9eViZtWia/37ItEsVnisMH8ereCem7IAwDBmPs1gvk31SmJvoHDx9KGDJEzf79cjJlcrBxo5GyZR3YrQ72zr/KtslnsBrtVPw1D7X7FMUzwfu6PpsNzdKFeEwaj8RowNSuA8a+AxF8ErgtdofTyapb1xl39iQRVgvtc+enb6FieKtUPFMcYi09CfN4RHZTS4oZRqIWErottu+hPPoc7ZizyJ7rMddMj6FvgWgbWxAVPp3lFBYWSps2LThx4hj9+/9Or179PhSJi35skXq3zZgoEcefPKFi+vRfXHbsyRNSeIk9NETxmMGAduQQNMsWY8+SlbDVG9w65yeu0uth5kxXczyFwrV7qV07GwqFwJV9j9gw7DivH4SSq3wamowsQ/LMH5c5FIf2ox0yEPm9u1jLlkc/egKOzFncGv+5Vy8ZePwQ19+9pXjylIwtVY7svv4YJG/Ypx3IPfVmfMlMnbBdpLCVdGts/5X0hR7thPOoDjzFnt6HsGWVsRWJ/ZPgbQULo9KqePz4Ec2aNeTx40fMnr2ARo1+junQRFEoUglN18KF6bRrFw5BoEH27CTx9OSNwcCmmzeZdOoUYz5ZihKJ4hPZnUC8f2mC7PEjjB26YBg0VBxd8J0EAQIC5IwcqeLVKykNGtgYNsxCkiQCz2+/Y/2wY9w88pSkGRPSY21t8lT82MVVdu8unsMGubr8pkvv6vVTqapbe5+8NugZdfo4m+7eJpmnloWValA7Y2aQCNxQL+WM53BsEiOFDAOo7DmMMJvNbbH9Z2Y7Hktu4LH4BkhA3zM/ppbZQfljLNOYOnfj2r3r/FStPA6Hg02btlG8+I+RRIoiL1IJTbsCBXgYGsrkU6cY90kTPblUSvciRehbQmzZLoqfnIkTI/gnJnzqLLf3L4mLrl+XMmiQirNn5eTJ42DRIgOFCzsJf2tgRZ8zHF19A42Xkp9HlaZ8mzzI309QloSG4DF5PJplixE0HuiHj8HUtj24scjT4rCz4Oolpl08i83hpFu+QvQoWAStQsk72Q2OevXgteIcKaylKaOfRkJHJhSeaiAWJzSCgPLgU7QTLiB7ocdcNS2GvgVxJou9nX7/SUDAJrp370Ty5ClYu3YTGTL8IM0JRd9EIgiC8G9XehoeTmofnw99aEJNJhJpNBROkQJfj9i7bgoQHKzH6fzXX/Gb+ft7EfRJxbwo+sS2x1p2+xYec2eimzrL1bdEEGJ199NvFROP97t3EsaNU7J6tQJfX4FBg6z8/LMNp83OvoWX2TH9PDaznXKtc1O7dxG0iTSuG9psqFcswXPSOCTh4Zibt8LQ/3e3DpEUBIG9jx8y9OQRHkeEUzVtBoaXKE16n4RYJTrOeYzjmmYeKiEBJfRjyGL5+UPRb2x7bn9Kdi8U7fjzKE+/wp4pAfrfi2Ar/GMVuDscDsaOHUm9WdPw8fFBc+YKvr6+MR1WnBddz2upVIKv79d3i0bqDE2pZcsYW748zXLnpnomMbMVxW+yhw9QHtyP7OEDHFmyxqlkxt1sNli6VMGkSSqMRmjf3kafPha8vATO/nGHLWNOEvxcR96q6Wk0tCTJMn4yrmD/HjyHD0Z+/x7WUmXRjxyLI0dOt8Z/O/gdQ08e5ejzJ2ROmIgNNetRLnVaBATuK//ghHYABulrcphbU9QwFLUQu7Yz/xNJiBnP2VdQb7yLoFWgG1QYc5MsIP8xJnr/JTw8jA4d2nLw4H46JUlK5iyZCRaTmTgtUgmNzeEggVgXIIrHpI8fobhyCUud+lhr1CKkTFlxoOR3OnRIxpAhKu7dk1GunJ1Royxkzuwk8NRzpg8/zuMrb0idy582Myp/1k9GduM62mG/ozx+BHvGTDFSJ/POZGTiudOsvHUNb6WS0SXK0jpnHhQyGWGyexzX9uOp8iB+tjxUjVhFUntht8X2n1kdaNYG4jHvKhKjHVPTrBg75UFI8OP1Zrl37y4tWjTm2bOnTJ48g/QBm5CKXzzivEglNMPLlqXjzp30DA4mm78/iT2/XD/Nnyz2V7qLRN9MEFCvWYnnkIGgUWOpVBU8PcVk5js8eCBh6FDXNuy0aZ2sWmWkcmUHr++HMPOXE1ze85CEybW0m12Fog2yIn3f10T66iUe40ejXr8GIUECdOMmYf6ljVvHFVgcdpZev8qUC2cw2Ky0yZmHPoWKkUitwYaBMx5TuOwxE7mgpqR+ArlM7ZB+24QZ9xMElPufop1yEdkzHZZSKTD0K4gjQ4KYjuw/2bHjT7p374RKpWLLlh0ULVoMAjbFdFgiN/imadu99+0D+GzPviAISCQSHEOHRkN4IlHMkbx5g1evLqj278Vaqgy6GXPhH5J5UeSEh8OUKSoWL1agVsPQoa5t2OZwA6v6uQp+lRoF9X8vTuX2+T+bu+QxZwYe82aB3Y6pQxeMPfsgJHBfzxZBENjx8B4jTx/nSUQ4FVKnZUTxMmRO5IuAwAPln5zQDkAve04W888U04/EU4j9ww3lV4PQTrqA4tJb7JkSELagIrZSP+aEaZvNxsiRQ1mwYA4FChRk8eKVpEiRMqbDErlRpBKaQy1b/gh9K0WiKKPcvhWvvj2QGI3ox0zA1PY3t3aWjUvsdli9WsHEiUqCgyU0a2ZjwAArPp5W9s6+xO7ZF7BZHJRt6Sr49f6rQZvdjnrdajzHj0Ya9BZznXoYBg3DmTbd/z9gFLv05hVDTx7l3OuXZEvky/qa9SifOi0AIbI7nND255nyEL72HFQKW0xyW3G3xvdfSJ9G4DnjMurdj3H4adCNLIa5bkaQ/ZjP8RcvntOuXSsuXDhHu3YdGDZsNErlP89uEsVdkUpovtYlWCSKayRhoWgH9kW9ZSO2vPnQzV7o9oZsccmRIzKGDVNx+7aMokXtbNhgIXs2OyfW3WTrxDOEvTFQoEZGGgwuQdIM78+4CALKfXvwHDUU+d072AoXJXzFWuwF3VuH8iQinHFnTxBw7w7+Gg+mlK3Iz1lzIpdKsUjCOe8xgeua+cgFzx9meUkSYsZj3lU0G+6CQoqhYx6MbXKAZ+wYIvlfHDq0n06d2mGxWFm8eAU//VQ3pkMSxZD/++qbe/48s8+d40l4OOkSJOC3AgXoXLiwWFwlipPkF8/j3aYF0rdvMPQdiLFHH7fWZ8Ql9+9LGD5czb59clKndrJkiYkaNWxc2fuQIR1O8OpeKBkLJaPT4hpkKvJxCKP80gU8RwxBefok9gwZCV++Fmu1Gm4t+A01m5h28RxLr19BJpXQs0ARuuYrhFapRMDJbdVqTmuHYZK8I7u5JUUNQ9EIfm6L7z8x2vBYcQvN0ptIzHbM9TNh7JwnVo8r+DcWi4XRo4ezYMEcsmXLzpIlq8iYUdyFG599NaGZc+4cXXfvJoufH7UyZ+ZeSAg99u7laXg4kypXdmeMIpFbOP0T40yWjIgVa7HnzR/T4fyQQkNh8mQVy5a56mSGDLHQrp2VZ9deMr72Ce6dfUnSjAnpurwm+apl+FCPJ3t4H4+xo1D/+QdOP390E6Zibt7SrQml2W5nyfUrTL90lgiLhZ+z5qBf4eIkf18A/kp+hhPa/rxVXCaprTA19ZtJbM/ntvj+E6sD9eZ7eM67ijTYjKViagw98uNI7xPTkX2Xu3fv8Ntvbbh58zpt27Zn6NBRaDSamA5LFMO+mtAsunSJ5rlzs6JOnQ9vOgMPHGDWuXOMr1gRmVhPIIoD5BfPo968Af3YSThTpyFs9yGxr8x/YLXCsmUKpkxREREBzZrZ6N/fij0smEW/neTS7gd4+3vwy6TylG6W8+Mk7Ldv8ZwyHvWq5aBUYejVD1OX7m7dReZwOtl09zYTzp3ihV5H+dRpGVqsFNl9Xc35dNLnnPYcyj31ZjwdyagYsZDMlkZIiMXvgQ4nqp2P8Jx9BdlzPdZCSTDMKoc9b+KYjuy7CILAypXLGDp0IB4eHqxevYHKlav96+2slaqi1P54289F3+arCc29kBCmVqny2Y6mToUKMeHkSR6GhpJJbFAkigPkly+i3LMLabdeOJMlF5OZbyQIsHu3a+7Sw4dSypSxM2KEhWQJI9g6/gzH195E5aGg3sDiVG6fD9X7Wg2JLgLNvNl4zJ0FFjPmFq0w9B6AkMR9O4MEQeDAk0eMPnOc2yHB5PFPwvRylSmTKg0ANgxc9pjBZY8ZCAgUNPQjv7EnCmLxTjdBQHnwGZ6zLiO/F4YtWyJ0CytiK/HjP7ffvHlNr15d2b9/L2XLlmfWrPkkSRK5zsWmzt3Q+ntBLO3KLIoaX01oTDYb2r9ViSd7P1Vbb7VGb1QiUTSS3QlE9vwp1gqVMbdpj6VxUwQv75gO64dz9aqUYcNUnDolJ1MmB2vXGimS38Du2eeZvvgKTodApXZ5qdG9EN5+72s1LBY0K5bgMW0S0uBgLLXqYBg0BIebZ+uce/WSMWePc/rlC9J6+7Cocg1qZciMVCJBwMkd1TrOeI7EIHtFRnM9ihlG4u1M7dYYv4kgoDj5Es+Zl1HcCMae1puIKaWxVEkL0h87kQHYti2Afv16YjKZGD16PL/+2gGpuEog+ptvKsn/62UR9ZORRCI3cDrRLJyL55gROFKmwlq2AshkYjLzjV68kDBmjIrNmxX4+TmZMMFMo/pGDi+7TP8OFzDrrBStn5W6/Yvhn+Z9rYbDgWrLRjwnjkX29AnWUmUwDB6OPV8Bt8Z+810Q486eZN+Th/hrPBhXqjwtsudCKXMNuXypOMkJz0EEKS6T2JafKhErSGYv6tYYv5Xiwms8ZlxGefEtjuSeRIwujuWnDD/cqIJ/EhoawoABvfnjjy3kz1+AWbMWkClT5m++H5861UEhg03boyFKUWzxfxOar+X1P36+L4pvpE+f4NWtI8pTJ7BUrY5u8kx4/yEmipyICJg1S8mCBUoEAbp1s9Cpo4krf95gcIlzhL0xkKdyOuoPLE6qHO+HQwoCyt078Rw/CnngbWy586KbPANb2fJujf1ReBgTz50i4F4g3ioVvxcpya+58+H5vug4THaPU57DeKTagdaRkkoRi8lkaRCr62TkF9/gOfsKyrOvXb1kBhfB3CATKOPG83rnzu3079+LkJBgBg4cQteuPZHL/9u2eHOTZii9xPE9cd3/fXb03rfvsxlOf52Z6bF3Lz6qjwVWEomEbU2aREuAItF3EQRU69eg/b0/ABEz5mJp0uyHrydwJ5sNVq5UMHmykuBgKfXr2xgwwMzL84GMr3qaoCfhZCqcnI6LqpO56Mcus4rjR/EcOwLFxQvYM2QkYtFyLLXquLVB4XNdBNMunmXt7RsoZTK65itEl3yFPryvmSTvOO85npvqpcgENUUMg8lj7IKC2LudWX7lrSuROfUKp68aff+CmBpnAXXs7oETWUFBQQwa1Jdt2wLImTM369ZtIVeu3N91n5YmzUCsoYnzvvoKKJ0mDRKJBN3f6mXKvG+y9/efi0SxjeTtW7z6dEO1ZxfW4iXRzZyHM3WamA7rhyEIsHOnnNGjXQW/JUvaGTrUCG8esPiXUzy//Y5UOfzosbY2uSuk/bCBQH7xPJ5jR6E8fgRHipTops3G3Lgp/Mdv1//FG6OBmRfPseLmNQBa58xD9wJFSOLhKui1Y+KqZh6XPKZikxjIYW5FIcNAPITYuwtIfuktnnPfJzKJ1Oj7FMDUJAt4xI1eSYIgEBCwid9/74der2fgwCF06dIDRRRs3ZcEB4PEAog7neKyr77DHGnVyo1hiERRS3HkEN6dfkWi06EfNQ5Tu47i6IJvcOaMjJEjVVy4ICNzZgdr1hhJrnzEHwNP8eDiaxKnS0CHBdUoVDvzh+GRsps38Bw/CtXe3Tj9/FyPe8u2oHbfqf53JiOzL59n2Y2rWB0Ofs6ag14Fi5LyfZ2UEweB6rWc8xiDQfaStJaqFDOMIpEj9naDVlx4jcecqyjPvnYlMr3fJzI/cHffv3v69AkDBvTmwIF9FChQkOnT55IlS9You3/vti3EGpp4IG6coxSJ/kZImBBHmrTops/FEYVvjHHd3btS2rWDbds8SJrUydSpZgpkeMKfk06x9sRzEqXwotXUipRonA25wlWrIXtwD4+JY1H/sQWntw+GgUMwtusIWq3b4g4xm5h7+QKLr1/B7LBTL1NW+hQsSvr3AywFBJ4o93Daczgh8tsksRWksm4JyW0l3BbjNxEEFKdf4bHgGsrzb1xLS/0KYmqUOc6ckQHXQMn58+cwefI4pFIZo0aN49dfOyAT69tE/4GY0IjiDMWxIyhOncA4YDD2PPkI23VQrJWJpFevJEyapGTtWgWenjBokIUqRZ+zZ+YpJh54jLefB03HlKFsi1wo3tdqSB8/wnPKBFSb1oNag6FHH0ydurp1Cnao2cSCq5dYeO0yBpuVOhmz0LtgUTIn+tgn67X8LKc8h/FKeQofewaqhK8kg7U2kti4vUEQUB5+hseC6yiuv8ORWIN+QCFMDTODJm69XZ8/f5Y+fXpw+/ZNqlWrydixE8Xp2KLvErdeIaJ4TXnkEMo9Oz92mhWTmX8VFubaubRokRKHA9q2tdGuSSjbJh1g4tiHeCZU02BwCSq2zfuhKZ70+TM8pk1CvW41yOWY2nfC2LUngr+/2+L+NJHR26zUypCJPgWLkc3340ylEFkgZzxH8Ei1E40zMaV1U8huboWMWHiGw+5EtfcxHotvIL8TiiOlFt3wYpjrZIgzu5b+EhQUxOjRw1i3bjXJk6dgxYp1VKtWI6bDEsUBYkIj+qHJL18Emx174SIY+v+Ooc8A8Ii9O1RiC5MJlixRMHOmivBwqFfPTssGr7m45gQjKtzHw0dF3QHFqNQuLxovVyGl9NVLPGZMQb16BQDmlm0wdu+NM2kyt8Ud8j6RWfQ+kfkpQ2Z6FSzyYUwBQIT0Kec9x3FHtQ6FoKWIYQi5jR1R4r4lsEgz21Gvv4PHshvInumxp/chYnxJLNXTxYk+Mp+y2+0sW7aICRPGYjIZ6dKlB7169UXrxjEXorhNTGhEPyabDY9pk/CYNgl7gUKEbd8LKnEHw7+x22H9egWTJil59UpKuXJ2fmv+lsBtx1jw8z3UWiU/Dy1FyRY58PBxFfNK37xGM3MqmpXLwOHA/HMLjD374EyZym1xBxmNzL96kaU3rmCw2fgpQ2Z6Fyz62RkZg+QNFz0mc1OzFAlScps6UsDYB40Q+8a0SHRW1BvvwqrbeL01Ysvlh75vIazlU8WJzr5/d+LEMX7/vR+3b9+ibNnyjB07SZyMLYpybk9orFYro0aNYs+ePSiVSlq1akW7du3+8bq7du1i7ty5PH/+nNSpU9OjRw/Kl3dvQy5R7CO7ewevzu1RXL2MuWET9GMnistL/0IQYMcOOePGKbl/X0aBAg5GDXrNy0NHWf3rXVQeCmr2LEyVDvlJl9mfoCAdkjdv8Jg9Dc2KpWCzYW7SDGPPvm7d+v7GoGfOlYusuHkVs91O3UxZ6FGgCFkTfUxkzJJQLnvM5JpmHg4sZDO3oKCxH17O2FePIX1jQLPqNuoNd5EabFA2FWETSmIrnDROPocfPLjHiBFD2LNnF6lSpWb58rVUq1bjsxmBIlFUcXtCM3HiRC5fvsyyZct4/fo1/fr1I3ny5NSo8fka6oULF+jXrx9Dhw6lSJEiHD16lK5du7Jp0yayZ8/u7rBFsYHTiWbxfDxHD0fw8CB8ySqstWrHdFSxmiDA0aMyxo5VceWKawv21LFv0Z0/wtZud1BqFFTrWpCqHQvg5atx3ej1azyHj0azYgnYbFgaNsHQsy/OdOndFvczXQSzL59n7e0b2J1O6mfORo/8hcmYMNGH61gk4VzVzOWqZg5WaQSZzA0obBxEAkdGt8UZWbJ7oWiW30K9/SE4BSxV02Bqk5OEZdJii4PN3kJDQ5g6dSJLlixErdYwePBw2rfvhNqNW/hF8Y9bExqj0cjGjRuZP38+OXPmJGfOnPz666+sXr36i4Tmjz/+oHLlyjRq1AiAX375hSNHjrBr1y4xoYmHpM+e4tW9E8oTx7BUropuyiy3Tmb+EV24IGXsWBUnTshJmdLJ8AHvEG4f4tDv7xOZLgWp0jH/h8GR0jev0cyeDiuWovkrkenRB2f6DG6L+UFYKDMvnWPT3dtIgCZZc9AlXyHS+ST4cB0req5rFnDZYwYWaRjpLDUpbBiEnyOn2+KMFEFAceY1muU3UR1/gaCWYWqcGVPL7DhTxs26EbPZzLJli5k+fRLh4eE0a/YL/fsPJnHi2NuwUBR3uDWhCQwMxGq1UqDAx4F0BQoUYO7cudjt9s/mdLRo0eKLuR0SiQSLxeK2eEWxxKZNJGz7Kzidrq6zTVvEydPzUeXmTSkTJijZs8c1PLJP12DUjw5yYcI/n5GRvnqJZvZ0NKuWu+YctGhBSIfubk1krge9Zealc2x/eA+VTEbrHHnolLcgKbw+fvDbMHBDs4TLHtMxSd+RxlKZwsbfSWzP57Y4I8XqQLXnMZrlt1AEhuD0VWPolhdTkywICeLmGQqHw8HmzRuYMGEMz58/o1y5CgwZMpKcOXPFdGiAOMspvnBrQhMUFISPjw+qT4o3/fz8sNlshISEfJbFZ836eTO0e/fucfr0aRo3buy2eEWxhFaLPWcu1+iCNGljOppY68EDCRMnqti6VY6XF3RoHUyCl4e4PisQtec/JDIvX+AxcyrqNStdxb6NfsbYvTe+hfPgdMMyiCAInH75nBmXznH42RO8lEq65C3Ib3kK4P/JTjUbxk8SmSBSWctR2DCIpPYi0R7jt5CEmdFsuIt6XSCytybs6X3QjSqOuWZ6UMWtrdd/EQSBgwf3MXr0CG7dukHu3HmZPn0OpUuXjenQPiPOcoof3JrQmEwmlErlZz/76/+t/2c2VHBwMF26dKFAgQJUrFjxm47p6xt9WzX9/ePmaeNYYds2ePQIevSAatVQVq2Kr3hW5h89eQIjR8KKFa6NXu1b6kjwaj83lt0kxEfFz0NL8VP3Inglel8j8+gRjB8Py5a5imxat4aBA9GkS8f7a0Trc9spCPx55w4TT57k9PPnJPb0ZFyFCnQsWBCfT2osrBi4wAJOMhEDb0hPRcoynNTKEqD8Pwdwt3uhsPAqbAgEkx3KpoIZeZGXT42XVMK/PZI/6vvI4cOHGTx4MKdOnSJ9+vSsW7eORo0aIY2NI0bevYN3Fvz9/f79uqIoERPPa7cmNCqV6ovE5a//12g0/3QTXr9+TZs2bZBKpcycOfObXyzBwXqcTuHfr/iN/P29CBKz/WjjtWotsof3CWvcEv9kCQl6p4/pkGKdV68kTJumZM0aBRIJ1KseSpKQAzxafofQBCrq9CtKpXZ58fBRY3bYsZ29jMf0Ka7OvjIZ5ma/YOzaE2eq1K47fP98jq7ntsVhZ/Od28y5coH7YaGk9vZhXKnyNM2WA41cgVVnI0hnw4qeG5rFXPGYiUn6jhTWMlQ2rCS5vZgrTGLB684poDzxAs3q2yhPvERQSjHXyoDpl2w4Mr3vlBz878/ZH/F95Pz5s4wfP5rjx4+SNGkyJk6cRtOmLVAqlQQHG2I6vH/kU6cuSoWMIHGWk1tE1/NaKpX835MUbk1okiRJQkREBFar9cOZmaCgIJRKJT4+Pl9c/9mzZ7Rs2RKNRsPKlStJmNB9LdVF7qc4eRynnz+OLFnRT5qGoFS5dULzj+LNGwmzZilZsUKBwwHVyoWSNPQAL7ff4Z2fhgaDS1C+TR40WtdrTBZ4G4/pk1Ft3QJKJaa27TF17o4zWXK3xBtuMbPy1nUWXbvEa4OBnH7+LKhUnVoZMiP/5AuKVRLBdfUirnjMwiwNIZW1PAUN/T8kMrGBxGBDtfU+mjWByB9H4PDXuOpjGmZG8P3nL2VxxfnzZ5k8eTyHDx/Ez8+PUaPG8csvbb76ZTQ2MXXsitIn9scp+j5u/bTIli0bCoWCy5cvU6SIa/374sWL5MiR44sC4LCwMFq3bo2XlxfLli0jUaJE/3SXorjAZMJz7Eg8FszB/FNddItXuEYXiD4TFCRh9mwly5crsFqhQvEQkobsI3j/fYxJPPl5VGnKtMiF6v3wQvmVS3hMm4xq9w6cnlpMHbti7NgVwU07Tl7odCy4donVt66jt1kplTI1M8pVoWyqNJ/1ITFLQrimmc81zXws0jBSWypRyNifpPbCbokzMmSPwtGsCUS17QFSgw1bbj8iJpXCUilNnBtN8Hfnzp1l8uRxHDlyiESJEjF48HDatGmP1o3DR7+XtUo1sYYmHnBrQqPRaKhTpw4jRoxg/PjxBAUFsXTpUkaNGgW4ztZ4eXmhVquZNm0aoaGhzJo1C4fDQVBQEABqtRovL/HDLq6QX72MV+f2yO/ewdSmHfohI2M6pFgnKEjCnDmuRMZshjKFgknybh+64w+Qpvbml0nlKdkkOwqV/P2U5pN4TJ+M8vBBnD4JMPTuj6ldB4RE7umYe/3dW+ZducjW+3cQBIHaGbPQKW8Bcvt/vs3eKHnLVY85XFcvwibVk85Sk4LGPiS253dLnP/K4UR59DmatYEoT71CUEixVEuLqWlW7LndN7cqJgiCwMmTx5k+fQrHjh3G19eXIUNG0rr1rz9UIvMX2f17EOIJidxzVlIUMySCIER9gcn/YTKZGD58OPv27cPT05M2bdrQpk0bALJkycK4ceOoV68eRYoUISws7Ivb16pVi8mTJ0f6eGINTSxls+ExYwoeUyfi9E+MbvocbOUq/ONV4+tj/e6dhLlzFSxdqsRshhJ5g/B/swfLiyckz5KIGt0KUaRuFmRyqWtK88F9eEyfguLcGZx+fhg7dMHc+lcEL+9vOu5/ebydgsChp4+Yd+Uix188w1OhoHm2XLTPk59Ufzt+hPQpVzxmcEu9CidWMlrqUsDYB19Hjm86ZnSRBJtQb7mPZsMdZK8MOJJ4YG6cBVPDTFG+rBTbntuCILB//x6mT5/ChQvn8PdPTKdO3WjVqi2enp4xHd5/5lOn+jfV0EjCQtEO7Ivy4D4EtcbVk2nQUJDJXD2xenVFcf4sjhQpMYwci7VCZdcNDQa8O7RBcfIEttJliZi3GN4vyclu3kA7dCDhW+J+HU+8qKEB11maCRMmMGHChC8uu3Pnzod/nz171p1hidxIdv8eXp3bobh8CXO9hujHT0ZIINZH/eXtWwlz5348I1Mkx1t8X+5CuPSc5PmSUGN0TfJVy4BUKgGHA9XWLXjMmIr85nUcKVOhGzcJ888t3DKk02S3seVuIAuuXuJOaDDJPLUMLVaKFtlz4aP6vO9HiCyQSx7TuKfaBEjIYm5CflMPEjhiwUwfQUB+OQjN+juo9j5GYnNiLZIU/YBCWMulinODIv/OZrOxbVsAs2fP4NatG6ROnYYJE6by88/N42V3X23/XkjfvCFs2x6kwe/w6tAWZ8JEmDp3w+eXn7Fnzkzo3iMo9+7Cu00LQo6dxZkmLZo1K5C+CyJs3xG8urRHs3o5pnYdAfCcNA5jnwEx/JvFbWLFpcit1CuXoR3cH0GjIWLRciy168V0SLHGmzeupaUVKxRYLFAw80sSPd+N7PorspVKRY3u9chWKpWr/sRsRr1hLR5zZiB7/Ah7xkxEzJyHpX4jUCiiPda3RgPLblxl+Y2rBJtN5PD1Z06FqtTOmAWl7POaktfys1zymM4j1U7kgge5TO3JY+oSK2YtSfRWVNsfotlwF/ndUJxaBaZGmTE3yYIjQ4KYDi/a6fV61qxZwYIFc3n+/BlZsmRl9uwF1K3bAIUbnkexlfLAfnSz5uPIlh0HYKnXEOWJo9jz5EX24B5h2/cgaL0wZcmK8ugR1GtXYhw4FNm9e9hKlsGRMRO2kmWQ3bsLgPz6VSR6PbZiJWL2F4vjxIRG5F5SKdaSpdFPm40zSdKYjiZWePXKVey7apWr2Ddf2mckeLYLzZ0gCtTISLWuTUifz/VYSSLCUa9YhmbBHGRv32DLlx/9sNFYq9UAN/T/uPEuiEXXLrHlbiBWp4MqadPzW578lEie6rNCXwGBJ8q9XNJM55XyFCpnAgoa+pHb1DHmp18LAvIbwag330W94xESkx1b9kToRhbDXC0deMb9D/JXr16ydOkili9fQnh4GMWKlWD8+MlUrFgldvaRcTMhYSLUWzZiLVseaUQ4ysMHsFSvieLieew5c3+2acFWpCiKs6cBcKRM6fq3zYb8xjWsxUsC4DFxLAbx7Ey0ExMaUfQSBFffE4kES8MmmJv9grnZL+LoAuDFCwkzZ7r6yDjskCvFIxI+343383BKNMlG1U7VSZrBtRQnff0KzcJ5qFcsRaqLwFq6HLp5i7GVLB3tj6XD6WTP4wcsunaZUy+f4yGX0yx7Ttrnzk+Gvy0VOrByV7WJKx6zCJHfQutISUn9eLKZfkFJzBaTSnRWVDsfot54D0VgCIJGjrlaWsxNsmDPGT8arl29epn58+ewbVsADoeD6tVr0blzNwoWjD07ymID3cQpeHduj1/65EicTqylymDsOwjtkAE4kyb77LpO/8RIX74AwNy8FeotG/FL5Y8jWw7Mv7RGfvkiEosFe9HY034grhITGlH0EgTU61YjqNVYGjQWExng8WNXIrNhgwLBKZDN7w5+b/bjG26kXJfcVGqfjwRJXAWYsnt30cyZgXrTenA4sNSui6lzd+y580Z7nGFmM2sDb7D0+hWe6iJIqfViWLHSNMuWkwR/q6uwSMK4qV7GNc18DLJX+NpzUDFiARktDZARg2c8/qqN2XwX1d4nrrMxWROhG1oES430CF6xqeVw9LDb7ezevZNFi+Zx5swpPD21tGnTjl9/7UDatOliOrxYSfboIfacuTH0GYhUH4F2QB88h/8OJhPC37rdo1Ihed8gVvD1JfToGSRBQR/aI7jOzgxEfuY0Xn26gUyObupM7AUKufvXivPEhEYULZT7dmPPnRdn0mRELF2F4O0T75OZe/ekTJ+uJCBAjlQikEl7g6Rhh0guc1JlRH5KN8+Bxkv1Yeu1Zu5MVHt3I2g0mFu0wtihC043fADdePuWiUdPsOXubYx2O0WTpWBY8dJUS5fxs0Z4ABHSJ1zTzOeWegU2qZ6U1nKU180hla0CEmLu7y0JMaPe9gD1lnvIH4bj9JBjrpkOc8PM2HP4xovnYlBQEGvWrGD58iW8fPmCVKlSM2LEWJo1a4G395eNTEUu0kcP0Q4eQMjFGziTpwBAN202Pg1rY27eCklExOc3sFgQPm0uKJF8SGbkF84hcTqxFy5CwmL5MYwcCw4nXt06Enrygrt+pXhDTGhEUUqii8Bz6CA0a1ZibNcBw5iJCAnjd1PE69elzJihZPt2OQq5k0zKi6QwHSdTcjVVRhWlSN0syJUysNtR/vkHHnNnorh0EaevL4a+AzG1bofgF71LInank92P7rPsxlVOvHiGWiajfuZstMmVl1x+Xzbiey0/yxWPOTxU/okEKRkt9chr7Ia/I3e0xvl/2Z0oT75EHXAP5eHnSOxObPn8XQMiq6aNF7UxgiBw4cI5li9fwrZtAVitVkqXLsf48VOoVKkKMlncbgIYFRTXriBovT4kMwD2PHmROBw4kyRBfvvmZ9eXvn3z1XpAz4ljMfQbhCQ0BPmD+1hLlQXA55cmSCLCXV/0RFFGTGhEUUZx+iReXTsgff4MY/fe8b4I7sIFKdOnq9i3T45aYSOT7DSpbacpUNKfqp0qk730+0JavR7NilVoFsxD9vQxjrTp0E2Yirlx02jfev3WaGD1reusvHmNlwY9KbVejK9QgTppMpNI/XnPFQc2Hqr+5KpmLm8U51E5E5DP1J1cpvZonSm+coToJ3sUjvqP+6i2PUAWZMKZSI2peVbMdTN+nKsUx+l0EWzevJEVK5Zy69YNPD21NG/ekjZt2pM5c5aYDu+H4kiSDGl4GNIXz3GmcO3Ek911tRRxZMqMfPYMMBjgfV8exbkz2P5h+Uh+9gyCTIa9YGEkYaGuHzqdrv/ANRhWFKXEhEb0/cxmPMeNQjN/Ns40aQn7cy/2wkViOqoYIQhw7JiMGTOUnDghR6Mwk4XjpBcuUqp+Wqp0rEeq7K6zLdJXL9EsXoB65TKk4WHYChVBP/z9jqVo/CYtCAJnX71g+c2rbH9wD5vTSZmUaRhXujyV06QnaRKfz5pimSUh3FKv4LpmIXrZC7wd6Silm0hWc/MYK/SVRFhR7X6EeusDFFeDEKQSrKVToK+XCWvpFHF+HAG4/o6XL19kzZqVBARsxmDQkzNnbiZPnkG9eg3QiuNDPviWWU72goWw5cyNV7dO6EeORWIy4tWnB+aGTbDUrI3H5PF4d+uIoe9AlPv2oLh4Ht202V/cj+fEMRh+HwaAkCAhjjRpUa9b7TpGhowIPgmi7PcTuYgJjei7yK9fdY0uCLyNqVVb9ENHwQ/YGv17OZ2we7ec6dMVXL0qx1NhIBuHyOpxk8qts1GhbfMPhb7ya1fQzJuNalsAOJ1Ya/yEsWMX7NG80yTCYmHjnVusuHmNO6HBeCtVtM6Zh9Y5836xWwkgWHaL65qF3FGvwy4xkcJahtL6qaSxVkZKDCQMdifKUy9R/fkA1YGnSKxO7BkToO9TAEut9Dj9o7+RYGwQGhrC5s0bWL16Jbdv38TDw4OffqpLq1ZtyZevwGfb50Uu3zTLSS4nYu0mPAcPIEH9mggKJZZatTEMGQkyGeEr1uHVswsJK5XGkTYd4cvW4Eyd5rO7UJw6gaBWY89f8MPPdFNm4tW9E8jkRMxeENW/oogYGH3gbuLog+ijmTkNz/GjcPr6oZsxB1v5StFynNj8WFutEBAgZ+YMBfcfyPGShZHWcYJ8aZ9Q7bc8lGySHZWnAhwOlPv2oFkwB+WpEzg9tZibtcD0a4doLfQVBIHLb1+z6tZ1/rgXiNFuJ1/iJLTMkYc6GbPg8bfmaU4chPgf5oR1Oi+Ux5AJajKbG5HH1DHGRhPIAkNcBb47HiINNuP0UWGpkQ5znQw/fIFvZJ/bdrudo0cPsX79Wvbs2YnFYiFfvvw0bfoLdevWF4t8/4Xs/j0SJfIkSJzl5BbxZvSBKO6QmE1YatVGP35KvCv81eth1SoFc+fIefNWjo/0Dfk4SdkiEVTrmI/clUojlUqQ6HWoFy1Gs2g+ssePcKRMhX74GMzNf4nWgkCd1cLmu4GsunWNG++C8JArqJspK61y5CFP4iRfXN8kecct9Upuapai4ylaWSqK6UeQ3fwL6hhohCd9bUC18xHqHQ+R3wlFkEuxlk2J+acM8WZJCeDOnUA2bFjLpk3refPmNYkSJaJFi1Y0bfoLOXPmiunwfhjaPt1BIYNIznIS/ZjEhEYUeYKAetliHGnTYStf0TWXJJ51FX37VsLixQoWL5KjN8jw5TFFZaepWVdBlY75SJPLtSNI+uQxmiULUa9ZiVQXga1gYQyDhmKpWRvk0fOyEwSBC29esebWdbbev4PRbieHrz8TSlegQeaseClVn18fgTfy81zXLOK+6g+cEisprGWoLptOopCySN389iDRW1Huf4p6+0MUZ18hEcCWxx/d4CJYqqVFSBg/Zgq9efOaP/7YzKZNG7h+/SoymYxKlarQuHEzKlWqgvLvfVBE/8owaBjKhPFjSTI+ExMaUeRZrWiWL8aeNz+28hXjVTLz4IGE2bMUbNyowGaXkJRAivlcpMGviSnXqpyrPkYQUJw4hmbRfJR7d4FUiuWnOpjadYzWJlohZhOb7txmze3rBIYE4yFXUC9TVppnz0W+xEm/qKmwoueeehM31Et5p7iKwulFDnMrcprakciRxXW6GDct8VkdKI+9QL3jIcojz5BYnThSeWHsmAdLzfQ40n7bpPAflU4Xwa5dOwgI2MTRo4dxOp3kzZuPMWMmULt2fRIn/nLrvCjy7IWLRL6GRvTDEhMa0f8nCCh3bMNWrgKC1ouwgJ0IvjE8i8eNzp2TMn2qlIOH1EhwkJLLFM9whwZd01OsXg0UajkYjahXr0CzaD7y2zdxJkqEsVsvzK3aftbLIio5BYGjz56w9vYNdj96gNXpIH/ipEwpW5G6GbOi/Ydv8cGym9zQLOGOagM2qQ5few7K6KaR2dzYvbuVHE4U59+g2vUI1b4nSCOsOBOpMTfIjLlmOux5/H/oupjIMpvNBATsZ9mylRw4sBez2Uzq1Gno3r0XDRo0IVOmzDEdYpwhP3cWEnpAJnGZLi4TExrRV0mCg9H274X6zz/Q/z4MU/fe0d7gLTZwOGDnThnTJkm4eUeDAhMZOUHNCkHU7ZqNLMVqIpFIkD59gmbZYtRrViANC8OeIxcRM+ZiqVMfNJHbIvqtnkaEs+HOLdbdvsFzvY6EKjUtc+Smabac5PDz/+L6dkzcVwVwU7Oc14qzyAQVGS11yWlqSxJ7Yfd18xUE5NfeuZKYPY+RBZkQNHIsFVJjqZkOa7HkoIj7Z/ysVitHjhxk69YA9uzZhV6vw8/Pn+bNW1K3bgMKFiws7lKKBp5jR4g1NPGAmNCI/pFy/x60PbsiDQ1BP3g4ps7dYzqkaKfXw+qVMmbPkvI2WI0HIeRTn6Bpcwc1OuTEL3Ve17LSsSNolixAuXe3a3p49VqY2rbHVqxEtJxZMNps7Hp0n3W3b3D8xTMkQOmUaRharDTV0mdAJfvyZRwsu81N9VLuqjdgkYaRwJ6R4voxZDM3dV+RryAgCwxFvfsRqt2Pkb3QIyikWMukRF89HdYyKUET99+CbDYbx48fYdu2P9i1awfh4WH4+CTgp5/q0KpVC3LmLIg8muqqRKL4RHwViT4j0evwHPY7mlXLsWfLQej6ABxxfDfFixcSZk0TWLdejcmqICHPqJTiJm26eVGyUQFUngokEeGoF81DvWwx8vv3cPr5YezRG3PL6FlW+qvAd33gTbbev4POaiW1tw/9CxencZbspPT6srbEip776j+4pV7OG8V5pIKSDJafyGFuTXJbSbedjZHdC0W15zGq3Y+RP45AkEmwFUuOoVMerBVTx4uBkFarlePHj/Dnn1vZvXsHYWFheHl5U61aDWrXrkuZMuVRKpWxuiWBSPSjERMa0QeKM6fw6tIB6bMnGLv2xNBvEKhU/37DH9SlSxImjXFw6IQXggDJCKRxkWe06peKbCWLI5FIkN284VpW2rwBidGArUAhIuYsxPJT3Wh5bF7qdWy6c5v1d27yICwUjVxOjfSZaJotB8WTp0L6tzNArp1KF7itXsU91WZsUj0J7VkooR9LFnMTNIJ7lghlD8JcScyex8gfhCNIJdgKJUHXKgeWSqnjxQ4ls9nM0aOH2b59K3v37iY83JXEVK1anZ9+qkvZsuVRxeHXk0gU08SERgSCgOeoYWjmzMCZOg1h2/ZgL1ospqOKFg4HbA2A6ROd3HnigxwzmdQXad7EQIOumfBLlQosFlQBm9AsW4zi3BkEtRpz3QaY27TDnidflMekt1nZ+eA+G+/e4sTzpwhAseQp6JqvELUyZPpiuzWAUfKWO+oN3FavIlQeiFzwIKOlLtlNrUjqjtoYQUB2LwzV3ieo9r1PYiRgK5QUXbOsWCqmQfCLnjqi2ESv13P48AF27vyTvXv3YDDo8fFJQNWq1alVqzZlyohJjEjkLmJCIwKJBElYKOYWrdEPHx0nRxdERMD8mTaWLlURovdEQyglk5/it+4KyjXJiFIjd/WOGT0V9dqVSN+9w54uvasJXpOmCImitu7E4XRy/MUzNt25xc6H9zDa7aT29qFXwaI0ypKddP8w58WBlSfKfQSq1/BEuRenxE5SW2HK6WaR0VIXpRDNW5wFAfmtEFT7nqDc/8S1nCSVYCuYBF2TLFgrp4kX4wdCQ0PYt28PO3du58iRg5jNZnx9falbtz41a9amZMnSYq8YkSgGiAlNfGW3o5kzA1u5Cthz50U/eUac7CtzN1BgwnAze44kxOb0wlfylKbFr9JpkB+ZCuVE4nCg3L8XzYolKA4fBIkEa5XqmFq1xVamXJQ+JoIgcCM4iM13bhNwL5A3RgPeShX1M2ejUZbsFE6a/B93uATJrhGoXsNd9UbM0mA0zsTkNnUim7kFiRzRPEnZ4UR+JQjV/ieo9j9F9srgqokpnBRdy+xYKqSOF2dinj59wp49O9mzZxenT5/E4XCQPHkKmjdvSY0aP1GkSDGxsFckimHiKzCekuh1aJYsRKrTYc+dN04lM04n7AiwMn2SkxuP/JHgSTqPOzRvoueX3mnw9s+F9MVz1JPHo169AtmrlziSJsPYuz/m5i2jvMj3aUQ4W+/fYcvd29wOCUYhlVIhTToaZs5GpTTpUf/DB6FB+oq7qk3cUa8jWH4TqaAknbU6Wc1NSW2tGL1dfM12lEefozz4FNXhZ0iDzQhKKdYSyTF0yYu1XEqEBHG7JsbpdHLlyiX27dvD3r27uXnzOgBZsmSlS5ceVK9ek7x584tbrEWiWERMaOITQUC1dQuWmrUREiQkdP8xhDjUgTQ8zMn0MXrWbfIixOiLCj2l0l+lS28FZeqlQCo4UR7cj3rVMpQH9oEgYCtbHv24yVgrV43SkQTBJhPbHtwh4G4g516/BKBgkmRMKF2B2hkzk0j95VkNGwYeqnZwR72O54ojCBIniW0FKK2bTCZL/Wjdbi0Js6A89hzVoWdw4iU+RhtOTwXWMimwlk+NtUxKBE/Fv9/RD0yni+Do0SPs37+HAwf2ERT0FqlUSqFCRRg+fAxVq1YnffoMMR2mSCT6CjGhiSekr17i1aMzysMHiZg5D0uTZghJvhxS+CO6eNrMpJFmjl1Kgl3wwVf+ilZVHtFjmC/JM6ZH+vQJ6kljUa9fg+zlCxyJk2Ds3gtz019wpkkbZXHorBZ2PrzP1vt3OPrsCQ5BIEtCXwYVKUHdTFlJ8w/DKJ3YeaY4zF31Bh6qdmKXGPBypKaAsTeZLU1I6MgUZfH9nexxBMojz1Aefobi0lskDgGHnwYaZiaseDJsRZLG6SGQgiAQGHibgwf3c/DgPs6ePY3dbsfb24cKFSpSqVJVypevSKIorp8SuZ84yyl+EBOaeED1x2a0/XshsVjQjZ+CpXHTmA7pu1mtAounhrF8hZLHwUmRYidr4sf8+quNJp2SIRdSoNqzE/XAFSiOHQHAVq4C+jETXWdjFFFztsFgs3HgyUO23r/DgSePsDgcpPLyplPegtTNlJUcvn5fLEu4tlqf465qM/fVAZikQaicCchsbkQWSyOS2YohIRqWAG1OFJffojz8DOXR58gfRwBgz5IQY7tcWMulwp7DF/8k3tjiaG+U0NAQjh07wuHDBzly5BAvX74AIFu2HHTo0IUKFSpRuHBRFFH0/BDFDuIsp/hBTGjiMElIMNoBvVFvDcBWoCC62QtwZIi+b/zucO+micnDdew9kRijIzUe0ghqFrlD76Ge5CiUBNnNG6hHzkK9eQPSkBAcKVNh7DsQc5NmOFOmipIYTHYbB588Ztv9O+x/8hCj3U5iD09+yZ6bupmyUCBJsn+srQiW3eSuejP3VJvRyZ4gE1SktVYls7kxaayVkBH123slQSaUJ16gPPYc5amXSHU2BIUUWxHX9mprmZQ4U3pF+XFjC6vVyoUL5zh27DBHjhzi8uVLCIKAt7cPpUuXpXfv/lSoUInk0TRzSxQ7iLOc4gcxoYmjlAf3oe3RBWnwOwwDh2Ds2jNKa0TcyW53smL6W5YulRP4OiUCiUnt84LmTd/wWz9fPGwaVH9sQj1oFYqrlxGUSizVamL+ublrp5Ls+5dNTHYbh54+5s/7d9n35CEGmw0/jYaGWbJTJ2MWiiZLgewfCqtDZfe4r9rCPVUAofJAJIKMVLayFDYMJL21ZtRvtbY7kV9/h/L4C5THX6C4GQyAw1+DpXJarGVSYi2WDOJoPYzT6eTmzRucOHGMY8cOc/r0SYxGI1KplHz5CtC7d3/KlatAvnwFxF1J8Yg4yyl+EF/RcY3VinZQPzQrl2LPmo2wtZuw58oT01H9J/euRTBjtOtsTLg9A0qJibJ5ntJzkIqipT1RHD2LuucaVLt3IrFYsOfIhW7sRCz1GkZJ3xijzcbBp4/Y8eDehyQmkVpNvUxZ+SlDZkqkSIX8H5KYMOkDHqi2ck8dQLD8OggSktuKk0s3hQyWOngIXw6R/B7S1waUJ1+iOPEC5elXSCOsCFIJ9jx+GLrnw1I6JY6sCePkBGtBELh79w4nTx7nxIljnDx5jNDQUAAyhWorNAAAMcRJREFUZszEzz83p3TpcpQoURLvf6hhEsUP+skzSJTIM6bDEEUzMaGJaxQKpK9eYOzUDcOAwaD+sbbXmg021s5+zapVCm6/TYuTFCT3eUeb+k/oMtCHBK+CUG9ch6r7BmSvX+FMmBBTi1ZYmjRzJW7f+aGtt1rZ/+Qh2x/c49DTRxjtdnzVmn9PYmT3ua/aygPlVt4prgGQ1FaYkvrxZLDUQetM/l1xfcZkR3HhDcpTL1GeeIH8QTgAjsQaLBVTYy2ZAluxZAg+ca9DrdPp5O7dO5w6deLDf+/eBQGQMmUqqlatQcmSpSlZsjTJkkXhYy76oTkyZhJraOIBMaGJCywWPKZNwtzsF5ypUhOxcn2ULLO4iyAIXDnyhrmTjRy5mIxwZ3bkEiul872hW38ldcsK6BetQ1V/A4prVxBkMqwVKqEfOwlrpSrfPVMp2GRi3+MH7Hx4n6PPn2BxOEjs4UmjLDmolSETxZKn/CKJERAIkd3mgWobD1V/Eiy/CbiSmBL6sf9r777jo6rSBo7/pqZNeu+FkA6BhBIIRZAOAlZ0raztVVzLrvjuurroi2V33aZrd111lRW7CNI7Sk8DQgJJSK+TXiaTaff9Y8JIIAhRmDBwvp/P/SRzOXPnuU8uuU/uPfcchvQsxN0S9rPisrFIKAuaUe2uQb27BlVOAzKDBUktxzgqkM5rYzFkhmCOu/yuwphMJo4cOcTevbvZs2c3+/btprm5GYCQkFCmTLmazMyJjBuXSVRUtBgXRuiXesM68HSBjKsGOxThIhIFzWVA3lCPy9tvIHl7033/EocpZpprOvngbzV89pUbJzqGYEFFiFcL99xcw4MPyvD7fgNO//oUbt2CxmzGmDqSzuf/hH7hDUj+P++2TVVHO+tLS1hbWszumioskkSYxp07k4czL2Yoo4NCzugTI2GhQZnNCac1nFB/Q6uyGCQZwcZxTOj8IzE98y9MESNJyCs7UO+tQ7W3FvW+WuQtPQCY4rzpviUBw4QQjOmB4Hx5/Rfu7Ozg4MED7N+/l3379pKVdQCdrguAqKhoZsyYTUbGeMaPn0BkZJQoYITz4vLGP3v70Fw12KEIF9Hl9dvwSmI247RmFT3zr8USHkHL9wewOMAl9p4uI5s/Luf9d8wcLI2ii3TUCgPTxjfzyFIF4w3f4fz5JzhlrEam68IcGgaPP07zvOsxxyf85M+VJImC5kbWlZawrrSYQ9oGAOK8fXgkbQxzY2IZ5hdwxgnSjJEa1feUOq3mhPpbuhQ1yCQFocZJpHYsIbpnHm7Szx/PR96gQ7WvDtW+WtR7a1HUWE/i5kBXDJOsHXkN40KQ/C+faQYkSaK09AQHD+7nwIH9HDy4n4KCfCwWC3K5nKSkFG6++ReMHTuOjIzx4haSIAg/ShQ0DkheegKPX/0Pqv17aXX3wDh12iVdzFjMFo7sqOL9V1vZvCeAenMqEnJiQ1u4464m7knLwWvtZzjd+xXyRi0WD0/0191Azw2LMGaMxz/QE/NPuPdtNJvZU1vNhtISNpSVUNHRjgxIDwzm6XETmRMdyxAv7zPeZ5C1U67eTKn6WyrUm+iRt6KUXIgwTCOmaxmRhpk4Sz4/KyeyZj2qA3Wo99eh2leH8oS1H4zFQ41xTBC6X6ZgzAjGHO1x2dxGamtrJTs7i+zsg7alqcn6FJa7uwdpaek89thSxozJYNSo0bi7X+TJNgVBuKyIgsaRSBLOH76P5g9PIimVtL/2NsYpVw92VGdVebSRz9+o4qs1rpzoSsCAG+7Oen4xv4nfzC8mPudznD78AsXz5UjOzhimz0J/7Q0Yps34yZ2Zm/XdbK0oY2PZCbZWlNFu6MFZoWBSWCQPp41hZlQMgW5nzibeLi+nTL2OMqf1VKt2YZEZcbb4Et0zj2jDHMINU1Hx00calTXrrR1599eh2l+HsrgVAIurEmN6IPrrYjFmBGOK9waF48+rpdfryc8/TE5OFjk52eTkZFFcXASATCYjLi6eGTNmk54+mtGjxxIXF4/CQW6VCoJwaRIFjYOQ19eheewhnDZvxDDxKjpeeR1L6AXqdHoBNVW1s/HDE3zyXxlH6ofQzkTkMjMZae08fn0h05o+x2X1lyi/Oo6kUGCcdBVdS3+HYc48pJ/wF7kkSRQ2N7Gp/ASbyks5UFeDRZLwd3FlXkwss6JjmRQWgetpI79aMFGnPEC503rK1OtpVhYA4GUaSmr3g0T3zCXQNBo5P+0kK6/vQnWw3rocqLddgZFclBjTAui8JgbjmCBMSb6gcuwCpqenh4KCfPLycsnLyyEvL5eCgnxMJhMAAQGBpKWlc8MNi0hPH83IkWniEWpBEC44UdA4APU3X+G+9FFkej0dL76EfvG9l9Ts2B1N3ez+spiV7+s5UBSGlkwk5ESHdrD8mixucfoa741fofx9PpJMhnH8BDrue5CeufOR/PwG/HldRiPfVVewubyULeWlVHVab0cN8wvgsfSxzIiMITUgEPlpt2p0Mi0V6k2UqzdSqd5Kj7wVuaQk2JjJhM47iOyZhZflJ0w+KEkoSttRZdVbl+wGFFWdAFjcVBjTAtAvHIJxVCCmZD+HLmC6urooKMjn0KE8Dh/OIy8vl8LCo7bixcvLi9TUkTz44MOMGJFGWlo6wcEhovOuIAgXnShoLmGyzg40jz+K85efYUxLp+PVt63jKVwCujt6OLimhC8+aOX7nACqpZGYcMHbXc+TU7O5x+8bwvZ8hfLNIwAYx2TQ+dwfrZ2Yg4IH9FmSJHG8uYktFWVsrShjb20VPWYzrkoVk8MjeGzUWKZFRBOs6TuEvxkj9aoDVKg2U6HejFaVC4CrOZDonnlEGmYQbpyCkzTAqwUGM8ojTahyGlBlN6DKbbA9hWTxccaYHkD3bYkY0wMxJTjuLaT6+nry8w+Tn3+EI0fyOHLkMCUlxVgsFgB8fHwYPnwEDz74MMOHp5KaOpKIiEhRvAiCMChEQXMJk9ROKMpL6frf36N75DeDPnWBvtNA7qZS1nzYwNY93lSZk9DjiVpp5N5RWSwJW0Xcoa9RrSoEwDh6rLWImbcAywDnymnr0bOzqoLtleXsqK6gos16yybO24fFKSO4OiKKjJBQnBR9c9ImP0GlehuV6q1UqXZgkLcjkxQEmcYwtuspIg0z8DMNH9Dkj/L6LpS5WlS5WlR5WpT5TciM1pO6KdIDw+QwjGkBGNMDMUc5XidevV5PUdExjh7N5+jRfIqKCsjNzbMNWAcQHh5BcvIwFi68nuTkYaSmjiAkJFQUL4IgXDJEQXOp6erC7e8voXvoESQvb1pXbxzUQqany8ihLaWs/28tm3e6U2lKopNRKDDxy8SdPBC+hpTjq1DtPYEkl2Mcl0nH4rsxzLlmQE9emSwWchrq2FFZzrbKcrLrazFLEhqVmmlDYvjViNFMjYgi/LR+NnpZC9WqXb1FzBbaFWUAaMzhxPZcR4RhGmHGSThJXue5w2aUR5ushUueFlVeI4o66yPUklqOKcWP7tsTMY4IwDjSH8nXcR6jNpvNlJWdoKCggGPHCigsLKCgIJ+SkmLMZjMATk5OJCcnM336TJKTU0hOHkZSUjLe3j/vqS5BEISLTRQ0lxjliWJc3nwVU1IyPdfdOCjFTHdHD7kbS9n6WQ1bdmqoNCXSRjoqDPwyYgP3haxh2InVqApqkYqUGCdOpmPJw/TMnocUEHBenyFJEqVtreyoqmBHZTnfVVfSbuhBBqT6B/Jw2himhEeSHhhMSJAX2t7Htk10U6faT6V6O1WqbWiVuUgyCyqLhlDjRFJ1S4gwTsXTHIuMc1w9MFtQlLajPNyI6nAjysONKI81IzNJ1n8O1WBM86d7eBLGEf6YEnxAfek/iWM2m6moKOfYsUJb4XLsWCHFxcfR6/WA9UmjyMgoEhKSmDdvPomJySQlpRAdHUNwsLct34JwORBzOV0ZREFzKTAYUG/ZhGH2XEzDUmnel2v3J5g6mrrJ2XCCHV9Ws+17D6rMCbQyGg0d/DLwG+72X01y2XoUFW1Ija4Ypkyjfe41GKbPRPL0Oq/PqO/qZFd1JTurKthVVUF1b2fecHcP5g8ZyuTwSCaERuDr8sNVDzM9lLOLfFfr49R1qv2YZT29t5FGM0r3BOGGqQSY0lHwIzNIWyQUFR0o8xtRHmlCmd+E8mgTcp21M6tFo7JefbkrGWOqP8bh/pf8IHZGo5HS0hMcP36MoqJjHDtWyPHjx/oULgChoWHExcUzYcIkkpKSSUhIZOjQeNzcxC944cog5nK6MoiCZpApCo7ivuQ+VEcO0bxtN+bkFLsVM01V7WSvK2H7lzV8n+1NrZRICxmEU8EjPl/wC89via3aibzegMXkS8/8+Rhmz8Mw6SpwOffJXqvTsaemiu+qK/m+upKiVuscPN5OzmSGhvNw2hgmhUUQ4+ll64thQk+N6nuqVbuoVn1PnWofZvTgKsPPNJyU7nsJM04ixDgetXSWx7zNFhTlHSiP9hYuBc3W4qXTCIDkpMCU4EPPwliMKb6Yhvtb+77IL83+IO3tbRQXF1FUdNz2tajoGKWlJ2xPF4G1n0tcXDwTJ04mLi6e+PgE4uMTxAB1whVPzOV0ZRAFzWAxm3F58zXcXvw/JA9P2v6zEnNyykX9SEmSqMxvJHtdCTu+aSD7mD91JNLKBEZzgOc8X2eh0zpCGg5BM5i8Y9Hf+z8YZs7GOCbjnHNENei62FNTxe6aKvbUVFHYbB0F1k2lIiM4lFsSk5kYGkGKn79tniSDrJ0K5WZqVXuoUe2mQZWFWdYDkgxfcwrJ3YtJdJ2Opimt/9F59SaURa0oC5uthUtBM8rjLci6rSd6SS3HFO9Dz7wYTEk+GJP9MMd6XXKPTuv1esrLyzhxooQTJ0ooKSmipKSYkpJiGhrqbe2USiWRkVEMHRrP7NnziIuLJy4untjYODSaMwcMFARBzOV0pZBJkiQNdhAXU1NTJxbLhd9Ff3/3n9zPQF5ehvuv/gf13t30zLmGjr+8/JPGYzkfJoOZ43uryV5/gh3ftlJQG0Y9CUi4Mp1N3OK+mpnmdWh0WutAd6PHYpg5B8PM2T/6iLgkSVR2tLO3tpp9tdXsram2XYFxVaoYExxCZkg4maFhpPoHolIokJDokFdSp9pLrWovdcr9NCmPIMksyCQF/qYRBBvHEWqcQLBxHM6SdVoCf393tA3tyOt0KI+3oDjegvJYM8rCFhRl7ch6f74WjQpTgg+mRB/r1yQfzDFel0zxotPpKC8vo6yslNLSE6csJVRVVXLqf0U/Pz+GDBnKkCGxxMTEMnRoHEOHxhEZGYVK9SO31i6An3NsCwMjcm0fsqYm/Pw0aCWnwQ7linCxjmu5XIav79n/cBNXaOxJknBe8R/cnv4dyOW0//NNem665YI/5tvZ3M3hreVkbyhl+0YjFd0xNDCeaGpYwDpucnuGNN33yCUzFoUXhunTaZ8xC8OUq5HO8jSL2WLhaHMj+2trOFBnLWBquqyDx3monRgTFMLNicmMDwljuF8AKoUCE3q0ylyOqL6gXrWfOuV+uhS1AKgsGgJNo0nXLSXEmEmQcTQqrH06ZK09KItbURQXoixqhdIOfI82Im83/BBPsJv1ttHMSGvxEu+NJcx9UG8bSZJEQ0M9ZWVlVFSUUV5eZitgysvLqKur7dPey8uL6OgYRo8ey6JFvyAmZoht8epnjilBEH4aydcX/EQfmsudKGjsRNbUhPsjD+C0cT2GiZPpePl1LGHhF2TbkiRRXdhE3qZS9q+rYl+2G/VSLCYymcx33CV7m7mqjfgbagAwRg+ne9pjGK6egSl9VL9PUrX16Mmqr+VAXS0H62rJqq+l02gtKILc3BgbFEpGSCgZwWEk+vohk0m0KkqoV25jjyqLemUWjcrDWGTWfise5ihCjJkE6zIIMo3F15SMotWEoqQNZUkbiuJ8lCWtKEpaUTR02+KwuKsgwZee2VGY4rwxD/XGFOeN5KG+ILkbCGvB0kBVVQVVVZVUVFRQWVlOZWUFFRXWr6d2xpXJZAQHhxAVFc2UKVcTGRlFdHQMUVHRREVFi0ehBcFOnFauAHdnmHv9YIciXESioLEXtQpF6Qk6n/8T3Xff/7OnLuju6OHozkoObSnj+43tFDUE00IkCcC1bGWW/E+MtGShwILZ3QvjVVPomHI1hn5m5jZZLBQ2N5FdX0t2fS0H62s53mK9fSSXyUjw8eWGuETGBIcwJiiEMHd3OhVVNCiz0aq+ZrUyhwZlDga5dfA7lUVDgGkkqd1LCDKMJrgqGY/jTijL2lCUtKE4UYvyRCHy5h9O/pKLElOsJ8bxIXTHemEa6o15qBeWQFf8AzzotMNfVt3d3dTWVlNdXU11dRVVVZW2ryeXnp6ePu/x9vYmPDySuLgEpk2bSWRkFJGRkURGRhMWFo7zT5xkUxCEC8d55QprHxpR0FzWREFzEcnaWnF99WW6Hv8tkrsHLdv3wE/s/2CxSFQc0XJkWxlZm2rYf9CZBksUwfgxjlLu41OmyLbjKumwyBWY0tLRT16KYeo0TCPTbVdhJEmisr2NnIY625LX0IDOZL2S4u3kTHpgMNcNTWBUUAgjAwIwu1SiVR5Cq9xBrjKPTco89PLegkdS4WtKYWjHQoKrEwkpHIJ/ri+q0i6UpW0oytuQ6Xf9sB8easxDPOmZEo45xhNzjCemWC8swW4X9XaRtVipoba2hpqaatvXmhprAVNTU0VTU9MZ7wsICCQsLIzk5GHMnDmH8PBwwsIiCA+PIDw8XDxBJAiCcIkQBc1FpMw6gMtrL2OYMAnj5CkDLmZaajvJ31HBoW2VfLe1h4q2EHyRSKONJ1jFFLbhi7Ww0EfGIl19K22Tp2LMnIDk4YkkSVR1dnCoopTD2gbytPXkNtTTpLfe0lHLFQzz9+fWxBRGBgYxPEiDu3cNTap8GpU70SoP819lPiaZdaRcuUWNX+dQYmsnE1QUTWh2BEG7fXAq0SNvPXnlog5JUY85VIM5ygNDRjDmaE/MMR6YojyRfJ0vaJ8hk8lEY6OW+vo66urqqK2toa6ulvr6OlsBU1tbQ2tr6xnv9fT0IiQkhJCQUEaMSCM0NJSQkFDCwsIJDQ0jJCQUJyfRiVAQBMERiILmQtPpUO39HuPU6RinTrcOkhcecV5v7e7o4dieavJ3VLB7czuFpR74YmE4ldzHbiazgwCs8+vo/MKQps6mfdIkjBMn0xMQSHFrC/lNWo4cyeVIo5YjjQ009/bpUMhkxHn7MjMqhtQgb+JDu/Hyq6NddYwm5SqalEfZpCi3xeLUo8G/MoYRx6cSmBtE6M4AAnL9UBp/OGTMQW6YI13omRGIOcIdc5QH5ihPzGGanz2ibldXFw0N9Wi1Wnp62jl+vBSttp76+noaGqxf6+pqaWzU2iZLPEkul+PvH0BQUDCRkdFkZIwnODiEoKBgQkKsRUtQULB4zFkQBOEyYveCxmAwsHz5ctavX49areauu+7i3nvv7bdtYWEhy5Yto7CwkCFDhvDMM88wfPhwO0d8/pRZB3B/6H4UFeU0HzyMJTjkR4sZo95E0YFaCr6rZN+mZgqPKAmjnSTKuYuDjGc3Xlj7pXT4hGOZOI32KROoHpnGIVcXjjY3UdDUSMGuLRS1NNNzcj4ehYIEHz/mxgWTGK4nLKgVN69aOhT7aaGANucycmTWIkBmluNbFUL40WACc4YReDSEwKMheFX6gEqBOUyDOcwdy1B39Fe7Yw7vXcI04Hz+h4/JZKK5uZmmpkaamhppbNTS1NSIVqtFq9XS2KhFq23oXbTodF1nbONkoRIQEEhgYCDDh6f2fh9EYGAQwcHBBAUF4+8fgHKQJ/IUBEEQ7Mvuv/X//Oc/k5OTw3vvvUddXR1PPPEEISEhzJ07t087nU7HPffcw5w5c3jhhRdYuXIl999/P5s2bbr0/rI2GHD9259w/cdfsQSH0Lbyy34nZjTqTZRk1VLwXRV7NrfTdKSFSLOWZEp5iGxSyUOJtSjRBibSPOYajo5K5EB0DPvVSo61NHO8pYmObRts24zwkZMaYWbaKD2hHs14uNaBcxVtbhV0aZroAUoAuVGBT6kfwceDGF44g4BjQfgVBePdHoUs0BtLqMZ6m2iiG5Zb3WkOc8cS4NpvvxaLxUJrawutNS00NzfT0tJMc/PJpYnm5iaamppsxUtTUyOtra30N+SRXC7Hx8cXf/8A/P0DSE8fbSta/P39CQgIID4+BpXKHV9fXxTnGNxPEARBuDLZtaDR6XR8+umnvPnmm6SkpJCSksI999zDRx99dEZBs3btWlQqFb/97W+Ry+U8+eST7Nixg3Xr1nHjjTfaM+wfpSgswP2h+1EdykW/6Bd0Pv8nJA9PwDo/UvGBGg7tqKN0ayXq8ipiLLUkUcRN5NiuvnQp3SiJSGRN0g3kDQ1jfYA/2UYjBosJZ6d2PDp3EOGrIy62m6vc2/HStODk3ojJp54ezQ9XMjoB6jzwLQkgrnQoPhUT8W2Kwls3BHdZNLIAT8whbliSNBimuNDmYqZK1057exttbW20tlbQ3t5Gy74W2ja20traQltbK62t1u9bWlp617X1W5yAdSRbHx9ffH198fHxJSkpxfa9n58ffn7++Pn54+tr/d7b2/ucRYoYfEwQBEE4F7sWNIWFhRgMBtLT023r0tPTef311zGZTH1uE+Tl5ZGWloa89/FmmUxGWloaOTk5l0ZBY7Hg8saruL3wLJJGQ/Pb/+FY6FiOvnyE+u3HUZSUE6SrJE5+gv+RCtBIOgAMMiWF/qGsiY4nO8aD/Hg3ahJUuHp04qmpJsitiHFuHUx3b0Ph3YrkcspgckawNCqxFHsi5XrjXJuMa6M38g5vLN0emI0e6BRyChUGOuiho6eLjs4K2tsP09HRQUdHO+3t1qWrd1C8s5HL5Xh5eeHp6YWXlxfe3j5ERw/B29sbT08vfHx88Pb2sX319vbB19cXd3cP27xMgiAIgmAvdi1otFotnp6efZ4c8fPzw2g00tzcTEBAQJ+20dHRfd7v6+tLYWGh3eI9m8LPvkH/9K8Ib26hUqOhyNUZ76ceI769g3H6HwqQDic5RYEq1gTJKQ5ypThAotzPhFlRgdlYjkkP5lpQnIDObmjtgrIOJZZOJaYuBUadGoNeRY/ejF5vxGgyAyagqXc5O1dXNzQaDR4eHnh4eKDReBAQEIinp2fvuh++enp69a73xNPTEy8vLzQad1sxKQiCIAiXOrsWNN3d3ajVfUd4PfnaYDCcV9vT2w2G7mcWE95sHbcluLMTS2cnlcCXwFEgv/drVY8FKnqgou/7ZTJQqZU4qVWo1WqcXVxwcXHDxdkNZ2cXXNxdcQ10wcXFBRcXV1xcXHB1dcPNzQ1XV1fb925uGtzcrIWLm5sGjUZj+170NREEQbBqf/dD/Pw0cFnPXCjYtaBxcnI6oyA5+drFxeW82g505NUfm8jqp3L51xr+/PEbKIYGo4kKROOmwc3FhXA3b+LcvbnFyQMXlTtqpRNOTk6o1Wrb4uTkhEqlErdlBsjf332wQ7iiiHzbj8i1HfTm2H+Qw7iSDMZxbdeCJjAwkPb2dgwGg+3qi1arRa1W4+npeUZbrVbbZ11jYyP+/gM7JC/GbNsJ48Yxcf6MAXVUtVhArwe9vgfoOWd74QeiU7B9iXzbj8i1fTitXIGHuzNaMfWBXQzWbNt27SSRmJiISqUiJyfHti4rK4vk5OQzxg1JTU0lJyfH9jSNJEnk5OQwYsQIe4YsCIIgODjnlSvg/fcHOwzhIrNrQePi4sLChQt59tlnOXToEFu2bOHf//43d9xxB2C9WnNytuJZs2ah0+lYvnw5xcXFvPjii3R2djJnzhx7hiwIgiA4uLav18L27YMdhnCR2f0xlt/97ncMGzaMO++8k2XLlrFkyRJbkTJhwgTWrl0LgEaj4a233iInJ4drr72W7Oxs3n777UtvUD1BEARBEAadTDrbCGmXiYvRhwbEvW97Erm2L5Fv+xG5tg+X115Bo3FCe+f9gx3KFeGK6EMjCIIgCPam3rQe1qwZ7DCEi0wUNIIgCIIgODxR0AiCIAiC4PBEQSMIgiAIgsMTBY0gCIIgCA5PFDSCIAiCIDg8UdAIgiAIguDwREEjCIIgCILDs+vklINBLr94s1pfzG0LfYlc25fIt/2IXNtBUBCoFCLXdnQxcn2ubV72IwULgiAIgnD5E7ecBEEQBEFweKKgEQRBEATB4YmCRhAEQRAEhycKGkEQBEEQHJ4oaARBEARBcHiioBEEQRAEweGJgkYQBEEQBIcnChpBEARBEByeKGgEQRAEQXB4oqA5C4PBwNNPP83o0aPJzMzknXfeOWvbwsJCFi1aRGpqKtdddx2HDh2yY6SObyC5Xrt2LfPmzWPEiBHMnz+frVu32jHSy8NA8n1Sa2sr48eP58svv7RDhJePgeS6pKSEO+64g9TUVGbOnMmGDRvsGKnjG0iuDx48yHXXXceIESNYsGAB3333nR0jvXwYDAbmzZvH7t27z9rGrudHSejX8uXLpblz50qHDx+WNm3aJI0cOVJas2bNGe26urqkzMxM6fnnn5eKi4ul5557TsrIyJA6OjoGIWrHdL65PnDggJScnCx98sknUllZmfTBBx9ISUlJUn5+/iBE7bjON9+nWrp0qRQXFyd98cUXdory8nC+ue7s7JQmTpwoLV26VCotLZU++OADKTk5WSoqKhqEqB3T+ea6sbFRSk9Pl9566y2pvLxceuONN6Thw4dLVVVVgxC149Lr9dKSJUukuLg46fvvv++3jb3Pj6Kg6UdXV5c0bNiwPj+k1157Tbr55pvPaPvZZ59JV111lWQ2myVJkiSLxSJNnz5d+vTTT+0WryMbSK6ffPJJ6bHHHuuzbvHixdJLL7100eO8XAwk3ydt375dmjlzppSRkSEKmgEYSK4/+ugjacqUKZLBYLCtu++++8TvkfM0kFxv3LhRSk9P77NuzJgx0rfffnvR47xcFBUVSfPnz5euueaaHy1o7H1+FLec+lFYWIjBYCA9Pd22Lj09ncOHD2Mymfq0zcvLIy0tDbncmkqZTEZaWho5OTl2jdlRDSTXt99+Ow8++GCfdTKZjJ6eHrvEejkYSL4BOjs7eeaZZ1i+fDkqlcqeoTq8geR63759TJ06tU+O33rrLW688Ua7xevIBpJrLy8vOjo6WLduHZIksXnzZrq6uoiPj7d32A7r4MGDZGZm8sknn/xoO3ufH0VB0w+tVounpydOTk62dX5+fhiNRpqbm89oGxAQ0Gedr68v9fX1donV0Q0k1wkJCcTGxtpeFxUVsWfPHkaPHm23eB3dQPIN8NJLLzFx4kSR459gILmuqKjA19eXZ555hgkTJnDttdeybds2e4fssAaS61GjRnHbbbfx2GOPkZyczJIlS1i2bBlDhgyxd9gO6+abb+aJJ57AxcXlR9vZ+/woCpp+dHd3o1ar+6w7+dpgMJxX29PbCf0bSK5P1dTUxEMPPUR6ejrTpk27qDFeTgaS7/3797Nt2zaWLl1qt/guJwPJdVdXF++++y4eHh68/fbbzJ49myVLlnDkyBG7xevIBpJrnU5HVVUVDzzwAJ9//jmPP/44L7zwArm5ufYK94ph7/Oj8qJs1cE5OTmdkfCTr0+vSM/W1tnZ+eIGeZkYSK5Pqqur45e//CVyuZxXXnnFdjlTOLfzzbder+epp57i6aefxt3d3a4xXi4GcmwrFAri4uL49a9/DUBSUhJZWVl8+umnpKSk2CdgBzaQXL/77rsYDAYeeeQRwJrr4uJi3njjDd566y37BHyFsPf5UZwJ+hEYGEh7e3ufH4RWq0WtVuPp6XlGW61W22ddY2Mj/v7+donV0Q0k1wCVlZX84he/QCaT8eGHH+Lt7W3PcB3e+eb70KFDlJeX88QTTzBy5EhGjhxJQ0MDy5Yt4w9/+MNghO5wBnJsBwQEEBMT02dddHQ0NTU1donV0Q0k14cPH2bo0KF91iUnJ1NZWWmXWK8k9j4/ioKmH4mJiahUqj4dl7KyskhOTkap7HtRKzU1lZycHCRJAkCSJHJychgxYoQ9Q3ZYA8l1a2srixcvxt3dnQ8//BA/Pz97h+vwzjffw4cPZ+PGjXz99de2xc/Pj4cfftj2l63w4wZybI8cOZKjR4/2WVdcXExoaKhdYnV0A8l1QEAAx44d67OupKSEiIgIu8R6JbH3+VEUNP1wcXFh4cKFPPvssxw6dIgtW7bw73//mzvuuAOwVv56vR6AWbNmodPpWL58OcXFxbz44ot0dnYyZ86cwdwFhzGQXP/973+npaWFP/7xj5jNZrRaLVqtlo6OjsHcBYdyvvl2dnYmMjKyzyKXy/H19cXX13eQ98IxDOTYXrRoEaWlpbz00ktUVFTw/vvvs2fPHhYtWjSYu+AwBprrAwcO8M4771BZWclnn33Gl19+yZ133jmYu3DZGNTz40V5GPwyoNPppCeeeEIaMWKElJmZKb377ru2fzt9gLG8vDxp4cKFUkpKinT99ddLhw8fHoyQHdb55nrMmDFSXFzcGctvfvObwQrdIQ3k2D7VxIkTxTg0AzSQXOfk5EjXX3+9lJKSIs2ePVvavHnzYITssAaS6+3bt0vXXnutNGLECGnevHnS+vXrByPky8Lp49AM5vlRJkm914IEQRAEQRAclLjlJAiCIAiCwxMFjSAIgiAIDk8UNIIgCIIgODxR0AiCIAiC4PBEQSMIgiAIgsMTBY0gCDbiocfLk/i5ClcCUdAIwgVy1fvvI3v22T6L6/PPk/rmm7y6f/9gh3dO31VUcMNnn9lev5+bi+zZZ2nU6ewey4X47MGM/2K56v33mfff/w7oPe9kZfH0KTN33/X116S8/vqFDk0QBp2YnFIQLqDM8HD+MmOG7XWnwcD7ubn8at06AB4aM2awQjunf2Vnc6yx0fZ67tCh7Ln7brzERKsO7fldu5gXF2d7/fSkSXQZjYMYkSBcHKKgEYQLyMvZmYywsD7rpkZHc7Cmhlf377+kC5rT+bu54e/mNthhCBfYEB+fwQ5BEC4KUdAIwkUml8lIDQrim94J8baXlTHlgw94c+5cntmxA6Vczq7Fi4n09ORf2dm8sn8/xc3NhHl4sGT0aB7NyLBtS/bss7w5dy5ri4vZVFJCoEbDb8aN61ModRoMPLt9O58XFFDX2cmwgACemzqVGUOGnPXzr46O5oO8PNtnbLvzTspaW1m8ahXapUvxc3VFkqTziu+9BQtYX1zMt0VFOCkU3DZ8OH+ZMQOl/Ox3uP+Tl8fzu3ZR0dbGlKgoro6OPqPNppISntq2jUP19fi6uPDLkSNZNnkyih/Z7qkkSeKVffv4V04ORU1NqBQKMsLC+NuMGQwLDOz3PSdzteG22/jt5s0UNDaS7O/Pn6dPZ+opMZa1tvLEpk3sKC9HZzQyNTqav0yfztDeea+e2b6dz48e5bcTJvD7rVtp7u5mcmQkr86ZQ5SXF2C9FXSwpoYjDz5o2+7XhYVc+8knlD7yiK3dqWo7Ovj91q2sLy5Gq9Ph7+rKTcnJ/GnaNJyUSqL+8Q/K29p47cABXjtwAGnZsjM+53yPl5133cVvt2whq6aGEHd3npw4kXvS0s4r94JgD6IPjSDYQVFTE9GnnZCW79zJ2/Pm8cLUqUR5efHkli088O23LIiPZ9XNN3NjUhKPb9zIU1u39nnf/27ejEat5stFi7g2IYFfrVvHO1lZAFgkiVkffcR7ubn8NjOTL2+6iQhPT+asWMGG4uKzfv7TkyYxZ+hQYry92XP33aQFB5+xD+cb36Pr1+Pv6srXixaxZPRoXt63zxZffz7Lz+fOr79mekwMXy9aRIy3N7/bsqVPmy0nTjB7xQqivbz4atEilo4fz1/37OHh3lt55+Ove/bwv5s3c8/IkWy47Tb+OXs2R7Va7lq16pzvveWLL1gQH88XN92Ev5sbs1es4EhDAwBV7e2MeecdipqbeX3OHN5bsIDSlhYmvPceNadMnFre1sbjGzfyzOTJvLdgAYWNjVz9n//QYzKd9z6cyiJJzFqxguzaWl6bM4cNt93G7cOH8/K+fbzdm++vFi0iSKPhhqQk9tx9d//bOM/j5ZYvvuD6xETW3norI4ODuXf1ao5qtT8pdkG4GMQVGkG4gCTAZLFYv5ckajs7eePAAXLq6vj7zJl92j6akcE18fEANOl0/G3vXpaOH89zU6cCMGPIECRJ4qXdu3k0IwM/V1cAEvz8WHHddQDMio2lsr2dF777jnvT0/n2+HG+r6xk/a23MjM2FoDZQ4cy7t13eXLrVtu60z8fwN/VlXKl8oxbZgONb3x4OP/snU336pgYVh8/ztriYh4YPbrfnL343XfMio3l1d73zIyNpaKtjdXHj9vaPLVtGxlhYay84Qbbfvu4uHDXqlUszczs9+rF6Srb2nh60iQe6b2iNBlo6e7m1xs30mkwoFGrz/ree9PSWHbVVQBMi4kh5uWX+euePby3YAF/37OHbpOJTbffbsvBVVFR1ja7d/PX3p97p8HAZzfeyKzen0GCnx/D33iDlUeOcOeIEeeM/3TV7e14OzvzyuzZDO+9wjQ1Opr1JSXsKC/nV2PHMjI4GCeFgkA3t35/rgM5Xh4eO5ZfjxsHQFpwMF8VFLCuqIgkf/8Bxy4IF4O4QiMIF9DaoiJUy5ejWr4c9XPPEfmPf/Dyvn08lpFxRv+ZU08Ee6uqMJjN3Jic3KfNzSkpGMxm9lZV9Vl3qgXx8ZS1tlLV3s7O8nLc1eo+JyKAm5OTya6tpaOnp9/PP5eBxHf6iTPMw4Mug6Hf7eqMRnLr6ph9WrzXJyb2abO/upp5cXGYLBbbMis2Fosksa209Lz24eXZs/n9pElou7rYVV7OO1lZtqLpXFdJTs25WqFgVmwsu8rLAdhZUcGUqChbMQPg5+rK1TEx7OhtA+Dp5GQrZgBSAgKI8fZmV0XFecV/unBPT7bfdRcpAQEUNTXx7fHjvLBrF/WdnfSYzee1jYEcL6f+XL2cndGo1aJzsXBJEVdoBOECmhARYbsSIwM0ajUx3t6oFIoz2gac0uG2Ra8HIPC0TriBGg0A7aecWIJ7153k33sibe7upkWvt72nv+10nFJYBAygw+9A4nNVqfq0kctkWM4yDkqrXo8EfYoBgKBT9qGluxuLJPG7LVvOuBUFUNvZeV77UNjYyL2rV/NdRQWuKhWpgYF4ODkB1itrP6a/nDd3d9viG9FPH5xANzfye29LAQS7u5/Rxt/Nzbadn+Ld7Gx+v3Ur9V1dBGs0jA0Lw0WlOu9xZwZyvAzk5yoIg0EUNIJwAXk6OTEqJGTA7/NxcQGgvquLUA8P2/q63pO1b++/AzSddgJs6OoCrCdZHxcX6vs5wZ/cjs8p27lY8Q2Et7MzMn7Yh5NO3ceTRcdTEyeyICHhjG2E9FMonM4iSVzz8cf4urhw+IEHSPL3Ry6T8fqBA2woKTnn+5u6u/uc+Bu6umwFoY+LC/WnxQ/W3PieUqg19TMeTkNXF6m9xZCsnwKh8yxXtgB2lJVx7+rVPD1pEg+NGWN7Im3MO++cc39OuljHiyAMBnHLSRAuAWNCQ1HJ5XyWn99n/SdHjqCUyxkTGmpbt+aUviUAXx87RoKfH8Hu7kyIiKDDYDijQ+cn+fmkBwfjrDz73zAKmeyCxDcQLioVGWFhfFVY2Gf92qIi2/fuTk6kBgZS0tLCqJAQ26JWKPjdli1UtrWd83O0XV0UNzdzX3o6KQEByHv3dX1vns51RePUnPeYTKwrLmZKVBRgvSq3rayszwB+jTodW0pLyQwP/yEGnY791dW214fr6znR0mLbjodaTX1XV5+iZtcpt6xOt7eqCplMxlOTJtmKmZqODg43NPS54vRjT4H9nONFEC414mgVhEuAn6srD48dy0u7d6OUy5kUGcnO8nJe2r2b34wbh/cpfymvLy7mobVrmR8fz7fHj/NVQQGf3ngjYB0Mb2xoKLd99RXPT51KhKcn7+Xmsq+qitW33PKjMXg5O1PV3s6mkpIzrjINJL6Bevaqq5i1YgWLV63i5uRktpaWnlHg/N+UKSxcuRJPJyeuTUykUafjqa1bkctkZ33k+lSBGg0Rnp78Y+9eAt3cUMjlfJCXZytUdOfoC/J/O3agksuJ9/Pj5X376DQYeCIzE4DHMjJ4PzeX6R9+yNOTJiFJEs/t2oVaoej7SDuw6PPP+ePVVyOTyXhyyxZGBAVxfVISYO2M+8r+/Sz59lsWpaSwtbSUr3sf9e/P6NBQLJLEo+vXc2NyMhVtbTy/axc9JlOf/fFydiartpad5eVMjIjos42fc7wIwqVGXKERhEvEn6dP5/mpU1lx+DDzPv6YT48e5S8zZvDHadP6tHsiM5Pi5mYWrFzJltJSPrnhBm7oPSkq5HLW33Yb1yUk8PutW7nuk0+obGtj7a23MveU0WL7c/+oUQRqNMz7+GM29nMb5nzjG6jpQ4bw5U03cbCmhgUrV7K7qoqXpk/v02Z+76PiB2trmf/xxzy6fj3jwsPZduedZ/TtOJsvb7oJjVrNTZ9/zuJVq9AZjWy+4w4A9pzSqbk/f5kxg3/l5HDDp59iMJvZuXgx0d7egLVz7q7Fiwlxd+eOr77i7m++IdLTkz13303YKbfnXFUqlk2ezKMbNnDf6tWMCw9n8+2328bnmRUby/NTp7Lq2DHmrFhBTl0dHyxceNaYpkZH87cZM1hTVMTsFStYvnMnNyQm8ofJk8mprbV1dH5ywgSKm5uZ9dFHVJ/yGDn8vONFEC41MknMWiYIDkP27LO8NH06j48fP9ihXBFODip34N57f1LfqJOe2b6dv+zeTeeTT17A6ARBOJW4QiMIgiAIgsMTBY0gCIIgCA5P3HISBEEQBMHhiSs0giAIgiA4PFHQCIIgCILg8ERBIwiCIAiCwxMFjSAIgiAIDk8UNIIgCIIgODxR0AiCIAiC4PD+H0p32lkZSrS6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2531" name="Picture 3"/>
          <p:cNvPicPr>
            <a:picLocks noChangeAspect="1" noChangeArrowheads="1"/>
          </p:cNvPicPr>
          <p:nvPr/>
        </p:nvPicPr>
        <p:blipFill>
          <a:blip r:embed="rId2"/>
          <a:srcRect/>
          <a:stretch>
            <a:fillRect/>
          </a:stretch>
        </p:blipFill>
        <p:spPr bwMode="auto">
          <a:xfrm>
            <a:off x="3838575" y="857238"/>
            <a:ext cx="5305425" cy="3933825"/>
          </a:xfrm>
          <a:prstGeom prst="rect">
            <a:avLst/>
          </a:prstGeom>
          <a:noFill/>
          <a:ln w="9525">
            <a:noFill/>
            <a:miter lim="800000"/>
            <a:headEnd/>
            <a:tailEnd/>
          </a:ln>
          <a:effectLst/>
        </p:spPr>
      </p:pic>
      <p:sp>
        <p:nvSpPr>
          <p:cNvPr id="6" name="Google Shape;816;p52"/>
          <p:cNvSpPr txBox="1">
            <a:spLocks/>
          </p:cNvSpPr>
          <p:nvPr/>
        </p:nvSpPr>
        <p:spPr>
          <a:xfrm>
            <a:off x="0" y="3500444"/>
            <a:ext cx="3714744" cy="142876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buClr>
                <a:schemeClr val="accent1"/>
              </a:buClr>
              <a:buSzPts val="1400"/>
            </a:pPr>
            <a:r>
              <a:rPr lang="fr-FR" dirty="0" smtClean="0">
                <a:solidFill>
                  <a:schemeClr val="accent2"/>
                </a:solidFill>
                <a:latin typeface="Spartan Medium"/>
                <a:ea typeface="Spartan Medium"/>
                <a:cs typeface="Spartan Medium"/>
                <a:sym typeface="Spartan Medium"/>
              </a:rPr>
              <a:t>Plus on s‘éloigne de la bissectrice plus l'inégalité est importante.</a:t>
            </a:r>
          </a:p>
          <a:p>
            <a:pPr lvl="0">
              <a:buClr>
                <a:schemeClr val="accent1"/>
              </a:buClr>
              <a:buSzPts val="1400"/>
            </a:pPr>
            <a:endParaRPr lang="fr-FR" dirty="0" smtClean="0">
              <a:solidFill>
                <a:schemeClr val="accent2"/>
              </a:solidFill>
              <a:latin typeface="Spartan Medium"/>
              <a:ea typeface="Spartan Medium"/>
              <a:cs typeface="Spartan Medium"/>
              <a:sym typeface="Spartan Medium"/>
            </a:endParaRPr>
          </a:p>
          <a:p>
            <a:pPr lvl="0">
              <a:buClr>
                <a:schemeClr val="accent1"/>
              </a:buClr>
              <a:buSzPts val="1400"/>
            </a:pPr>
            <a:r>
              <a:rPr lang="fr-FR" dirty="0" smtClean="0">
                <a:solidFill>
                  <a:schemeClr val="accent2"/>
                </a:solidFill>
                <a:latin typeface="Spartan Medium"/>
                <a:ea typeface="Spartan Medium"/>
                <a:cs typeface="Spartan Medium"/>
                <a:sym typeface="Spartan Medium"/>
              </a:rPr>
              <a:t>L’Afrique du sud a une répartition des richesses très inégalitaire.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844" y="142858"/>
            <a:ext cx="3929090" cy="2286016"/>
          </a:xfrm>
        </p:spPr>
        <p:txBody>
          <a:bodyPr/>
          <a:lstStyle/>
          <a:p>
            <a:r>
              <a:rPr lang="fr-FR" dirty="0" smtClean="0"/>
              <a:t>Évolution de l'indice de Gini au fil des ans pour chaque pays</a:t>
            </a:r>
            <a:endParaRPr lang="fr-FR" dirty="0"/>
          </a:p>
        </p:txBody>
      </p:sp>
      <p:pic>
        <p:nvPicPr>
          <p:cNvPr id="21505" name="Picture 1"/>
          <p:cNvPicPr>
            <a:picLocks noChangeAspect="1" noChangeArrowheads="1"/>
          </p:cNvPicPr>
          <p:nvPr/>
        </p:nvPicPr>
        <p:blipFill>
          <a:blip r:embed="rId2"/>
          <a:srcRect/>
          <a:stretch>
            <a:fillRect/>
          </a:stretch>
        </p:blipFill>
        <p:spPr bwMode="auto">
          <a:xfrm>
            <a:off x="4572000" y="930735"/>
            <a:ext cx="4424357" cy="3282029"/>
          </a:xfrm>
          <a:prstGeom prst="rect">
            <a:avLst/>
          </a:prstGeom>
          <a:noFill/>
          <a:ln w="9525">
            <a:noFill/>
            <a:miter lim="800000"/>
            <a:headEnd/>
            <a:tailEnd/>
          </a:ln>
          <a:effectLst/>
        </p:spPr>
      </p:pic>
      <p:sp>
        <p:nvSpPr>
          <p:cNvPr id="5" name="Google Shape;816;p52"/>
          <p:cNvSpPr txBox="1">
            <a:spLocks/>
          </p:cNvSpPr>
          <p:nvPr/>
        </p:nvSpPr>
        <p:spPr>
          <a:xfrm>
            <a:off x="214282" y="3143254"/>
            <a:ext cx="3714744" cy="142876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buClr>
                <a:schemeClr val="accent1"/>
              </a:buClr>
              <a:buSzPts val="1400"/>
            </a:pPr>
            <a:r>
              <a:rPr lang="fr-FR" dirty="0" smtClean="0">
                <a:solidFill>
                  <a:schemeClr val="accent2"/>
                </a:solidFill>
                <a:latin typeface="Spartan Medium"/>
                <a:ea typeface="Spartan Medium"/>
                <a:cs typeface="Spartan Medium"/>
                <a:sym typeface="Spartan Medium"/>
              </a:rPr>
              <a:t>Nous avons eu beaucoup de valeurs manquantes, donc nous avons interpolé les données, pour avoir les indices de Gini.</a:t>
            </a:r>
          </a:p>
          <a:p>
            <a:pPr lvl="0">
              <a:buClr>
                <a:schemeClr val="accent1"/>
              </a:buClr>
              <a:buSzPts val="1400"/>
            </a:pPr>
            <a:endParaRPr lang="fr-FR" dirty="0" smtClean="0">
              <a:solidFill>
                <a:schemeClr val="accent2"/>
              </a:solidFill>
              <a:latin typeface="Spartan Medium"/>
              <a:ea typeface="Spartan Medium"/>
              <a:cs typeface="Spartan Medium"/>
              <a:sym typeface="Spartan Medium"/>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285734"/>
            <a:ext cx="7704000" cy="572700"/>
          </a:xfrm>
          <a:prstGeom prst="rect">
            <a:avLst/>
          </a:prstGeom>
        </p:spPr>
        <p:txBody>
          <a:bodyPr spcFirstLastPara="1" wrap="square" lIns="91425" tIns="91425" rIns="91425" bIns="91425" anchor="ctr" anchorCtr="0">
            <a:noAutofit/>
          </a:bodyPr>
          <a:lstStyle/>
          <a:p>
            <a:pPr lvl="0"/>
            <a:r>
              <a:rPr lang="fr-FR" sz="2800" dirty="0" smtClean="0"/>
              <a:t>Classement des pays par indice de Gini</a:t>
            </a:r>
            <a:endParaRPr sz="2800"/>
          </a:p>
        </p:txBody>
      </p:sp>
      <p:sp>
        <p:nvSpPr>
          <p:cNvPr id="816" name="Google Shape;816;p52"/>
          <p:cNvSpPr txBox="1">
            <a:spLocks noGrp="1"/>
          </p:cNvSpPr>
          <p:nvPr>
            <p:ph type="subTitle" idx="1"/>
          </p:nvPr>
        </p:nvSpPr>
        <p:spPr>
          <a:xfrm>
            <a:off x="0" y="2500312"/>
            <a:ext cx="4572000" cy="928694"/>
          </a:xfrm>
          <a:prstGeom prst="rect">
            <a:avLst/>
          </a:prstGeom>
        </p:spPr>
        <p:txBody>
          <a:bodyPr spcFirstLastPara="1" wrap="square" lIns="91425" tIns="91425" rIns="91425" bIns="91425" anchor="ctr" anchorCtr="0">
            <a:noAutofit/>
          </a:bodyPr>
          <a:lstStyle/>
          <a:p>
            <a:pPr algn="l"/>
            <a:r>
              <a:rPr lang="fr-FR" sz="1600" b="1" dirty="0" smtClean="0"/>
              <a:t>Les 5 pays ayant l'indice de Gini le plus élevé </a:t>
            </a:r>
          </a:p>
          <a:p>
            <a:pPr algn="l"/>
            <a:r>
              <a:rPr lang="fr-FR" sz="1600" b="1" dirty="0" smtClean="0"/>
              <a:t>La moyenne : </a:t>
            </a:r>
            <a:r>
              <a:rPr lang="fr-FR" sz="1600" dirty="0" smtClean="0"/>
              <a:t>0.61 </a:t>
            </a:r>
            <a:endParaRPr lang="fr-FR" sz="1600" b="1" dirty="0"/>
          </a:p>
        </p:txBody>
      </p:sp>
      <p:sp>
        <p:nvSpPr>
          <p:cNvPr id="817" name="Google Shape;817;p52"/>
          <p:cNvSpPr txBox="1">
            <a:spLocks noGrp="1"/>
          </p:cNvSpPr>
          <p:nvPr>
            <p:ph type="subTitle" idx="2"/>
          </p:nvPr>
        </p:nvSpPr>
        <p:spPr>
          <a:xfrm>
            <a:off x="4429124" y="2500312"/>
            <a:ext cx="4714876" cy="928694"/>
          </a:xfrm>
          <a:prstGeom prst="rect">
            <a:avLst/>
          </a:prstGeom>
        </p:spPr>
        <p:txBody>
          <a:bodyPr spcFirstLastPara="1" wrap="square" lIns="91425" tIns="91425" rIns="91425" bIns="91425" anchor="ctr" anchorCtr="0">
            <a:noAutofit/>
          </a:bodyPr>
          <a:lstStyle/>
          <a:p>
            <a:pPr algn="l"/>
            <a:r>
              <a:rPr lang="fr-FR" sz="1600" b="1" dirty="0" smtClean="0"/>
              <a:t>Les 5 pays ayant l'indice de Gini le moins élevé</a:t>
            </a:r>
          </a:p>
          <a:p>
            <a:pPr algn="l"/>
            <a:r>
              <a:rPr lang="fr-FR" sz="1600" b="1" dirty="0" smtClean="0"/>
              <a:t>La moyenne: </a:t>
            </a:r>
            <a:r>
              <a:rPr lang="fr-FR" sz="1600" dirty="0" smtClean="0"/>
              <a:t>0.27</a:t>
            </a:r>
            <a:endParaRPr lang="fr-FR" sz="1600" b="1" dirty="0"/>
          </a:p>
        </p:txBody>
      </p:sp>
      <p:pic>
        <p:nvPicPr>
          <p:cNvPr id="153603" name="Picture 3"/>
          <p:cNvPicPr>
            <a:picLocks noChangeAspect="1" noChangeArrowheads="1"/>
          </p:cNvPicPr>
          <p:nvPr/>
        </p:nvPicPr>
        <p:blipFill>
          <a:blip r:embed="rId3"/>
          <a:srcRect/>
          <a:stretch>
            <a:fillRect/>
          </a:stretch>
        </p:blipFill>
        <p:spPr bwMode="auto">
          <a:xfrm>
            <a:off x="4714876" y="1142991"/>
            <a:ext cx="4335157" cy="1143007"/>
          </a:xfrm>
          <a:prstGeom prst="rect">
            <a:avLst/>
          </a:prstGeom>
          <a:noFill/>
          <a:ln w="9525">
            <a:noFill/>
            <a:miter lim="800000"/>
            <a:headEnd/>
            <a:tailEnd/>
          </a:ln>
          <a:effectLst/>
        </p:spPr>
      </p:pic>
      <p:pic>
        <p:nvPicPr>
          <p:cNvPr id="153604" name="Picture 4"/>
          <p:cNvPicPr>
            <a:picLocks noChangeAspect="1" noChangeArrowheads="1"/>
          </p:cNvPicPr>
          <p:nvPr/>
        </p:nvPicPr>
        <p:blipFill>
          <a:blip r:embed="rId4"/>
          <a:srcRect/>
          <a:stretch>
            <a:fillRect/>
          </a:stretch>
        </p:blipFill>
        <p:spPr bwMode="auto">
          <a:xfrm>
            <a:off x="1" y="1142990"/>
            <a:ext cx="4572000" cy="1130661"/>
          </a:xfrm>
          <a:prstGeom prst="rect">
            <a:avLst/>
          </a:prstGeom>
          <a:noFill/>
          <a:ln w="9525">
            <a:noFill/>
            <a:miter lim="800000"/>
            <a:headEnd/>
            <a:tailEnd/>
          </a:ln>
          <a:effectLst/>
        </p:spPr>
      </p:pic>
      <p:pic>
        <p:nvPicPr>
          <p:cNvPr id="153605" name="Picture 5"/>
          <p:cNvPicPr>
            <a:picLocks noChangeAspect="1" noChangeArrowheads="1"/>
          </p:cNvPicPr>
          <p:nvPr/>
        </p:nvPicPr>
        <p:blipFill>
          <a:blip r:embed="rId5"/>
          <a:srcRect/>
          <a:stretch>
            <a:fillRect/>
          </a:stretch>
        </p:blipFill>
        <p:spPr bwMode="auto">
          <a:xfrm>
            <a:off x="1789906" y="3857634"/>
            <a:ext cx="5564187" cy="579437"/>
          </a:xfrm>
          <a:prstGeom prst="rect">
            <a:avLst/>
          </a:prstGeom>
          <a:noFill/>
          <a:ln w="9525">
            <a:noFill/>
            <a:miter lim="800000"/>
            <a:headEnd/>
            <a:tailEnd/>
          </a:ln>
          <a:effectLst/>
        </p:spPr>
      </p:pic>
      <p:sp>
        <p:nvSpPr>
          <p:cNvPr id="11" name="Google Shape;815;p52"/>
          <p:cNvSpPr txBox="1">
            <a:spLocks/>
          </p:cNvSpPr>
          <p:nvPr/>
        </p:nvSpPr>
        <p:spPr>
          <a:xfrm>
            <a:off x="652434" y="4427942"/>
            <a:ext cx="7704000" cy="572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accent2"/>
              </a:buClr>
              <a:buSzPts val="3500"/>
              <a:buFont typeface="Righteous"/>
              <a:buNone/>
              <a:tabLst/>
              <a:defRPr/>
            </a:pPr>
            <a:r>
              <a:rPr kumimoji="0" lang="fr-FR" sz="1600" b="1" i="0" u="none" strike="noStrike" kern="0" cap="none" spc="0" normalizeH="0" baseline="0" noProof="0" dirty="0" smtClean="0">
                <a:ln>
                  <a:noFill/>
                </a:ln>
                <a:solidFill>
                  <a:schemeClr val="accent2"/>
                </a:solidFill>
                <a:effectLst/>
                <a:uLnTx/>
                <a:uFillTx/>
                <a:latin typeface="Righteous"/>
                <a:ea typeface="Righteous"/>
                <a:cs typeface="Righteous"/>
                <a:sym typeface="Righteous"/>
              </a:rPr>
              <a:t>La position de la France</a:t>
            </a:r>
            <a:endParaRPr kumimoji="0" lang="fr-FR" sz="1600" b="1" i="0" u="none" strike="noStrike" kern="0" cap="none" spc="0" normalizeH="0" baseline="0" noProof="0" dirty="0">
              <a:ln>
                <a:noFill/>
              </a:ln>
              <a:solidFill>
                <a:schemeClr val="accent2"/>
              </a:solidFill>
              <a:effectLst/>
              <a:uLnTx/>
              <a:uFillTx/>
              <a:latin typeface="Righteous"/>
              <a:ea typeface="Righteous"/>
              <a:cs typeface="Righteous"/>
              <a:sym typeface="Righteou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7"/>
          <p:cNvSpPr txBox="1">
            <a:spLocks noGrp="1"/>
          </p:cNvSpPr>
          <p:nvPr>
            <p:ph type="title"/>
          </p:nvPr>
        </p:nvSpPr>
        <p:spPr>
          <a:xfrm>
            <a:off x="720000" y="14285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CONTEXTE</a:t>
            </a:r>
            <a:endParaRPr/>
          </a:p>
        </p:txBody>
      </p:sp>
      <p:sp>
        <p:nvSpPr>
          <p:cNvPr id="532" name="Google Shape;532;p37"/>
          <p:cNvSpPr txBox="1">
            <a:spLocks noGrp="1"/>
          </p:cNvSpPr>
          <p:nvPr>
            <p:ph type="body" idx="1"/>
          </p:nvPr>
        </p:nvSpPr>
        <p:spPr>
          <a:xfrm>
            <a:off x="785786" y="761674"/>
            <a:ext cx="8071988" cy="3620152"/>
          </a:xfrm>
          <a:prstGeom prst="rect">
            <a:avLst/>
          </a:prstGeom>
        </p:spPr>
        <p:txBody>
          <a:bodyPr spcFirstLastPara="1" wrap="square" lIns="91425" tIns="91425" rIns="91425" bIns="91425" anchor="t" anchorCtr="0">
            <a:noAutofit/>
          </a:bodyPr>
          <a:lstStyle/>
          <a:p>
            <a:pPr algn="just">
              <a:buNone/>
            </a:pPr>
            <a:r>
              <a:rPr lang="fr-FR" sz="1400" dirty="0" smtClean="0"/>
              <a:t>Une </a:t>
            </a:r>
            <a:r>
              <a:rPr lang="fr-FR" sz="1400" b="1" dirty="0" smtClean="0"/>
              <a:t>banque</a:t>
            </a:r>
            <a:r>
              <a:rPr lang="fr-FR" sz="1400" dirty="0" smtClean="0"/>
              <a:t> présente dans de nombreux pays à travers le monde souhaite cibler des </a:t>
            </a:r>
            <a:r>
              <a:rPr lang="fr-FR" sz="1400" b="1" dirty="0" smtClean="0"/>
              <a:t>nouveaux clients </a:t>
            </a:r>
            <a:r>
              <a:rPr lang="fr-FR" sz="1400" dirty="0" smtClean="0"/>
              <a:t>potentiels plus particulièrement les jeunes en âge d'ouvrir leur tout </a:t>
            </a:r>
            <a:r>
              <a:rPr lang="fr-FR" sz="1400" b="1" dirty="0" smtClean="0"/>
              <a:t>premier compte bancaire</a:t>
            </a:r>
            <a:r>
              <a:rPr lang="fr-FR" sz="1400" dirty="0" smtClean="0"/>
              <a:t>. </a:t>
            </a:r>
          </a:p>
          <a:p>
            <a:pPr algn="just">
              <a:buNone/>
            </a:pPr>
            <a:endParaRPr lang="fr-FR" sz="1400" dirty="0" smtClean="0"/>
          </a:p>
          <a:p>
            <a:pPr algn="just">
              <a:buNone/>
            </a:pPr>
            <a:r>
              <a:rPr lang="fr-FR" sz="1400" dirty="0" smtClean="0"/>
              <a:t>Ces potentiels clients seraient les prospects les plus susceptibles d'avoir, plus tard dans leur vie, </a:t>
            </a:r>
            <a:r>
              <a:rPr lang="fr-FR" sz="1400" b="1" dirty="0" smtClean="0"/>
              <a:t>de hauts revenus</a:t>
            </a:r>
            <a:r>
              <a:rPr lang="fr-FR" sz="1400" dirty="0" smtClean="0"/>
              <a:t>.</a:t>
            </a:r>
          </a:p>
          <a:p>
            <a:pPr algn="just">
              <a:buNone/>
            </a:pPr>
            <a:endParaRPr lang="fr-FR" sz="1400" dirty="0" smtClean="0"/>
          </a:p>
          <a:p>
            <a:pPr algn="just">
              <a:buNone/>
            </a:pPr>
            <a:r>
              <a:rPr lang="fr-FR" sz="1400" dirty="0" smtClean="0"/>
              <a:t>Notre objectif est de créer un </a:t>
            </a:r>
            <a:r>
              <a:rPr lang="fr-FR" sz="1400" b="1" dirty="0" smtClean="0"/>
              <a:t>modèle</a:t>
            </a:r>
            <a:r>
              <a:rPr lang="fr-FR" sz="1400" dirty="0" smtClean="0"/>
              <a:t> permettant de </a:t>
            </a:r>
            <a:r>
              <a:rPr lang="fr-FR" sz="1400" b="1" dirty="0" smtClean="0"/>
              <a:t>déterminer</a:t>
            </a:r>
            <a:r>
              <a:rPr lang="fr-FR" sz="1400" dirty="0" smtClean="0"/>
              <a:t> le </a:t>
            </a:r>
            <a:r>
              <a:rPr lang="fr-FR" sz="1400" b="1" dirty="0" smtClean="0"/>
              <a:t>revenu</a:t>
            </a:r>
            <a:r>
              <a:rPr lang="fr-FR" sz="1400" dirty="0" smtClean="0"/>
              <a:t> </a:t>
            </a:r>
            <a:r>
              <a:rPr lang="fr-FR" sz="1400" b="1" dirty="0" smtClean="0"/>
              <a:t>potentiel </a:t>
            </a:r>
            <a:r>
              <a:rPr lang="fr-FR" sz="1400" dirty="0" smtClean="0"/>
              <a:t>d'une personne.</a:t>
            </a:r>
          </a:p>
          <a:p>
            <a:pPr algn="just">
              <a:buNone/>
            </a:pPr>
            <a:r>
              <a:rPr lang="fr-FR" sz="1400" dirty="0" smtClean="0"/>
              <a:t>Pour cela les informations dont nous disposons sont:</a:t>
            </a:r>
          </a:p>
          <a:p>
            <a:pPr algn="just">
              <a:buNone/>
            </a:pPr>
            <a:endParaRPr lang="fr-FR" sz="1400" dirty="0" smtClean="0"/>
          </a:p>
          <a:p>
            <a:pPr algn="just"/>
            <a:r>
              <a:rPr lang="fr-FR" sz="1400" b="1" dirty="0" smtClean="0"/>
              <a:t>Le revenu des parents </a:t>
            </a:r>
            <a:r>
              <a:rPr lang="fr-FR" sz="1400" dirty="0" smtClean="0"/>
              <a:t>;</a:t>
            </a:r>
          </a:p>
          <a:p>
            <a:pPr algn="just"/>
            <a:r>
              <a:rPr lang="fr-FR" sz="1400" b="1" dirty="0" smtClean="0"/>
              <a:t>Le revenu moyen du pays</a:t>
            </a:r>
            <a:r>
              <a:rPr lang="fr-FR" sz="1400" dirty="0" smtClean="0"/>
              <a:t> dans lequel habite le prospect ;</a:t>
            </a:r>
          </a:p>
          <a:p>
            <a:pPr algn="just"/>
            <a:r>
              <a:rPr lang="fr-FR" sz="1400" b="1" dirty="0" smtClean="0"/>
              <a:t>L'indice de Gini </a:t>
            </a:r>
            <a:r>
              <a:rPr lang="fr-FR" sz="1400" dirty="0" smtClean="0"/>
              <a:t>calculé sur les revenus des habitants du pays en question. </a:t>
            </a:r>
          </a:p>
          <a:p>
            <a:pPr algn="just">
              <a:buNone/>
            </a:pPr>
            <a:r>
              <a:rPr lang="fr-FR" sz="1400" dirty="0" smtClean="0"/>
              <a:t> </a:t>
            </a:r>
          </a:p>
          <a:p>
            <a:pPr marL="0" lvl="0" indent="0" algn="just" rtl="0">
              <a:spcBef>
                <a:spcPts val="0"/>
              </a:spcBef>
              <a:spcAft>
                <a:spcPts val="0"/>
              </a:spcAft>
              <a:buNone/>
            </a:pPr>
            <a:endParaRPr sz="1200">
              <a:latin typeface="Spartan Medium"/>
              <a:ea typeface="Spartan Medium"/>
              <a:cs typeface="Spartan Medium"/>
              <a:sym typeface="Spartan Medium"/>
            </a:endParaRPr>
          </a:p>
          <a:p>
            <a:pPr marL="0" lvl="0" indent="0" algn="just" rtl="0">
              <a:spcBef>
                <a:spcPts val="0"/>
              </a:spcBef>
              <a:spcAft>
                <a:spcPts val="0"/>
              </a:spcAft>
              <a:buNone/>
            </a:pPr>
            <a:endParaRPr>
              <a:latin typeface="Spartan Medium"/>
              <a:ea typeface="Spartan Medium"/>
              <a:cs typeface="Spartan Medium"/>
              <a:sym typeface="Spartan Medium"/>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smtClean="0"/>
              <a:t>Mission 3</a:t>
            </a:r>
            <a:endParaRPr sz="4800"/>
          </a:p>
        </p:txBody>
      </p:sp>
      <p:sp>
        <p:nvSpPr>
          <p:cNvPr id="556" name="Google Shape;556;p39"/>
          <p:cNvSpPr txBox="1">
            <a:spLocks noGrp="1"/>
          </p:cNvSpPr>
          <p:nvPr>
            <p:ph type="subTitle" idx="1"/>
          </p:nvPr>
        </p:nvSpPr>
        <p:spPr>
          <a:xfrm>
            <a:off x="500034" y="3714758"/>
            <a:ext cx="4071966" cy="851652"/>
          </a:xfrm>
          <a:prstGeom prst="rect">
            <a:avLst/>
          </a:prstGeom>
        </p:spPr>
        <p:txBody>
          <a:bodyPr spcFirstLastPara="1" wrap="square" lIns="91425" tIns="91425" rIns="91425" bIns="91425" anchor="t" anchorCtr="0">
            <a:noAutofit/>
          </a:bodyPr>
          <a:lstStyle/>
          <a:p>
            <a:pPr marL="0" lvl="0" indent="0" algn="ctr"/>
            <a:r>
              <a:rPr lang="fr-FR" dirty="0" smtClean="0"/>
              <a:t>Distribution conditionnelle</a:t>
            </a:r>
            <a:endParaRPr lang="fr-FR"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2"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03.</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7"/>
          <p:cNvSpPr txBox="1">
            <a:spLocks noGrp="1"/>
          </p:cNvSpPr>
          <p:nvPr>
            <p:ph type="title"/>
          </p:nvPr>
        </p:nvSpPr>
        <p:spPr>
          <a:xfrm>
            <a:off x="720000" y="14285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CONTEXTE</a:t>
            </a:r>
            <a:endParaRPr/>
          </a:p>
        </p:txBody>
      </p:sp>
      <p:sp>
        <p:nvSpPr>
          <p:cNvPr id="532" name="Google Shape;532;p37"/>
          <p:cNvSpPr txBox="1">
            <a:spLocks noGrp="1"/>
          </p:cNvSpPr>
          <p:nvPr>
            <p:ph type="body" idx="1"/>
          </p:nvPr>
        </p:nvSpPr>
        <p:spPr>
          <a:xfrm>
            <a:off x="571472" y="761674"/>
            <a:ext cx="8572528" cy="4024654"/>
          </a:xfrm>
          <a:prstGeom prst="rect">
            <a:avLst/>
          </a:prstGeom>
        </p:spPr>
        <p:txBody>
          <a:bodyPr spcFirstLastPara="1" wrap="square" lIns="91425" tIns="91425" rIns="91425" bIns="91425" anchor="t" anchorCtr="0">
            <a:noAutofit/>
          </a:bodyPr>
          <a:lstStyle/>
          <a:p>
            <a:pPr algn="just">
              <a:buNone/>
            </a:pPr>
            <a:r>
              <a:rPr lang="fr-FR" sz="1400" dirty="0" smtClean="0"/>
              <a:t> </a:t>
            </a:r>
            <a:r>
              <a:rPr lang="fr-FR" sz="1400" dirty="0" smtClean="0">
                <a:latin typeface="Montserrat"/>
              </a:rPr>
              <a:t>Nous chercherons à </a:t>
            </a:r>
            <a:r>
              <a:rPr lang="fr-FR" sz="1400" b="1" dirty="0" smtClean="0">
                <a:latin typeface="Montserrat"/>
              </a:rPr>
              <a:t>expliquer le revenu </a:t>
            </a:r>
            <a:r>
              <a:rPr lang="fr-FR" sz="1400" dirty="0" smtClean="0">
                <a:latin typeface="Montserrat"/>
              </a:rPr>
              <a:t>des individus en fonction de plusieurs variables explicatives : </a:t>
            </a:r>
            <a:r>
              <a:rPr lang="fr-FR" sz="1400" b="1" dirty="0" smtClean="0">
                <a:latin typeface="Montserrat"/>
              </a:rPr>
              <a:t>le pays </a:t>
            </a:r>
            <a:r>
              <a:rPr lang="fr-FR" sz="1400" dirty="0" smtClean="0">
                <a:latin typeface="Montserrat"/>
              </a:rPr>
              <a:t>de l'individu, l'indice de </a:t>
            </a:r>
            <a:r>
              <a:rPr lang="fr-FR" sz="1400" b="1" dirty="0" smtClean="0">
                <a:latin typeface="Montserrat"/>
              </a:rPr>
              <a:t>Gini</a:t>
            </a:r>
            <a:r>
              <a:rPr lang="fr-FR" sz="1400" dirty="0" smtClean="0">
                <a:latin typeface="Montserrat"/>
              </a:rPr>
              <a:t> de ce pays, la </a:t>
            </a:r>
            <a:r>
              <a:rPr lang="fr-FR" sz="1400" b="1" dirty="0" smtClean="0">
                <a:latin typeface="Montserrat"/>
              </a:rPr>
              <a:t>classe de revenus </a:t>
            </a:r>
            <a:r>
              <a:rPr lang="fr-FR" sz="1400" dirty="0" smtClean="0">
                <a:latin typeface="Montserrat"/>
              </a:rPr>
              <a:t>des parents.</a:t>
            </a:r>
          </a:p>
          <a:p>
            <a:pPr algn="just">
              <a:buNone/>
            </a:pPr>
            <a:r>
              <a:rPr lang="fr-FR" sz="1400" dirty="0" smtClean="0"/>
              <a:t>Dans l'état actuel, nous avons à disposition deux des trois variables explicatives: Le </a:t>
            </a:r>
            <a:r>
              <a:rPr lang="fr-FR" sz="1400" b="1" dirty="0" smtClean="0"/>
              <a:t>revenu moyen</a:t>
            </a:r>
            <a:r>
              <a:rPr lang="fr-FR" sz="1400" dirty="0" smtClean="0"/>
              <a:t> du pays \et l'indice </a:t>
            </a:r>
            <a:r>
              <a:rPr lang="fr-FR" sz="1400" b="1" dirty="0" smtClean="0"/>
              <a:t>de Gini </a:t>
            </a:r>
            <a:r>
              <a:rPr lang="fr-FR" sz="1400" dirty="0" smtClean="0"/>
              <a:t>du pays \</a:t>
            </a:r>
          </a:p>
          <a:p>
            <a:pPr algn="just">
              <a:buNone/>
            </a:pPr>
            <a:endParaRPr lang="fr-FR" sz="1400" dirty="0" smtClean="0"/>
          </a:p>
          <a:p>
            <a:pPr algn="just">
              <a:buNone/>
            </a:pPr>
            <a:r>
              <a:rPr lang="fr-FR" sz="1400" dirty="0" smtClean="0"/>
              <a:t>Il nous manque donc, pour un individu, la </a:t>
            </a:r>
            <a:r>
              <a:rPr lang="fr-FR" sz="1400" b="1" dirty="0" smtClean="0"/>
              <a:t>classe de revenu de ses parents</a:t>
            </a:r>
            <a:r>
              <a:rPr lang="fr-FR" sz="1400" dirty="0" smtClean="0"/>
              <a:t>.</a:t>
            </a:r>
          </a:p>
          <a:p>
            <a:pPr algn="just">
              <a:buNone/>
            </a:pPr>
            <a:endParaRPr lang="fr-FR" sz="1400" dirty="0" smtClean="0"/>
          </a:p>
          <a:p>
            <a:pPr algn="just">
              <a:buNone/>
            </a:pPr>
            <a:r>
              <a:rPr lang="fr-FR" sz="1400" dirty="0" smtClean="0"/>
              <a:t>Nous allons donc simuler cette information grâce à un coefficient propre à chaque pays, mesurant une </a:t>
            </a:r>
            <a:r>
              <a:rPr lang="fr-FR" sz="1400" b="1" dirty="0" smtClean="0"/>
              <a:t>corrélation entre le revenu de l'individu \et le revenu de ses parents</a:t>
            </a:r>
            <a:r>
              <a:rPr lang="fr-FR" sz="1400" dirty="0" smtClean="0"/>
              <a:t>. Ce coefficient sera appelé </a:t>
            </a:r>
            <a:r>
              <a:rPr lang="fr-FR" sz="1400" b="1" dirty="0" smtClean="0"/>
              <a:t>coefficient d'élasticité </a:t>
            </a:r>
            <a:r>
              <a:rPr lang="fr-FR" sz="1400" dirty="0" smtClean="0"/>
              <a:t>; il mesure la</a:t>
            </a:r>
            <a:r>
              <a:rPr lang="fr-FR" sz="1400" b="1" dirty="0" smtClean="0"/>
              <a:t> mobilité intergénérationnelle du revenu.</a:t>
            </a:r>
          </a:p>
          <a:p>
            <a:pPr algn="just">
              <a:buNone/>
            </a:pPr>
            <a:endParaRPr lang="fr-FR" sz="1400" dirty="0" smtClean="0"/>
          </a:p>
          <a:p>
            <a:pPr marL="0" lvl="0" indent="0" algn="just" rtl="0">
              <a:spcBef>
                <a:spcPts val="0"/>
              </a:spcBef>
              <a:spcAft>
                <a:spcPts val="0"/>
              </a:spcAft>
              <a:buNone/>
            </a:pPr>
            <a:endParaRPr sz="1200">
              <a:latin typeface="Spartan Medium"/>
              <a:ea typeface="Spartan Medium"/>
              <a:cs typeface="Spartan Medium"/>
              <a:sym typeface="Spartan Medium"/>
            </a:endParaRPr>
          </a:p>
          <a:p>
            <a:pPr marL="0" lvl="0" indent="0" algn="just" rtl="0">
              <a:spcBef>
                <a:spcPts val="0"/>
              </a:spcBef>
              <a:spcAft>
                <a:spcPts val="0"/>
              </a:spcAft>
              <a:buNone/>
            </a:pPr>
            <a:endParaRPr>
              <a:latin typeface="Spartan Medium"/>
              <a:ea typeface="Spartan Medium"/>
              <a:cs typeface="Spartan Medium"/>
              <a:sym typeface="Spartan Medium"/>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0"/>
            <a:ext cx="7704000" cy="858434"/>
          </a:xfrm>
          <a:prstGeom prst="rect">
            <a:avLst/>
          </a:prstGeom>
        </p:spPr>
        <p:txBody>
          <a:bodyPr spcFirstLastPara="1" wrap="square" lIns="91425" tIns="91425" rIns="91425" bIns="91425" anchor="ctr" anchorCtr="0">
            <a:noAutofit/>
          </a:bodyPr>
          <a:lstStyle/>
          <a:p>
            <a:pPr lvl="0"/>
            <a:r>
              <a:rPr lang="fr-FR" sz="2800" dirty="0" smtClean="0"/>
              <a:t>Deux DataFrames pour calculer </a:t>
            </a:r>
            <a:br>
              <a:rPr lang="fr-FR" sz="2800" dirty="0" smtClean="0"/>
            </a:br>
            <a:r>
              <a:rPr lang="fr-FR" sz="2800" dirty="0" smtClean="0"/>
              <a:t>le coefficient d’élasticité </a:t>
            </a:r>
            <a:endParaRPr sz="2800"/>
          </a:p>
        </p:txBody>
      </p:sp>
      <p:sp>
        <p:nvSpPr>
          <p:cNvPr id="816" name="Google Shape;816;p52"/>
          <p:cNvSpPr txBox="1">
            <a:spLocks noGrp="1"/>
          </p:cNvSpPr>
          <p:nvPr>
            <p:ph type="subTitle" idx="1"/>
          </p:nvPr>
        </p:nvSpPr>
        <p:spPr>
          <a:xfrm>
            <a:off x="0" y="2571750"/>
            <a:ext cx="4572000" cy="642942"/>
          </a:xfrm>
          <a:prstGeom prst="rect">
            <a:avLst/>
          </a:prstGeom>
        </p:spPr>
        <p:txBody>
          <a:bodyPr spcFirstLastPara="1" wrap="square" lIns="91425" tIns="91425" rIns="91425" bIns="91425" anchor="ctr" anchorCtr="0">
            <a:noAutofit/>
          </a:bodyPr>
          <a:lstStyle/>
          <a:p>
            <a:pPr algn="l"/>
            <a:r>
              <a:rPr lang="fr-FR" sz="1600" b="1" dirty="0" smtClean="0"/>
              <a:t>World income distribution </a:t>
            </a:r>
            <a:endParaRPr lang="fr-FR" sz="1600" b="1" dirty="0"/>
          </a:p>
        </p:txBody>
      </p:sp>
      <p:sp>
        <p:nvSpPr>
          <p:cNvPr id="817" name="Google Shape;817;p52"/>
          <p:cNvSpPr txBox="1">
            <a:spLocks noGrp="1"/>
          </p:cNvSpPr>
          <p:nvPr>
            <p:ph type="subTitle" idx="2"/>
          </p:nvPr>
        </p:nvSpPr>
        <p:spPr>
          <a:xfrm>
            <a:off x="4572000" y="2571750"/>
            <a:ext cx="4714876" cy="642942"/>
          </a:xfrm>
          <a:prstGeom prst="rect">
            <a:avLst/>
          </a:prstGeom>
        </p:spPr>
        <p:txBody>
          <a:bodyPr spcFirstLastPara="1" wrap="square" lIns="91425" tIns="91425" rIns="91425" bIns="91425" anchor="ctr" anchorCtr="0">
            <a:noAutofit/>
          </a:bodyPr>
          <a:lstStyle/>
          <a:p>
            <a:pPr algn="l"/>
            <a:r>
              <a:rPr lang="fr-FR" sz="1600" b="1" dirty="0" smtClean="0"/>
              <a:t>Dataframe elasticity.txt</a:t>
            </a:r>
            <a:endParaRPr lang="fr-FR" sz="1600" b="1" dirty="0"/>
          </a:p>
        </p:txBody>
      </p:sp>
      <p:pic>
        <p:nvPicPr>
          <p:cNvPr id="1026" name="Picture 2"/>
          <p:cNvPicPr>
            <a:picLocks noChangeAspect="1" noChangeArrowheads="1"/>
          </p:cNvPicPr>
          <p:nvPr/>
        </p:nvPicPr>
        <p:blipFill>
          <a:blip r:embed="rId3"/>
          <a:srcRect/>
          <a:stretch>
            <a:fillRect/>
          </a:stretch>
        </p:blipFill>
        <p:spPr bwMode="auto">
          <a:xfrm>
            <a:off x="9191" y="1071552"/>
            <a:ext cx="4562809" cy="150019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714876" y="909272"/>
            <a:ext cx="3500462" cy="1662478"/>
          </a:xfrm>
          <a:prstGeom prst="rect">
            <a:avLst/>
          </a:prstGeom>
          <a:noFill/>
          <a:ln w="9525">
            <a:noFill/>
            <a:miter lim="800000"/>
            <a:headEnd/>
            <a:tailEnd/>
          </a:ln>
          <a:effectLst/>
        </p:spPr>
      </p:pic>
      <p:sp>
        <p:nvSpPr>
          <p:cNvPr id="12" name="Google Shape;816;p52"/>
          <p:cNvSpPr txBox="1">
            <a:spLocks noGrp="1"/>
          </p:cNvSpPr>
          <p:nvPr>
            <p:ph type="subTitle" idx="1"/>
          </p:nvPr>
        </p:nvSpPr>
        <p:spPr>
          <a:xfrm>
            <a:off x="1357290" y="3643320"/>
            <a:ext cx="6500858" cy="642942"/>
          </a:xfrm>
          <a:prstGeom prst="rect">
            <a:avLst/>
          </a:prstGeom>
        </p:spPr>
        <p:txBody>
          <a:bodyPr spcFirstLastPara="1" wrap="square" lIns="91425" tIns="91425" rIns="91425" bIns="91425" anchor="ctr" anchorCtr="0">
            <a:noAutofit/>
          </a:bodyPr>
          <a:lstStyle/>
          <a:p>
            <a:pPr algn="l"/>
            <a:r>
              <a:rPr lang="fr-FR" sz="1600" b="1" dirty="0" smtClean="0"/>
              <a:t>Nous allons manipuler ces deux DataFrames pour calculer le coefficient d’élasticité de chaque pays</a:t>
            </a:r>
            <a:endParaRPr lang="fr-FR" sz="16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0"/>
            <a:ext cx="7704000" cy="858434"/>
          </a:xfrm>
          <a:prstGeom prst="rect">
            <a:avLst/>
          </a:prstGeom>
        </p:spPr>
        <p:txBody>
          <a:bodyPr spcFirstLastPara="1" wrap="square" lIns="91425" tIns="91425" rIns="91425" bIns="91425" anchor="ctr" anchorCtr="0">
            <a:noAutofit/>
          </a:bodyPr>
          <a:lstStyle/>
          <a:p>
            <a:r>
              <a:rPr lang="fr-FR" sz="2800" dirty="0" smtClean="0"/>
              <a:t>Combiner la colonne région </a:t>
            </a:r>
            <a:br>
              <a:rPr lang="fr-FR" sz="2800" dirty="0" smtClean="0"/>
            </a:br>
            <a:r>
              <a:rPr lang="fr-FR" sz="2800" dirty="0" smtClean="0"/>
              <a:t>avec incgroup4</a:t>
            </a:r>
            <a:endParaRPr lang="fr-FR" sz="2800" dirty="0"/>
          </a:p>
        </p:txBody>
      </p:sp>
      <p:sp>
        <p:nvSpPr>
          <p:cNvPr id="816" name="Google Shape;816;p52"/>
          <p:cNvSpPr txBox="1">
            <a:spLocks noGrp="1"/>
          </p:cNvSpPr>
          <p:nvPr>
            <p:ph type="subTitle" idx="1"/>
          </p:nvPr>
        </p:nvSpPr>
        <p:spPr>
          <a:xfrm>
            <a:off x="0" y="3000378"/>
            <a:ext cx="9144000" cy="642942"/>
          </a:xfrm>
          <a:prstGeom prst="rect">
            <a:avLst/>
          </a:prstGeom>
        </p:spPr>
        <p:txBody>
          <a:bodyPr spcFirstLastPara="1" wrap="square" lIns="91425" tIns="91425" rIns="91425" bIns="91425" anchor="ctr" anchorCtr="0">
            <a:noAutofit/>
          </a:bodyPr>
          <a:lstStyle/>
          <a:p>
            <a:pPr algn="l"/>
            <a:r>
              <a:rPr lang="fr-FR" sz="1600" b="1" dirty="0" smtClean="0"/>
              <a:t>La colonne </a:t>
            </a:r>
            <a:r>
              <a:rPr lang="fr-FR" sz="1600" b="1" dirty="0" err="1" smtClean="0"/>
              <a:t>region_group</a:t>
            </a:r>
            <a:r>
              <a:rPr lang="fr-FR" sz="1600" b="1" dirty="0" smtClean="0"/>
              <a:t> nous permet d’avoir le coefficient d’élasticité que l’on peut retrouver dans le </a:t>
            </a:r>
            <a:r>
              <a:rPr lang="fr-FR" sz="1600" b="1" dirty="0" err="1" smtClean="0"/>
              <a:t>dataset</a:t>
            </a:r>
            <a:r>
              <a:rPr lang="fr-FR" sz="1600" b="1" dirty="0" smtClean="0"/>
              <a:t> elasticity.txt.</a:t>
            </a:r>
            <a:endParaRPr lang="fr-FR" sz="1600" b="1" dirty="0"/>
          </a:p>
        </p:txBody>
      </p:sp>
      <p:pic>
        <p:nvPicPr>
          <p:cNvPr id="2050" name="Picture 2"/>
          <p:cNvPicPr>
            <a:picLocks noChangeAspect="1" noChangeArrowheads="1"/>
          </p:cNvPicPr>
          <p:nvPr/>
        </p:nvPicPr>
        <p:blipFill>
          <a:blip r:embed="rId3"/>
          <a:srcRect/>
          <a:stretch>
            <a:fillRect/>
          </a:stretch>
        </p:blipFill>
        <p:spPr bwMode="auto">
          <a:xfrm>
            <a:off x="1000100" y="1142990"/>
            <a:ext cx="6364287" cy="1577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0"/>
            <a:ext cx="7704000" cy="858434"/>
          </a:xfrm>
          <a:prstGeom prst="rect">
            <a:avLst/>
          </a:prstGeom>
        </p:spPr>
        <p:txBody>
          <a:bodyPr spcFirstLastPara="1" wrap="square" lIns="91425" tIns="91425" rIns="91425" bIns="91425" anchor="ctr" anchorCtr="0">
            <a:noAutofit/>
          </a:bodyPr>
          <a:lstStyle/>
          <a:p>
            <a:r>
              <a:rPr lang="fr-FR" sz="2800" dirty="0" smtClean="0"/>
              <a:t>Calcul du coefficient d'élasticité moyen par région</a:t>
            </a:r>
            <a:endParaRPr lang="fr-FR" sz="2800" dirty="0"/>
          </a:p>
        </p:txBody>
      </p:sp>
      <p:sp>
        <p:nvSpPr>
          <p:cNvPr id="816" name="Google Shape;816;p52"/>
          <p:cNvSpPr txBox="1">
            <a:spLocks noGrp="1"/>
          </p:cNvSpPr>
          <p:nvPr>
            <p:ph type="subTitle" idx="1"/>
          </p:nvPr>
        </p:nvSpPr>
        <p:spPr>
          <a:xfrm>
            <a:off x="4572000" y="2786064"/>
            <a:ext cx="4572000" cy="642942"/>
          </a:xfrm>
          <a:prstGeom prst="rect">
            <a:avLst/>
          </a:prstGeom>
        </p:spPr>
        <p:txBody>
          <a:bodyPr spcFirstLastPara="1" wrap="square" lIns="91425" tIns="91425" rIns="91425" bIns="91425" anchor="ctr" anchorCtr="0">
            <a:noAutofit/>
          </a:bodyPr>
          <a:lstStyle/>
          <a:p>
            <a:pPr algn="l"/>
            <a:r>
              <a:rPr lang="fr-FR" sz="1600" dirty="0" smtClean="0"/>
              <a:t>Ici il nous manque un coefficient d’élasticité, que l’on peut trouver dans elasticity.txt.</a:t>
            </a:r>
            <a:endParaRPr lang="fr-FR" sz="1600" dirty="0"/>
          </a:p>
        </p:txBody>
      </p:sp>
      <p:pic>
        <p:nvPicPr>
          <p:cNvPr id="3074" name="Picture 2"/>
          <p:cNvPicPr>
            <a:picLocks noChangeAspect="1" noChangeArrowheads="1"/>
          </p:cNvPicPr>
          <p:nvPr/>
        </p:nvPicPr>
        <p:blipFill>
          <a:blip r:embed="rId3"/>
          <a:srcRect/>
          <a:stretch>
            <a:fillRect/>
          </a:stretch>
        </p:blipFill>
        <p:spPr bwMode="auto">
          <a:xfrm>
            <a:off x="285720" y="928676"/>
            <a:ext cx="7697787" cy="639763"/>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391486" y="1643056"/>
            <a:ext cx="4180514" cy="26527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0"/>
            <a:ext cx="7704000" cy="858434"/>
          </a:xfrm>
          <a:prstGeom prst="rect">
            <a:avLst/>
          </a:prstGeom>
        </p:spPr>
        <p:txBody>
          <a:bodyPr spcFirstLastPara="1" wrap="square" lIns="91425" tIns="91425" rIns="91425" bIns="91425" anchor="ctr" anchorCtr="0">
            <a:noAutofit/>
          </a:bodyPr>
          <a:lstStyle/>
          <a:p>
            <a:r>
              <a:rPr lang="fr-FR" sz="2800" dirty="0" smtClean="0"/>
              <a:t>Attribution des coefficients d'élasticité en se basant sur ceux obtenus par région</a:t>
            </a:r>
            <a:endParaRPr lang="fr-FR" sz="2800" dirty="0"/>
          </a:p>
        </p:txBody>
      </p:sp>
      <p:sp>
        <p:nvSpPr>
          <p:cNvPr id="816" name="Google Shape;816;p52"/>
          <p:cNvSpPr txBox="1">
            <a:spLocks noGrp="1"/>
          </p:cNvSpPr>
          <p:nvPr>
            <p:ph type="subTitle" idx="1"/>
          </p:nvPr>
        </p:nvSpPr>
        <p:spPr>
          <a:xfrm>
            <a:off x="1285852" y="4286262"/>
            <a:ext cx="6072230" cy="642942"/>
          </a:xfrm>
          <a:prstGeom prst="rect">
            <a:avLst/>
          </a:prstGeom>
        </p:spPr>
        <p:txBody>
          <a:bodyPr spcFirstLastPara="1" wrap="square" lIns="91425" tIns="91425" rIns="91425" bIns="91425" anchor="ctr" anchorCtr="0">
            <a:noAutofit/>
          </a:bodyPr>
          <a:lstStyle/>
          <a:p>
            <a:pPr algn="l"/>
            <a:r>
              <a:rPr lang="fr-FR" sz="1600" dirty="0" smtClean="0"/>
              <a:t>Lorsque nous avons trouvé le coefficient d’élasticité par région, on l’attribut ensuite au pays concerné </a:t>
            </a:r>
            <a:endParaRPr lang="fr-FR" sz="1600" dirty="0"/>
          </a:p>
        </p:txBody>
      </p:sp>
      <p:pic>
        <p:nvPicPr>
          <p:cNvPr id="4098" name="Picture 2"/>
          <p:cNvPicPr>
            <a:picLocks noChangeAspect="1" noChangeArrowheads="1"/>
          </p:cNvPicPr>
          <p:nvPr/>
        </p:nvPicPr>
        <p:blipFill>
          <a:blip r:embed="rId3"/>
          <a:srcRect/>
          <a:stretch>
            <a:fillRect/>
          </a:stretch>
        </p:blipFill>
        <p:spPr bwMode="auto">
          <a:xfrm>
            <a:off x="571472" y="928676"/>
            <a:ext cx="7691437" cy="30559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0"/>
            <a:ext cx="7704000" cy="858434"/>
          </a:xfrm>
          <a:prstGeom prst="rect">
            <a:avLst/>
          </a:prstGeom>
        </p:spPr>
        <p:txBody>
          <a:bodyPr spcFirstLastPara="1" wrap="square" lIns="91425" tIns="91425" rIns="91425" bIns="91425" anchor="ctr" anchorCtr="0">
            <a:noAutofit/>
          </a:bodyPr>
          <a:lstStyle/>
          <a:p>
            <a:r>
              <a:rPr lang="fr-FR" sz="2800" dirty="0" smtClean="0"/>
              <a:t>Fusion du dataframe élasticité et Gini</a:t>
            </a:r>
            <a:endParaRPr lang="fr-FR" sz="2800" dirty="0"/>
          </a:p>
        </p:txBody>
      </p:sp>
      <p:sp>
        <p:nvSpPr>
          <p:cNvPr id="816" name="Google Shape;816;p52"/>
          <p:cNvSpPr txBox="1">
            <a:spLocks noGrp="1"/>
          </p:cNvSpPr>
          <p:nvPr>
            <p:ph type="subTitle" idx="1"/>
          </p:nvPr>
        </p:nvSpPr>
        <p:spPr>
          <a:xfrm>
            <a:off x="1393009" y="4143386"/>
            <a:ext cx="6357982" cy="642942"/>
          </a:xfrm>
          <a:prstGeom prst="rect">
            <a:avLst/>
          </a:prstGeom>
        </p:spPr>
        <p:txBody>
          <a:bodyPr spcFirstLastPara="1" wrap="square" lIns="91425" tIns="91425" rIns="91425" bIns="91425" anchor="ctr" anchorCtr="0">
            <a:noAutofit/>
          </a:bodyPr>
          <a:lstStyle/>
          <a:p>
            <a:pPr algn="l"/>
            <a:r>
              <a:rPr lang="fr-FR" sz="1600" dirty="0" smtClean="0"/>
              <a:t>On obtient un dataframe complet qui nous permet de répondre aux questions suivantes </a:t>
            </a:r>
            <a:endParaRPr lang="fr-FR" sz="1600" dirty="0"/>
          </a:p>
        </p:txBody>
      </p:sp>
      <p:pic>
        <p:nvPicPr>
          <p:cNvPr id="5122" name="Picture 2"/>
          <p:cNvPicPr>
            <a:picLocks noChangeAspect="1" noChangeArrowheads="1"/>
          </p:cNvPicPr>
          <p:nvPr/>
        </p:nvPicPr>
        <p:blipFill>
          <a:blip r:embed="rId3"/>
          <a:srcRect/>
          <a:stretch>
            <a:fillRect/>
          </a:stretch>
        </p:blipFill>
        <p:spPr bwMode="auto">
          <a:xfrm>
            <a:off x="428596" y="857238"/>
            <a:ext cx="7980363" cy="30559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0"/>
            <a:ext cx="7704000" cy="858434"/>
          </a:xfrm>
          <a:prstGeom prst="rect">
            <a:avLst/>
          </a:prstGeom>
        </p:spPr>
        <p:txBody>
          <a:bodyPr spcFirstLastPara="1" wrap="square" lIns="91425" tIns="91425" rIns="91425" bIns="91425" anchor="ctr" anchorCtr="0">
            <a:noAutofit/>
          </a:bodyPr>
          <a:lstStyle/>
          <a:p>
            <a:r>
              <a:rPr lang="fr-FR" sz="2800" dirty="0" smtClean="0"/>
              <a:t>Calcul de </a:t>
            </a:r>
            <a:r>
              <a:rPr lang="fr-FR" sz="2800" dirty="0" err="1" smtClean="0"/>
              <a:t>ychild</a:t>
            </a:r>
            <a:endParaRPr lang="fr-FR" sz="2800" dirty="0"/>
          </a:p>
        </p:txBody>
      </p:sp>
      <p:sp>
        <p:nvSpPr>
          <p:cNvPr id="816" name="Google Shape;816;p52"/>
          <p:cNvSpPr txBox="1">
            <a:spLocks noGrp="1"/>
          </p:cNvSpPr>
          <p:nvPr>
            <p:ph type="subTitle" idx="1"/>
          </p:nvPr>
        </p:nvSpPr>
        <p:spPr>
          <a:xfrm>
            <a:off x="714348" y="1214428"/>
            <a:ext cx="6357982" cy="642942"/>
          </a:xfrm>
          <a:prstGeom prst="rect">
            <a:avLst/>
          </a:prstGeom>
        </p:spPr>
        <p:txBody>
          <a:bodyPr spcFirstLastPara="1" wrap="square" lIns="91425" tIns="91425" rIns="91425" bIns="91425" anchor="ctr" anchorCtr="0">
            <a:noAutofit/>
          </a:bodyPr>
          <a:lstStyle/>
          <a:p>
            <a:pPr algn="l"/>
            <a:r>
              <a:rPr lang="fr-FR" sz="1600" dirty="0" smtClean="0"/>
              <a:t>Nous souhaitons calculer le revenu des enfants, pour cela nous allons générer un grand nombre de données. </a:t>
            </a:r>
            <a:endParaRPr lang="fr-FR" sz="1600" dirty="0"/>
          </a:p>
        </p:txBody>
      </p:sp>
      <p:sp>
        <p:nvSpPr>
          <p:cNvPr id="5" name="Google Shape;816;p52"/>
          <p:cNvSpPr txBox="1">
            <a:spLocks noGrp="1"/>
          </p:cNvSpPr>
          <p:nvPr>
            <p:ph type="subTitle" idx="1"/>
          </p:nvPr>
        </p:nvSpPr>
        <p:spPr>
          <a:xfrm>
            <a:off x="866748" y="2471745"/>
            <a:ext cx="6357982" cy="642942"/>
          </a:xfrm>
          <a:prstGeom prst="rect">
            <a:avLst/>
          </a:prstGeom>
        </p:spPr>
        <p:txBody>
          <a:bodyPr spcFirstLastPara="1" wrap="square" lIns="91425" tIns="91425" rIns="91425" bIns="91425" anchor="ctr" anchorCtr="0">
            <a:noAutofit/>
          </a:bodyPr>
          <a:lstStyle/>
          <a:p>
            <a:pPr marL="482600" indent="-342900" algn="l">
              <a:buFont typeface="+mj-lt"/>
              <a:buAutoNum type="arabicPeriod"/>
            </a:pPr>
            <a:r>
              <a:rPr lang="fr-FR" sz="1600" b="1" dirty="0" smtClean="0"/>
              <a:t>On génère le revenu des parents en log</a:t>
            </a:r>
          </a:p>
          <a:p>
            <a:pPr algn="l"/>
            <a:r>
              <a:rPr lang="fr-FR" sz="1600" dirty="0" smtClean="0"/>
              <a:t> </a:t>
            </a:r>
            <a:endParaRPr lang="fr-FR" sz="1600" dirty="0"/>
          </a:p>
        </p:txBody>
      </p:sp>
      <p:pic>
        <p:nvPicPr>
          <p:cNvPr id="6146" name="Picture 2"/>
          <p:cNvPicPr>
            <a:picLocks noChangeAspect="1" noChangeArrowheads="1"/>
          </p:cNvPicPr>
          <p:nvPr/>
        </p:nvPicPr>
        <p:blipFill>
          <a:blip r:embed="rId3"/>
          <a:srcRect/>
          <a:stretch>
            <a:fillRect/>
          </a:stretch>
        </p:blipFill>
        <p:spPr bwMode="auto">
          <a:xfrm>
            <a:off x="928662" y="3043249"/>
            <a:ext cx="6973887" cy="12430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214296"/>
            <a:ext cx="7704000" cy="500066"/>
          </a:xfrm>
          <a:prstGeom prst="rect">
            <a:avLst/>
          </a:prstGeom>
        </p:spPr>
        <p:txBody>
          <a:bodyPr spcFirstLastPara="1" wrap="square" lIns="91425" tIns="91425" rIns="91425" bIns="91425" anchor="ctr" anchorCtr="0">
            <a:noAutofit/>
          </a:bodyPr>
          <a:lstStyle/>
          <a:p>
            <a:pPr marL="514350" indent="-514350" algn="l"/>
            <a:r>
              <a:rPr lang="fr-FR" sz="1600" dirty="0" smtClean="0"/>
              <a:t>2. On calcule le revenu des parents </a:t>
            </a:r>
            <a:r>
              <a:rPr lang="fr-FR" sz="1600" dirty="0" err="1" smtClean="0"/>
              <a:t>yparent</a:t>
            </a:r>
            <a:endParaRPr lang="fr-FR" sz="1600" dirty="0"/>
          </a:p>
        </p:txBody>
      </p:sp>
      <p:pic>
        <p:nvPicPr>
          <p:cNvPr id="7170" name="Picture 2"/>
          <p:cNvPicPr>
            <a:picLocks noChangeAspect="1" noChangeArrowheads="1"/>
          </p:cNvPicPr>
          <p:nvPr/>
        </p:nvPicPr>
        <p:blipFill>
          <a:blip r:embed="rId3"/>
          <a:srcRect/>
          <a:stretch>
            <a:fillRect/>
          </a:stretch>
        </p:blipFill>
        <p:spPr bwMode="auto">
          <a:xfrm>
            <a:off x="642910" y="928676"/>
            <a:ext cx="7088187" cy="739775"/>
          </a:xfrm>
          <a:prstGeom prst="rect">
            <a:avLst/>
          </a:prstGeom>
          <a:noFill/>
          <a:ln w="9525">
            <a:noFill/>
            <a:miter lim="800000"/>
            <a:headEnd/>
            <a:tailEnd/>
          </a:ln>
          <a:effectLst/>
        </p:spPr>
      </p:pic>
      <p:sp>
        <p:nvSpPr>
          <p:cNvPr id="8" name="Google Shape;815;p52"/>
          <p:cNvSpPr txBox="1">
            <a:spLocks/>
          </p:cNvSpPr>
          <p:nvPr/>
        </p:nvSpPr>
        <p:spPr>
          <a:xfrm>
            <a:off x="500034" y="2142533"/>
            <a:ext cx="7704000" cy="858434"/>
          </a:xfrm>
          <a:prstGeom prst="rect">
            <a:avLst/>
          </a:prstGeom>
          <a:noFill/>
          <a:ln>
            <a:noFill/>
          </a:ln>
        </p:spPr>
        <p:txBody>
          <a:bodyPr spcFirstLastPara="1" wrap="square" lIns="91425" tIns="91425" rIns="91425" bIns="91425" anchor="ctr" anchorCtr="0">
            <a:noAutofit/>
          </a:bodyPr>
          <a:lstStyle/>
          <a:p>
            <a:pPr marL="514350" indent="-514350">
              <a:buClr>
                <a:schemeClr val="accent2"/>
              </a:buClr>
              <a:buSzPts val="3500"/>
            </a:pPr>
            <a:r>
              <a:rPr lang="fr-FR" sz="1600" b="1" dirty="0" smtClean="0">
                <a:solidFill>
                  <a:schemeClr val="accent2"/>
                </a:solidFill>
                <a:latin typeface="Righteous"/>
                <a:ea typeface="Righteous"/>
                <a:cs typeface="Righteous"/>
                <a:sym typeface="Righteous"/>
              </a:rPr>
              <a:t>3. On génère epsilon qui est l’erreur sur le revenu des parents</a:t>
            </a:r>
          </a:p>
          <a:p>
            <a:pPr marL="514350" indent="-514350" algn="ctr">
              <a:buClr>
                <a:schemeClr val="accent2"/>
              </a:buClr>
              <a:buSzPts val="3500"/>
            </a:pPr>
            <a:endParaRPr kumimoji="0" lang="fr-FR" sz="1600" b="1" i="0" u="none" strike="noStrike" kern="0" cap="none" spc="0" normalizeH="0" baseline="0" noProof="0" dirty="0">
              <a:ln>
                <a:noFill/>
              </a:ln>
              <a:solidFill>
                <a:schemeClr val="accent2"/>
              </a:solidFill>
              <a:effectLst/>
              <a:uLnTx/>
              <a:uFillTx/>
              <a:latin typeface="Righteous"/>
              <a:ea typeface="Righteous"/>
              <a:cs typeface="Righteous"/>
              <a:sym typeface="Righteous"/>
            </a:endParaRPr>
          </a:p>
        </p:txBody>
      </p:sp>
      <p:pic>
        <p:nvPicPr>
          <p:cNvPr id="7171" name="Picture 3"/>
          <p:cNvPicPr>
            <a:picLocks noChangeAspect="1" noChangeArrowheads="1"/>
          </p:cNvPicPr>
          <p:nvPr/>
        </p:nvPicPr>
        <p:blipFill>
          <a:blip r:embed="rId4"/>
          <a:srcRect/>
          <a:stretch>
            <a:fillRect/>
          </a:stretch>
        </p:blipFill>
        <p:spPr bwMode="auto">
          <a:xfrm>
            <a:off x="714348" y="2714626"/>
            <a:ext cx="7294563" cy="5254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214296"/>
            <a:ext cx="3929090" cy="500066"/>
          </a:xfrm>
          <a:prstGeom prst="rect">
            <a:avLst/>
          </a:prstGeom>
        </p:spPr>
        <p:txBody>
          <a:bodyPr spcFirstLastPara="1" wrap="square" lIns="91425" tIns="91425" rIns="91425" bIns="91425" anchor="ctr" anchorCtr="0">
            <a:noAutofit/>
          </a:bodyPr>
          <a:lstStyle/>
          <a:p>
            <a:pPr marL="514350" indent="-514350" algn="l"/>
            <a:r>
              <a:rPr lang="fr-FR" sz="1600" dirty="0" smtClean="0"/>
              <a:t>4. On calcule </a:t>
            </a:r>
            <a:r>
              <a:rPr lang="fr-FR" sz="1600" dirty="0" err="1" smtClean="0"/>
              <a:t>ychild</a:t>
            </a:r>
            <a:endParaRPr lang="fr-FR" sz="1600" dirty="0"/>
          </a:p>
        </p:txBody>
      </p:sp>
      <p:pic>
        <p:nvPicPr>
          <p:cNvPr id="8194" name="Picture 2"/>
          <p:cNvPicPr>
            <a:picLocks noChangeAspect="1" noChangeArrowheads="1"/>
          </p:cNvPicPr>
          <p:nvPr/>
        </p:nvPicPr>
        <p:blipFill>
          <a:blip r:embed="rId3"/>
          <a:srcRect/>
          <a:stretch>
            <a:fillRect/>
          </a:stretch>
        </p:blipFill>
        <p:spPr bwMode="auto">
          <a:xfrm>
            <a:off x="0" y="714362"/>
            <a:ext cx="4572000" cy="1520468"/>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4894291" y="131769"/>
            <a:ext cx="3749675" cy="3368675"/>
          </a:xfrm>
          <a:prstGeom prst="rect">
            <a:avLst/>
          </a:prstGeom>
          <a:noFill/>
          <a:ln w="9525">
            <a:noFill/>
            <a:miter lim="800000"/>
            <a:headEnd/>
            <a:tailEnd/>
          </a:ln>
          <a:effectLst/>
        </p:spPr>
      </p:pic>
      <p:sp>
        <p:nvSpPr>
          <p:cNvPr id="9" name="Google Shape;816;p52"/>
          <p:cNvSpPr txBox="1">
            <a:spLocks noGrp="1"/>
          </p:cNvSpPr>
          <p:nvPr>
            <p:ph type="subTitle" idx="1"/>
          </p:nvPr>
        </p:nvSpPr>
        <p:spPr>
          <a:xfrm>
            <a:off x="5000628" y="3571882"/>
            <a:ext cx="3857620" cy="642942"/>
          </a:xfrm>
          <a:prstGeom prst="rect">
            <a:avLst/>
          </a:prstGeom>
        </p:spPr>
        <p:txBody>
          <a:bodyPr spcFirstLastPara="1" wrap="square" lIns="91425" tIns="91425" rIns="91425" bIns="91425" anchor="ctr" anchorCtr="0">
            <a:noAutofit/>
          </a:bodyPr>
          <a:lstStyle/>
          <a:p>
            <a:pPr algn="l"/>
            <a:r>
              <a:rPr lang="fr-FR" sz="1600" dirty="0" smtClean="0"/>
              <a:t>On obtient le dataframe avec toutes les variables dont nous avons besoin</a:t>
            </a:r>
            <a:endParaRPr lang="fr-FR"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3000">
              <a:schemeClr val="dk1"/>
            </a:gs>
            <a:gs pos="47000">
              <a:srgbClr val="088481"/>
            </a:gs>
            <a:gs pos="100000">
              <a:schemeClr val="dk2"/>
            </a:gs>
          </a:gsLst>
          <a:lin ang="2700006" scaled="0"/>
        </a:gradFill>
        <a:effectLst/>
      </p:bgPr>
    </p:bg>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77608"/>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a:p>
        </p:txBody>
      </p:sp>
      <p:sp>
        <p:nvSpPr>
          <p:cNvPr id="539" name="Google Shape;539;p38"/>
          <p:cNvSpPr txBox="1">
            <a:spLocks noGrp="1"/>
          </p:cNvSpPr>
          <p:nvPr>
            <p:ph type="title" idx="6"/>
          </p:nvPr>
        </p:nvSpPr>
        <p:spPr>
          <a:xfrm>
            <a:off x="4689896" y="979708"/>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a:p>
        </p:txBody>
      </p:sp>
      <p:sp>
        <p:nvSpPr>
          <p:cNvPr id="540" name="Google Shape;540;p38"/>
          <p:cNvSpPr txBox="1">
            <a:spLocks noGrp="1"/>
          </p:cNvSpPr>
          <p:nvPr>
            <p:ph type="title" idx="3"/>
          </p:nvPr>
        </p:nvSpPr>
        <p:spPr>
          <a:xfrm>
            <a:off x="3497321" y="979708"/>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00.</a:t>
            </a:r>
            <a:endParaRPr/>
          </a:p>
        </p:txBody>
      </p:sp>
      <p:sp>
        <p:nvSpPr>
          <p:cNvPr id="541" name="Google Shape;541;p38"/>
          <p:cNvSpPr txBox="1">
            <a:spLocks noGrp="1"/>
          </p:cNvSpPr>
          <p:nvPr>
            <p:ph type="title" idx="5"/>
          </p:nvPr>
        </p:nvSpPr>
        <p:spPr>
          <a:xfrm>
            <a:off x="4689896" y="2277608"/>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a:p>
        </p:txBody>
      </p:sp>
      <p:sp>
        <p:nvSpPr>
          <p:cNvPr id="542" name="Google Shape;542;p38"/>
          <p:cNvSpPr txBox="1">
            <a:spLocks noGrp="1"/>
          </p:cNvSpPr>
          <p:nvPr>
            <p:ph type="title"/>
          </p:nvPr>
        </p:nvSpPr>
        <p:spPr>
          <a:xfrm>
            <a:off x="500034" y="71420"/>
            <a:ext cx="7704000" cy="572700"/>
          </a:xfrm>
          <a:prstGeom prst="rect">
            <a:avLst/>
          </a:prstGeom>
        </p:spPr>
        <p:txBody>
          <a:bodyPr spcFirstLastPara="1" wrap="square" lIns="91425" tIns="91425" rIns="91425" bIns="91425" anchor="ctr" anchorCtr="0">
            <a:noAutofit/>
          </a:bodyPr>
          <a:lstStyle/>
          <a:p>
            <a:r>
              <a:rPr lang="fr-FR" sz="2800" dirty="0" smtClean="0"/>
              <a:t>DÉROULÉ DE LA PRÉSENTATION </a:t>
            </a:r>
            <a:endParaRPr lang="fr-FR" sz="2800" dirty="0"/>
          </a:p>
        </p:txBody>
      </p:sp>
      <p:sp>
        <p:nvSpPr>
          <p:cNvPr id="543" name="Google Shape;543;p38"/>
          <p:cNvSpPr txBox="1">
            <a:spLocks noGrp="1"/>
          </p:cNvSpPr>
          <p:nvPr>
            <p:ph type="subTitle" idx="1"/>
          </p:nvPr>
        </p:nvSpPr>
        <p:spPr>
          <a:xfrm>
            <a:off x="720000" y="979708"/>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MISSION 0</a:t>
            </a:r>
            <a:endParaRPr/>
          </a:p>
        </p:txBody>
      </p:sp>
      <p:sp>
        <p:nvSpPr>
          <p:cNvPr id="544" name="Google Shape;544;p38"/>
          <p:cNvSpPr txBox="1">
            <a:spLocks noGrp="1"/>
          </p:cNvSpPr>
          <p:nvPr>
            <p:ph type="subTitle" idx="2"/>
          </p:nvPr>
        </p:nvSpPr>
        <p:spPr>
          <a:xfrm>
            <a:off x="716600" y="1346710"/>
            <a:ext cx="2574300" cy="572700"/>
          </a:xfrm>
          <a:prstGeom prst="rect">
            <a:avLst/>
          </a:prstGeom>
        </p:spPr>
        <p:txBody>
          <a:bodyPr spcFirstLastPara="1" wrap="square" lIns="91425" tIns="91425" rIns="91425" bIns="91425" anchor="t" anchorCtr="0">
            <a:noAutofit/>
          </a:bodyPr>
          <a:lstStyle/>
          <a:p>
            <a:pPr marL="0" lvl="0" indent="0"/>
            <a:r>
              <a:rPr lang="fr-FR" b="1" dirty="0" smtClean="0"/>
              <a:t>Nettoyage des données</a:t>
            </a:r>
            <a:endParaRPr/>
          </a:p>
        </p:txBody>
      </p:sp>
      <p:sp>
        <p:nvSpPr>
          <p:cNvPr id="545" name="Google Shape;545;p38"/>
          <p:cNvSpPr txBox="1">
            <a:spLocks noGrp="1"/>
          </p:cNvSpPr>
          <p:nvPr>
            <p:ph type="subTitle" idx="7"/>
          </p:nvPr>
        </p:nvSpPr>
        <p:spPr>
          <a:xfrm>
            <a:off x="720000" y="2277608"/>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MISSION 2</a:t>
            </a:r>
            <a:endParaRPr/>
          </a:p>
        </p:txBody>
      </p:sp>
      <p:sp>
        <p:nvSpPr>
          <p:cNvPr id="546" name="Google Shape;546;p38"/>
          <p:cNvSpPr txBox="1">
            <a:spLocks noGrp="1"/>
          </p:cNvSpPr>
          <p:nvPr>
            <p:ph type="subTitle" idx="8"/>
          </p:nvPr>
        </p:nvSpPr>
        <p:spPr>
          <a:xfrm>
            <a:off x="71406" y="2645010"/>
            <a:ext cx="3216069" cy="712557"/>
          </a:xfrm>
          <a:prstGeom prst="rect">
            <a:avLst/>
          </a:prstGeom>
        </p:spPr>
        <p:txBody>
          <a:bodyPr spcFirstLastPara="1" wrap="square" lIns="91425" tIns="91425" rIns="91425" bIns="91425" anchor="t" anchorCtr="0">
            <a:noAutofit/>
          </a:bodyPr>
          <a:lstStyle/>
          <a:p>
            <a:pPr marL="0" lvl="0" indent="0" algn="l"/>
            <a:r>
              <a:rPr lang="fr-FR" dirty="0" smtClean="0"/>
              <a:t>Analyse de la diversité des pays sélectionnés en termes de distribution de revenus</a:t>
            </a:r>
            <a:endParaRPr/>
          </a:p>
        </p:txBody>
      </p:sp>
      <p:sp>
        <p:nvSpPr>
          <p:cNvPr id="547" name="Google Shape;547;p38"/>
          <p:cNvSpPr txBox="1">
            <a:spLocks noGrp="1"/>
          </p:cNvSpPr>
          <p:nvPr>
            <p:ph type="subTitle" idx="9"/>
          </p:nvPr>
        </p:nvSpPr>
        <p:spPr>
          <a:xfrm>
            <a:off x="5856625" y="979708"/>
            <a:ext cx="2574300" cy="3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MISSION 1</a:t>
            </a:r>
            <a:endParaRPr/>
          </a:p>
        </p:txBody>
      </p:sp>
      <p:sp>
        <p:nvSpPr>
          <p:cNvPr id="548" name="Google Shape;548;p38"/>
          <p:cNvSpPr txBox="1">
            <a:spLocks noGrp="1"/>
          </p:cNvSpPr>
          <p:nvPr>
            <p:ph type="subTitle" idx="13"/>
          </p:nvPr>
        </p:nvSpPr>
        <p:spPr>
          <a:xfrm>
            <a:off x="5849804" y="1346710"/>
            <a:ext cx="3294196" cy="572700"/>
          </a:xfrm>
          <a:prstGeom prst="rect">
            <a:avLst/>
          </a:prstGeom>
        </p:spPr>
        <p:txBody>
          <a:bodyPr spcFirstLastPara="1" wrap="square" lIns="91425" tIns="91425" rIns="91425" bIns="91425" anchor="t" anchorCtr="0">
            <a:noAutofit/>
          </a:bodyPr>
          <a:lstStyle/>
          <a:p>
            <a:pPr marL="0" lvl="0" indent="0"/>
            <a:r>
              <a:rPr lang="fr-FR" dirty="0" smtClean="0"/>
              <a:t>Résumez les données utilisées de la world income distribution</a:t>
            </a:r>
            <a:endParaRPr/>
          </a:p>
        </p:txBody>
      </p:sp>
      <p:sp>
        <p:nvSpPr>
          <p:cNvPr id="549" name="Google Shape;549;p38"/>
          <p:cNvSpPr txBox="1">
            <a:spLocks noGrp="1"/>
          </p:cNvSpPr>
          <p:nvPr>
            <p:ph type="subTitle" idx="14"/>
          </p:nvPr>
        </p:nvSpPr>
        <p:spPr>
          <a:xfrm>
            <a:off x="5863500" y="2277608"/>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Mission 3</a:t>
            </a:r>
            <a:endParaRPr/>
          </a:p>
        </p:txBody>
      </p:sp>
      <p:sp>
        <p:nvSpPr>
          <p:cNvPr id="550" name="Google Shape;550;p38"/>
          <p:cNvSpPr txBox="1">
            <a:spLocks noGrp="1"/>
          </p:cNvSpPr>
          <p:nvPr>
            <p:ph type="subTitle" idx="15"/>
          </p:nvPr>
        </p:nvSpPr>
        <p:spPr>
          <a:xfrm>
            <a:off x="5786446" y="2641992"/>
            <a:ext cx="32873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Calcul de coefficient d’élasticité intergénérationnel</a:t>
            </a:r>
            <a:endParaRPr/>
          </a:p>
        </p:txBody>
      </p:sp>
      <p:sp>
        <p:nvSpPr>
          <p:cNvPr id="16" name="Google Shape;538;p38"/>
          <p:cNvSpPr txBox="1">
            <a:spLocks/>
          </p:cNvSpPr>
          <p:nvPr/>
        </p:nvSpPr>
        <p:spPr>
          <a:xfrm>
            <a:off x="3484424" y="3404300"/>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accent2"/>
              </a:buClr>
              <a:buSzPts val="3500"/>
              <a:buFont typeface="Righteous"/>
              <a:buNone/>
              <a:tabLst/>
              <a:defRPr/>
            </a:pPr>
            <a:r>
              <a:rPr kumimoji="0" lang="en" sz="3500" b="1" i="0" u="none" strike="noStrike" kern="0" cap="none" spc="0" normalizeH="0" baseline="0" noProof="0" dirty="0" smtClean="0">
                <a:ln>
                  <a:noFill/>
                </a:ln>
                <a:solidFill>
                  <a:schemeClr val="accent2"/>
                </a:solidFill>
                <a:effectLst/>
                <a:uLnTx/>
                <a:uFillTx/>
                <a:latin typeface="Righteous"/>
                <a:ea typeface="Righteous"/>
                <a:cs typeface="Righteous"/>
                <a:sym typeface="Righteous"/>
              </a:rPr>
              <a:t>04.</a:t>
            </a:r>
            <a:endParaRPr kumimoji="0" lang="en" sz="3500" b="1" i="0" u="none" strike="noStrike" kern="0" cap="none" spc="0" normalizeH="0" baseline="0" noProof="0" dirty="0">
              <a:ln>
                <a:noFill/>
              </a:ln>
              <a:solidFill>
                <a:schemeClr val="accent2"/>
              </a:solidFill>
              <a:effectLst/>
              <a:uLnTx/>
              <a:uFillTx/>
              <a:latin typeface="Righteous"/>
              <a:ea typeface="Righteous"/>
              <a:cs typeface="Righteous"/>
              <a:sym typeface="Righteous"/>
            </a:endParaRPr>
          </a:p>
        </p:txBody>
      </p:sp>
      <p:sp>
        <p:nvSpPr>
          <p:cNvPr id="17" name="Google Shape;541;p38"/>
          <p:cNvSpPr txBox="1">
            <a:spLocks/>
          </p:cNvSpPr>
          <p:nvPr/>
        </p:nvSpPr>
        <p:spPr>
          <a:xfrm>
            <a:off x="4698870" y="3332862"/>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accent2"/>
              </a:buClr>
              <a:buSzPts val="3500"/>
              <a:buFont typeface="Righteous"/>
              <a:buNone/>
              <a:tabLst/>
              <a:defRPr/>
            </a:pPr>
            <a:r>
              <a:rPr kumimoji="0" lang="en" sz="3500" b="1" i="0" u="none" strike="noStrike" kern="0" cap="none" spc="0" normalizeH="0" baseline="0" noProof="0" dirty="0" smtClean="0">
                <a:ln>
                  <a:noFill/>
                </a:ln>
                <a:solidFill>
                  <a:schemeClr val="accent2"/>
                </a:solidFill>
                <a:effectLst/>
                <a:uLnTx/>
                <a:uFillTx/>
                <a:latin typeface="Righteous"/>
                <a:ea typeface="Righteous"/>
                <a:cs typeface="Righteous"/>
                <a:sym typeface="Righteous"/>
              </a:rPr>
              <a:t>05.</a:t>
            </a:r>
            <a:endParaRPr kumimoji="0" lang="en" sz="3500" b="1" i="0" u="none" strike="noStrike" kern="0" cap="none" spc="0" normalizeH="0" baseline="0" noProof="0" dirty="0">
              <a:ln>
                <a:noFill/>
              </a:ln>
              <a:solidFill>
                <a:schemeClr val="accent2"/>
              </a:solidFill>
              <a:effectLst/>
              <a:uLnTx/>
              <a:uFillTx/>
              <a:latin typeface="Righteous"/>
              <a:ea typeface="Righteous"/>
              <a:cs typeface="Righteous"/>
              <a:sym typeface="Righteous"/>
            </a:endParaRPr>
          </a:p>
        </p:txBody>
      </p:sp>
      <p:sp>
        <p:nvSpPr>
          <p:cNvPr id="18" name="Google Shape;545;p38"/>
          <p:cNvSpPr txBox="1">
            <a:spLocks/>
          </p:cNvSpPr>
          <p:nvPr/>
        </p:nvSpPr>
        <p:spPr>
          <a:xfrm>
            <a:off x="577124" y="3420617"/>
            <a:ext cx="2574300" cy="369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chemeClr val="accent1"/>
              </a:buClr>
              <a:buSzPts val="2000"/>
              <a:buFont typeface="Righteous"/>
              <a:buNone/>
              <a:tabLst/>
              <a:defRPr/>
            </a:pPr>
            <a:r>
              <a:rPr kumimoji="0" lang="fr-FR" sz="2000" b="0" i="0" u="none" strike="noStrike" kern="0" cap="none" spc="0" normalizeH="0" baseline="0" noProof="0" dirty="0" smtClean="0">
                <a:ln>
                  <a:noFill/>
                </a:ln>
                <a:solidFill>
                  <a:schemeClr val="accent3"/>
                </a:solidFill>
                <a:effectLst/>
                <a:uLnTx/>
                <a:uFillTx/>
                <a:latin typeface="Righteous"/>
                <a:ea typeface="Righteous"/>
                <a:cs typeface="Righteous"/>
                <a:sym typeface="Righteous"/>
              </a:rPr>
              <a:t>MISSION 4</a:t>
            </a:r>
            <a:endParaRPr kumimoji="0" lang="fr-FR" sz="2000" b="0" i="0" u="none" strike="noStrike" kern="0" cap="none" spc="0" normalizeH="0" baseline="0" noProof="0" dirty="0">
              <a:ln>
                <a:noFill/>
              </a:ln>
              <a:solidFill>
                <a:schemeClr val="accent3"/>
              </a:solidFill>
              <a:effectLst/>
              <a:uLnTx/>
              <a:uFillTx/>
              <a:latin typeface="Righteous"/>
              <a:ea typeface="Righteous"/>
              <a:cs typeface="Righteous"/>
              <a:sym typeface="Righteous"/>
            </a:endParaRPr>
          </a:p>
        </p:txBody>
      </p:sp>
      <p:sp>
        <p:nvSpPr>
          <p:cNvPr id="19" name="Google Shape;546;p38"/>
          <p:cNvSpPr txBox="1">
            <a:spLocks/>
          </p:cNvSpPr>
          <p:nvPr/>
        </p:nvSpPr>
        <p:spPr>
          <a:xfrm>
            <a:off x="-71470" y="3788019"/>
            <a:ext cx="3216069" cy="712557"/>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r>
              <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rPr>
              <a:t>Modèles d’analyse de la variance et régression linéaire</a:t>
            </a:r>
            <a:r>
              <a:rPr kumimoji="0" lang="fr-FR" sz="1400" b="0" i="0" u="none" strike="noStrike" kern="0" cap="none" spc="0" normalizeH="0" noProof="0" dirty="0" smtClean="0">
                <a:ln>
                  <a:noFill/>
                </a:ln>
                <a:solidFill>
                  <a:schemeClr val="accent2"/>
                </a:solidFill>
                <a:effectLst/>
                <a:uLnTx/>
                <a:uFillTx/>
                <a:latin typeface="Spartan"/>
                <a:ea typeface="Spartan"/>
                <a:cs typeface="Spartan"/>
                <a:sym typeface="Spartan"/>
              </a:rPr>
              <a:t> </a:t>
            </a:r>
            <a:endParaRPr kumimoji="0" lang="fr-FR" sz="1400" b="0" i="0" u="none" strike="noStrike" kern="0" cap="none" spc="0" normalizeH="0" baseline="0" noProof="0" dirty="0">
              <a:ln>
                <a:noFill/>
              </a:ln>
              <a:solidFill>
                <a:schemeClr val="accent2"/>
              </a:solidFill>
              <a:effectLst/>
              <a:uLnTx/>
              <a:uFillTx/>
              <a:latin typeface="Spartan"/>
              <a:ea typeface="Spartan"/>
              <a:cs typeface="Spartan"/>
              <a:sym typeface="Spartan"/>
            </a:endParaRPr>
          </a:p>
        </p:txBody>
      </p:sp>
      <p:sp>
        <p:nvSpPr>
          <p:cNvPr id="20" name="Google Shape;549;p38"/>
          <p:cNvSpPr txBox="1">
            <a:spLocks/>
          </p:cNvSpPr>
          <p:nvPr/>
        </p:nvSpPr>
        <p:spPr>
          <a:xfrm>
            <a:off x="5934938" y="3349178"/>
            <a:ext cx="2574300" cy="369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chemeClr val="accent1"/>
              </a:buClr>
              <a:buSzPts val="2000"/>
              <a:buFont typeface="Righteous"/>
              <a:buNone/>
              <a:tabLst/>
              <a:defRPr/>
            </a:pPr>
            <a:r>
              <a:rPr kumimoji="0" lang="fr-FR" sz="2000" b="0" i="0" u="none" strike="noStrike" kern="0" cap="none" spc="0" normalizeH="0" baseline="0" noProof="0" dirty="0" smtClean="0">
                <a:ln>
                  <a:noFill/>
                </a:ln>
                <a:solidFill>
                  <a:schemeClr val="accent3"/>
                </a:solidFill>
                <a:effectLst/>
                <a:uLnTx/>
                <a:uFillTx/>
                <a:latin typeface="Righteous"/>
                <a:ea typeface="Righteous"/>
                <a:cs typeface="Righteous"/>
                <a:sym typeface="Righteous"/>
              </a:rPr>
              <a:t>Mission 5</a:t>
            </a:r>
            <a:endParaRPr kumimoji="0" lang="fr-FR" sz="2000" b="0" i="0" u="none" strike="noStrike" kern="0" cap="none" spc="0" normalizeH="0" baseline="0" noProof="0" dirty="0">
              <a:ln>
                <a:noFill/>
              </a:ln>
              <a:solidFill>
                <a:schemeClr val="accent3"/>
              </a:solidFill>
              <a:effectLst/>
              <a:uLnTx/>
              <a:uFillTx/>
              <a:latin typeface="Righteous"/>
              <a:ea typeface="Righteous"/>
              <a:cs typeface="Righteous"/>
              <a:sym typeface="Righteous"/>
            </a:endParaRPr>
          </a:p>
        </p:txBody>
      </p:sp>
      <p:sp>
        <p:nvSpPr>
          <p:cNvPr id="21" name="Google Shape;550;p38"/>
          <p:cNvSpPr txBox="1">
            <a:spLocks/>
          </p:cNvSpPr>
          <p:nvPr/>
        </p:nvSpPr>
        <p:spPr>
          <a:xfrm>
            <a:off x="5857884" y="3713562"/>
            <a:ext cx="3287325"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r>
              <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rPr>
              <a:t>Tests sur le modèle sélectionné</a:t>
            </a:r>
            <a:r>
              <a:rPr kumimoji="0" lang="fr-FR" sz="1400" b="0" i="0" u="none" strike="noStrike" kern="0" cap="none" spc="0" normalizeH="0" noProof="0" dirty="0" smtClean="0">
                <a:ln>
                  <a:noFill/>
                </a:ln>
                <a:solidFill>
                  <a:schemeClr val="accent2"/>
                </a:solidFill>
                <a:effectLst/>
                <a:uLnTx/>
                <a:uFillTx/>
                <a:latin typeface="Spartan"/>
                <a:ea typeface="Spartan"/>
                <a:cs typeface="Spartan"/>
                <a:sym typeface="Spartan"/>
              </a:rPr>
              <a:t> </a:t>
            </a:r>
            <a:endParaRPr kumimoji="0" lang="fr-FR" sz="1400" b="0" i="0" u="none" strike="noStrike" kern="0" cap="none" spc="0" normalizeH="0" baseline="0" noProof="0" dirty="0">
              <a:ln>
                <a:noFill/>
              </a:ln>
              <a:solidFill>
                <a:schemeClr val="accent2"/>
              </a:solidFill>
              <a:effectLst/>
              <a:uLnTx/>
              <a:uFillTx/>
              <a:latin typeface="Spartan"/>
              <a:ea typeface="Spartan"/>
              <a:cs typeface="Spartan"/>
              <a:sym typeface="Spartan"/>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214296"/>
            <a:ext cx="7704000" cy="858434"/>
          </a:xfrm>
          <a:prstGeom prst="rect">
            <a:avLst/>
          </a:prstGeom>
        </p:spPr>
        <p:txBody>
          <a:bodyPr spcFirstLastPara="1" wrap="square" lIns="91425" tIns="91425" rIns="91425" bIns="91425" anchor="ctr" anchorCtr="0">
            <a:noAutofit/>
          </a:bodyPr>
          <a:lstStyle/>
          <a:p>
            <a:r>
              <a:rPr lang="fr-FR" sz="2800" dirty="0" smtClean="0"/>
              <a:t>Calcul de la classe des revenus</a:t>
            </a:r>
            <a:endParaRPr lang="fr-FR" sz="2800" dirty="0"/>
          </a:p>
        </p:txBody>
      </p:sp>
      <p:sp>
        <p:nvSpPr>
          <p:cNvPr id="816" name="Google Shape;816;p52"/>
          <p:cNvSpPr txBox="1">
            <a:spLocks noGrp="1"/>
          </p:cNvSpPr>
          <p:nvPr>
            <p:ph type="subTitle" idx="1"/>
          </p:nvPr>
        </p:nvSpPr>
        <p:spPr>
          <a:xfrm>
            <a:off x="1000100" y="1857370"/>
            <a:ext cx="6929486" cy="1000132"/>
          </a:xfrm>
          <a:prstGeom prst="rect">
            <a:avLst/>
          </a:prstGeom>
        </p:spPr>
        <p:txBody>
          <a:bodyPr spcFirstLastPara="1" wrap="square" lIns="91425" tIns="91425" rIns="91425" bIns="91425" anchor="ctr" anchorCtr="0">
            <a:noAutofit/>
          </a:bodyPr>
          <a:lstStyle/>
          <a:p>
            <a:pPr algn="l"/>
            <a:r>
              <a:rPr lang="fr-FR" sz="1600" dirty="0" smtClean="0"/>
              <a:t>Pour chacun des n individus générés, on calcule la classe de revenu </a:t>
            </a:r>
            <a:r>
              <a:rPr lang="fr-FR" sz="1600" b="1" dirty="0" err="1" smtClean="0"/>
              <a:t>ci</a:t>
            </a:r>
            <a:r>
              <a:rPr lang="fr-FR" sz="1600" b="1" dirty="0" err="1" smtClean="0">
                <a:latin typeface="+mj-lt"/>
              </a:rPr>
              <a:t>_</a:t>
            </a:r>
            <a:r>
              <a:rPr lang="fr-FR" sz="1600" b="1" dirty="0" err="1" smtClean="0"/>
              <a:t>child</a:t>
            </a:r>
            <a:r>
              <a:rPr lang="fr-FR" sz="1600" dirty="0" smtClean="0"/>
              <a:t> ainsi que la classe de revenu de ses parents </a:t>
            </a:r>
            <a:r>
              <a:rPr lang="fr-FR" sz="1600" b="1" dirty="0" err="1" smtClean="0"/>
              <a:t>ci</a:t>
            </a:r>
            <a:r>
              <a:rPr lang="fr-FR" sz="1600" b="1" dirty="0" err="1" smtClean="0">
                <a:solidFill>
                  <a:srgbClr val="FFFFFF"/>
                </a:solidFill>
                <a:latin typeface="Arial"/>
              </a:rPr>
              <a:t>_</a:t>
            </a:r>
            <a:r>
              <a:rPr lang="fr-FR" sz="1600" b="1" dirty="0" err="1" smtClean="0"/>
              <a:t>parent</a:t>
            </a:r>
            <a:r>
              <a:rPr lang="fr-FR" sz="1600" dirty="0" smtClean="0"/>
              <a:t>, à partir de </a:t>
            </a:r>
            <a:r>
              <a:rPr lang="fr-FR" sz="1600" dirty="0" err="1" smtClean="0"/>
              <a:t>ychild</a:t>
            </a:r>
            <a:r>
              <a:rPr lang="fr-FR" sz="1600" dirty="0" smtClean="0"/>
              <a:t> et </a:t>
            </a:r>
            <a:r>
              <a:rPr lang="fr-FR" sz="1600" dirty="0" err="1" smtClean="0"/>
              <a:t>yparent</a:t>
            </a:r>
            <a:r>
              <a:rPr lang="fr-FR" sz="1600" dirty="0" smtClean="0"/>
              <a:t>.</a:t>
            </a:r>
            <a:endParaRPr lang="fr-FR" sz="1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9219" name="Picture 3"/>
          <p:cNvPicPr>
            <a:picLocks noChangeAspect="1" noChangeArrowheads="1"/>
          </p:cNvPicPr>
          <p:nvPr/>
        </p:nvPicPr>
        <p:blipFill>
          <a:blip r:embed="rId3"/>
          <a:srcRect/>
          <a:stretch>
            <a:fillRect/>
          </a:stretch>
        </p:blipFill>
        <p:spPr bwMode="auto">
          <a:xfrm>
            <a:off x="642910" y="928676"/>
            <a:ext cx="7400925" cy="1090613"/>
          </a:xfrm>
          <a:prstGeom prst="rect">
            <a:avLst/>
          </a:prstGeom>
          <a:noFill/>
          <a:ln w="9525">
            <a:noFill/>
            <a:miter lim="800000"/>
            <a:headEnd/>
            <a:tailEnd/>
          </a:ln>
          <a:effectLst/>
        </p:spPr>
      </p:pic>
      <p:sp>
        <p:nvSpPr>
          <p:cNvPr id="9" name="Google Shape;816;p52"/>
          <p:cNvSpPr txBox="1">
            <a:spLocks noGrp="1"/>
          </p:cNvSpPr>
          <p:nvPr>
            <p:ph type="subTitle" idx="1"/>
          </p:nvPr>
        </p:nvSpPr>
        <p:spPr>
          <a:xfrm>
            <a:off x="928662" y="285734"/>
            <a:ext cx="6357982" cy="642942"/>
          </a:xfrm>
          <a:prstGeom prst="rect">
            <a:avLst/>
          </a:prstGeom>
        </p:spPr>
        <p:txBody>
          <a:bodyPr spcFirstLastPara="1" wrap="square" lIns="91425" tIns="91425" rIns="91425" bIns="91425" anchor="ctr" anchorCtr="0">
            <a:noAutofit/>
          </a:bodyPr>
          <a:lstStyle/>
          <a:p>
            <a:pPr marL="482600" indent="-342900" algn="l"/>
            <a:endParaRPr lang="fr-FR" sz="1600" b="1" dirty="0" smtClean="0"/>
          </a:p>
          <a:p>
            <a:pPr marL="482600" indent="-342900" algn="l"/>
            <a:r>
              <a:rPr lang="fr-FR" sz="1600" b="1" dirty="0" smtClean="0"/>
              <a:t>Calcul de la classe des revenus des enfants </a:t>
            </a:r>
            <a:r>
              <a:rPr lang="fr-FR" sz="1600" b="1" dirty="0" err="1" smtClean="0"/>
              <a:t>ci</a:t>
            </a:r>
            <a:r>
              <a:rPr lang="fr-FR" sz="1600" dirty="0" err="1" smtClean="0">
                <a:solidFill>
                  <a:srgbClr val="FFFFFF"/>
                </a:solidFill>
                <a:latin typeface="Arial"/>
              </a:rPr>
              <a:t>_</a:t>
            </a:r>
            <a:r>
              <a:rPr lang="fr-FR" sz="1600" b="1" dirty="0" err="1" smtClean="0"/>
              <a:t>child</a:t>
            </a:r>
            <a:endParaRPr lang="fr-FR" sz="1600" b="1" dirty="0" smtClean="0"/>
          </a:p>
          <a:p>
            <a:pPr algn="l"/>
            <a:r>
              <a:rPr lang="fr-FR" sz="1600" dirty="0" smtClean="0"/>
              <a:t> </a:t>
            </a:r>
            <a:endParaRPr lang="fr-FR" sz="1600" dirty="0"/>
          </a:p>
        </p:txBody>
      </p:sp>
      <p:pic>
        <p:nvPicPr>
          <p:cNvPr id="9221" name="Picture 5"/>
          <p:cNvPicPr>
            <a:picLocks noChangeAspect="1" noChangeArrowheads="1"/>
          </p:cNvPicPr>
          <p:nvPr/>
        </p:nvPicPr>
        <p:blipFill>
          <a:blip r:embed="rId4"/>
          <a:srcRect/>
          <a:stretch>
            <a:fillRect/>
          </a:stretch>
        </p:blipFill>
        <p:spPr bwMode="auto">
          <a:xfrm>
            <a:off x="642910" y="2285998"/>
            <a:ext cx="7300909" cy="22177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0"/>
            <a:ext cx="7704000" cy="858434"/>
          </a:xfrm>
          <a:prstGeom prst="rect">
            <a:avLst/>
          </a:prstGeom>
        </p:spPr>
        <p:txBody>
          <a:bodyPr spcFirstLastPara="1" wrap="square" lIns="91425" tIns="91425" rIns="91425" bIns="91425" anchor="ctr" anchorCtr="0">
            <a:noAutofit/>
          </a:bodyPr>
          <a:lstStyle/>
          <a:p>
            <a:r>
              <a:rPr lang="fr-FR" sz="1600" dirty="0" smtClean="0"/>
              <a:t>Calcul de la classe du revenu des parents </a:t>
            </a:r>
            <a:r>
              <a:rPr lang="fr-FR" sz="1600" dirty="0" err="1" smtClean="0"/>
              <a:t>ci</a:t>
            </a:r>
            <a:r>
              <a:rPr lang="fr-FR" sz="1600" b="0" dirty="0" err="1" smtClean="0">
                <a:solidFill>
                  <a:srgbClr val="FFFFFF"/>
                </a:solidFill>
                <a:latin typeface="Arial"/>
              </a:rPr>
              <a:t>_</a:t>
            </a:r>
            <a:r>
              <a:rPr lang="fr-FR" sz="1600" dirty="0" err="1" smtClean="0"/>
              <a:t>parent</a:t>
            </a:r>
            <a:endParaRPr lang="fr-FR" sz="1600" dirty="0"/>
          </a:p>
        </p:txBody>
      </p:sp>
      <p:pic>
        <p:nvPicPr>
          <p:cNvPr id="10242" name="Picture 2"/>
          <p:cNvPicPr>
            <a:picLocks noChangeAspect="1" noChangeArrowheads="1"/>
          </p:cNvPicPr>
          <p:nvPr/>
        </p:nvPicPr>
        <p:blipFill>
          <a:blip r:embed="rId3"/>
          <a:srcRect/>
          <a:stretch>
            <a:fillRect/>
          </a:stretch>
        </p:blipFill>
        <p:spPr bwMode="auto">
          <a:xfrm>
            <a:off x="500034" y="1071552"/>
            <a:ext cx="7705725" cy="18526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0"/>
            <a:ext cx="7704000" cy="858434"/>
          </a:xfrm>
          <a:prstGeom prst="rect">
            <a:avLst/>
          </a:prstGeom>
        </p:spPr>
        <p:txBody>
          <a:bodyPr spcFirstLastPara="1" wrap="square" lIns="91425" tIns="91425" rIns="91425" bIns="91425" anchor="ctr" anchorCtr="0">
            <a:noAutofit/>
          </a:bodyPr>
          <a:lstStyle/>
          <a:p>
            <a:r>
              <a:rPr lang="fr-FR" sz="1600" dirty="0" smtClean="0"/>
              <a:t>Dataframe contenant le revenus des enfants, </a:t>
            </a:r>
            <a:br>
              <a:rPr lang="fr-FR" sz="1600" dirty="0" smtClean="0"/>
            </a:br>
            <a:r>
              <a:rPr lang="fr-FR" sz="1600" dirty="0" smtClean="0"/>
              <a:t>des parents ainsi que leur classe </a:t>
            </a:r>
            <a:endParaRPr lang="fr-FR" sz="1600" dirty="0"/>
          </a:p>
        </p:txBody>
      </p:sp>
      <p:pic>
        <p:nvPicPr>
          <p:cNvPr id="11266" name="Picture 2"/>
          <p:cNvPicPr>
            <a:picLocks noChangeAspect="1" noChangeArrowheads="1"/>
          </p:cNvPicPr>
          <p:nvPr/>
        </p:nvPicPr>
        <p:blipFill>
          <a:blip r:embed="rId3"/>
          <a:srcRect/>
          <a:stretch>
            <a:fillRect/>
          </a:stretch>
        </p:blipFill>
        <p:spPr bwMode="auto">
          <a:xfrm>
            <a:off x="1785918" y="891381"/>
            <a:ext cx="5106987" cy="33607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214296"/>
            <a:ext cx="7704000" cy="858434"/>
          </a:xfrm>
          <a:prstGeom prst="rect">
            <a:avLst/>
          </a:prstGeom>
        </p:spPr>
        <p:txBody>
          <a:bodyPr spcFirstLastPara="1" wrap="square" lIns="91425" tIns="91425" rIns="91425" bIns="91425" anchor="ctr" anchorCtr="0">
            <a:noAutofit/>
          </a:bodyPr>
          <a:lstStyle/>
          <a:p>
            <a:r>
              <a:rPr lang="fr-FR" sz="2800" dirty="0" smtClean="0"/>
              <a:t>Calcul des probabilités conditionnelles</a:t>
            </a:r>
            <a:endParaRPr lang="fr-FR" sz="2800" dirty="0"/>
          </a:p>
        </p:txBody>
      </p:sp>
      <p:pic>
        <p:nvPicPr>
          <p:cNvPr id="12290" name="Picture 2"/>
          <p:cNvPicPr>
            <a:picLocks noChangeAspect="1" noChangeArrowheads="1"/>
          </p:cNvPicPr>
          <p:nvPr/>
        </p:nvPicPr>
        <p:blipFill>
          <a:blip r:embed="rId3"/>
          <a:srcRect/>
          <a:stretch>
            <a:fillRect/>
          </a:stretch>
        </p:blipFill>
        <p:spPr bwMode="auto">
          <a:xfrm>
            <a:off x="785786" y="1214428"/>
            <a:ext cx="6929437" cy="960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214296"/>
            <a:ext cx="7704000" cy="858434"/>
          </a:xfrm>
          <a:prstGeom prst="rect">
            <a:avLst/>
          </a:prstGeom>
        </p:spPr>
        <p:txBody>
          <a:bodyPr spcFirstLastPara="1" wrap="square" lIns="91425" tIns="91425" rIns="91425" bIns="91425" anchor="ctr" anchorCtr="0">
            <a:noAutofit/>
          </a:bodyPr>
          <a:lstStyle/>
          <a:p>
            <a:r>
              <a:rPr lang="fr-FR" sz="2800" dirty="0" smtClean="0"/>
              <a:t>On obtient nos probabilités conditionnelles</a:t>
            </a:r>
            <a:endParaRPr lang="fr-FR" sz="2800" dirty="0"/>
          </a:p>
        </p:txBody>
      </p:sp>
      <p:pic>
        <p:nvPicPr>
          <p:cNvPr id="4" name="Picture 3"/>
          <p:cNvPicPr>
            <a:picLocks noChangeAspect="1" noChangeArrowheads="1"/>
          </p:cNvPicPr>
          <p:nvPr/>
        </p:nvPicPr>
        <p:blipFill>
          <a:blip r:embed="rId3"/>
          <a:srcRect/>
          <a:stretch>
            <a:fillRect/>
          </a:stretch>
        </p:blipFill>
        <p:spPr bwMode="auto">
          <a:xfrm>
            <a:off x="1643042" y="1214428"/>
            <a:ext cx="4786346" cy="33831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928662" y="1912143"/>
            <a:ext cx="6775450" cy="1319213"/>
          </a:xfrm>
          <a:prstGeom prst="rect">
            <a:avLst/>
          </a:prstGeom>
          <a:noFill/>
          <a:ln w="9525">
            <a:noFill/>
            <a:miter lim="800000"/>
            <a:headEnd/>
            <a:tailEnd/>
          </a:ln>
          <a:effectLst/>
        </p:spPr>
      </p:pic>
      <p:sp>
        <p:nvSpPr>
          <p:cNvPr id="6" name="Google Shape;816;p52"/>
          <p:cNvSpPr txBox="1">
            <a:spLocks noGrp="1"/>
          </p:cNvSpPr>
          <p:nvPr>
            <p:ph type="subTitle" idx="1"/>
          </p:nvPr>
        </p:nvSpPr>
        <p:spPr>
          <a:xfrm>
            <a:off x="857224" y="500048"/>
            <a:ext cx="6929486" cy="1000132"/>
          </a:xfrm>
          <a:prstGeom prst="rect">
            <a:avLst/>
          </a:prstGeom>
        </p:spPr>
        <p:txBody>
          <a:bodyPr spcFirstLastPara="1" wrap="square" lIns="91425" tIns="91425" rIns="91425" bIns="91425" anchor="ctr" anchorCtr="0">
            <a:noAutofit/>
          </a:bodyPr>
          <a:lstStyle/>
          <a:p>
            <a:pPr algn="l"/>
            <a:r>
              <a:rPr lang="fr-FR" sz="1600" dirty="0" smtClean="0"/>
              <a:t>Exemple donné dans le cours </a:t>
            </a:r>
            <a:endParaRPr lang="fr-FR" sz="16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5" name="Google Shape;815;p52"/>
          <p:cNvSpPr txBox="1">
            <a:spLocks noGrp="1"/>
          </p:cNvSpPr>
          <p:nvPr>
            <p:ph type="title"/>
          </p:nvPr>
        </p:nvSpPr>
        <p:spPr>
          <a:xfrm>
            <a:off x="500034" y="0"/>
            <a:ext cx="7704000" cy="858434"/>
          </a:xfrm>
          <a:prstGeom prst="rect">
            <a:avLst/>
          </a:prstGeom>
        </p:spPr>
        <p:txBody>
          <a:bodyPr spcFirstLastPara="1" wrap="square" lIns="91425" tIns="91425" rIns="91425" bIns="91425" anchor="ctr" anchorCtr="0">
            <a:noAutofit/>
          </a:bodyPr>
          <a:lstStyle/>
          <a:p>
            <a:pPr lvl="0"/>
            <a:r>
              <a:rPr lang="fr-FR" sz="2000" dirty="0" smtClean="0"/>
              <a:t>Influence de la classe des revenus des parents sur la classe des revenus des enfants</a:t>
            </a:r>
          </a:p>
        </p:txBody>
      </p:sp>
      <p:pic>
        <p:nvPicPr>
          <p:cNvPr id="2" name="Picture 2"/>
          <p:cNvPicPr>
            <a:picLocks noChangeAspect="1" noChangeArrowheads="1"/>
          </p:cNvPicPr>
          <p:nvPr/>
        </p:nvPicPr>
        <p:blipFill>
          <a:blip r:embed="rId3"/>
          <a:srcRect/>
          <a:stretch>
            <a:fillRect/>
          </a:stretch>
        </p:blipFill>
        <p:spPr bwMode="auto">
          <a:xfrm>
            <a:off x="5857884" y="1785932"/>
            <a:ext cx="2911799" cy="2736855"/>
          </a:xfrm>
          <a:prstGeom prst="rect">
            <a:avLst/>
          </a:prstGeom>
          <a:noFill/>
          <a:ln w="9525">
            <a:noFill/>
            <a:miter lim="800000"/>
            <a:headEnd/>
            <a:tailEnd/>
          </a:ln>
          <a:effectLst/>
        </p:spPr>
      </p:pic>
      <p:sp>
        <p:nvSpPr>
          <p:cNvPr id="15" name="Sous-titre 9"/>
          <p:cNvSpPr>
            <a:spLocks noGrp="1"/>
          </p:cNvSpPr>
          <p:nvPr>
            <p:ph type="subTitle" idx="3"/>
          </p:nvPr>
        </p:nvSpPr>
        <p:spPr>
          <a:xfrm>
            <a:off x="357158" y="2071684"/>
            <a:ext cx="4572032" cy="2071703"/>
          </a:xfrm>
        </p:spPr>
        <p:txBody>
          <a:bodyPr/>
          <a:lstStyle/>
          <a:p>
            <a:pPr algn="just"/>
            <a:r>
              <a:rPr lang="fr-FR" dirty="0" smtClean="0"/>
              <a:t>La mobilité étant forte, les revenus des enfants seront très éloignés des revenus de la classe de leur parent.</a:t>
            </a:r>
          </a:p>
          <a:p>
            <a:pPr algn="just"/>
            <a:endParaRPr lang="fr-FR" dirty="0" smtClean="0"/>
          </a:p>
          <a:p>
            <a:pPr algn="l"/>
            <a:r>
              <a:rPr lang="fr-FR" dirty="0" smtClean="0"/>
              <a:t>Donc les enfants quitteront majoritairement la classe des revenus de leurs parents pour les quantiles les plus élevés .</a:t>
            </a:r>
            <a:endParaRPr lang="fr-FR" dirty="0"/>
          </a:p>
        </p:txBody>
      </p:sp>
      <p:sp>
        <p:nvSpPr>
          <p:cNvPr id="16" name="Titre 5"/>
          <p:cNvSpPr txBox="1">
            <a:spLocks/>
          </p:cNvSpPr>
          <p:nvPr/>
        </p:nvSpPr>
        <p:spPr>
          <a:xfrm>
            <a:off x="720000" y="928676"/>
            <a:ext cx="7704000" cy="572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accent2"/>
              </a:buClr>
              <a:buSzPts val="3500"/>
              <a:buFont typeface="Righteous"/>
              <a:buNone/>
              <a:tabLst/>
              <a:defRPr/>
            </a:pPr>
            <a:r>
              <a:rPr kumimoji="0" lang="fr-FR" sz="1600" b="1" i="0" u="none" strike="noStrike" kern="0" cap="none" spc="0" normalizeH="0" baseline="0" noProof="0" dirty="0" smtClean="0">
                <a:ln>
                  <a:noFill/>
                </a:ln>
                <a:solidFill>
                  <a:schemeClr val="accent2"/>
                </a:solidFill>
                <a:effectLst/>
                <a:uLnTx/>
                <a:uFillTx/>
                <a:latin typeface="Righteous"/>
                <a:ea typeface="Righteous"/>
                <a:cs typeface="Righteous"/>
                <a:sym typeface="Righteous"/>
              </a:rPr>
              <a:t>Forte mobilité intergénérationnelle =0.9</a:t>
            </a:r>
            <a:endParaRPr kumimoji="0" lang="fr-FR" sz="1600" b="1" i="0" u="none" strike="noStrike" kern="0" cap="none" spc="0" normalizeH="0" baseline="0" noProof="0" dirty="0">
              <a:ln>
                <a:noFill/>
              </a:ln>
              <a:solidFill>
                <a:schemeClr val="accent2"/>
              </a:solidFill>
              <a:effectLst/>
              <a:uLnTx/>
              <a:uFillTx/>
              <a:latin typeface="Righteous"/>
              <a:ea typeface="Righteous"/>
              <a:cs typeface="Righteous"/>
              <a:sym typeface="Righteous"/>
            </a:endParaRPr>
          </a:p>
        </p:txBody>
      </p:sp>
      <p:cxnSp>
        <p:nvCxnSpPr>
          <p:cNvPr id="6" name="Connecteur droit 5"/>
          <p:cNvCxnSpPr/>
          <p:nvPr/>
        </p:nvCxnSpPr>
        <p:spPr>
          <a:xfrm rot="16200000" flipV="1">
            <a:off x="6143636" y="2143122"/>
            <a:ext cx="2143140" cy="1857388"/>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571472" y="142858"/>
            <a:ext cx="7704000" cy="572700"/>
          </a:xfrm>
        </p:spPr>
        <p:txBody>
          <a:bodyPr/>
          <a:lstStyle/>
          <a:p>
            <a:r>
              <a:rPr lang="fr-FR" sz="1600" dirty="0" smtClean="0"/>
              <a:t>Faible mobilité intergénérationnelle=0.1</a:t>
            </a:r>
            <a:endParaRPr lang="fr-FR" sz="1600" dirty="0"/>
          </a:p>
        </p:txBody>
      </p:sp>
      <p:pic>
        <p:nvPicPr>
          <p:cNvPr id="7" name="Picture 3"/>
          <p:cNvPicPr>
            <a:picLocks noChangeAspect="1" noChangeArrowheads="1"/>
          </p:cNvPicPr>
          <p:nvPr/>
        </p:nvPicPr>
        <p:blipFill>
          <a:blip r:embed="rId2"/>
          <a:srcRect/>
          <a:stretch>
            <a:fillRect/>
          </a:stretch>
        </p:blipFill>
        <p:spPr bwMode="auto">
          <a:xfrm>
            <a:off x="5357818" y="714362"/>
            <a:ext cx="3278281" cy="3284858"/>
          </a:xfrm>
          <a:prstGeom prst="rect">
            <a:avLst/>
          </a:prstGeom>
          <a:noFill/>
          <a:ln w="9525">
            <a:noFill/>
            <a:miter lim="800000"/>
            <a:headEnd/>
            <a:tailEnd/>
          </a:ln>
          <a:effectLst/>
        </p:spPr>
      </p:pic>
      <p:sp>
        <p:nvSpPr>
          <p:cNvPr id="8" name="Sous-titre 9"/>
          <p:cNvSpPr>
            <a:spLocks noGrp="1"/>
          </p:cNvSpPr>
          <p:nvPr>
            <p:ph type="subTitle" idx="3"/>
          </p:nvPr>
        </p:nvSpPr>
        <p:spPr>
          <a:xfrm>
            <a:off x="0" y="785800"/>
            <a:ext cx="4714908" cy="2947309"/>
          </a:xfrm>
        </p:spPr>
        <p:txBody>
          <a:bodyPr/>
          <a:lstStyle/>
          <a:p>
            <a:pPr algn="just"/>
            <a:endParaRPr lang="fr-FR" dirty="0" smtClean="0"/>
          </a:p>
          <a:p>
            <a:pPr algn="just"/>
            <a:r>
              <a:rPr lang="fr-FR" dirty="0" smtClean="0"/>
              <a:t>La mobilité étant faible, les revenus des enfants ne seront pas très éloignés des revenus de la classe de leur parent.</a:t>
            </a:r>
          </a:p>
          <a:p>
            <a:pPr algn="just"/>
            <a:endParaRPr lang="fr-FR" dirty="0" smtClean="0"/>
          </a:p>
          <a:p>
            <a:pPr algn="just"/>
            <a:endParaRPr lang="fr-FR" dirty="0" smtClean="0"/>
          </a:p>
          <a:p>
            <a:pPr algn="just"/>
            <a:r>
              <a:rPr lang="fr-FR" dirty="0" smtClean="0"/>
              <a:t> Donc les enfants resteront majoritairement dans la classe des revenus de leurs parents</a:t>
            </a:r>
            <a:endParaRPr lang="fr-FR" dirty="0"/>
          </a:p>
        </p:txBody>
      </p:sp>
      <p:sp>
        <p:nvSpPr>
          <p:cNvPr id="9" name="Sous-titre 9"/>
          <p:cNvSpPr>
            <a:spLocks noGrp="1"/>
          </p:cNvSpPr>
          <p:nvPr>
            <p:ph type="subTitle" idx="3"/>
          </p:nvPr>
        </p:nvSpPr>
        <p:spPr>
          <a:xfrm>
            <a:off x="785786" y="4143386"/>
            <a:ext cx="7286676" cy="804169"/>
          </a:xfrm>
        </p:spPr>
        <p:txBody>
          <a:bodyPr/>
          <a:lstStyle/>
          <a:p>
            <a:pPr algn="just"/>
            <a:r>
              <a:rPr lang="fr-FR" dirty="0" smtClean="0"/>
              <a:t>En résumé une mobilité forte facilite la mobilité intergénérationnelle de la classe des revenus, ce qui montre une meilleure répartition des probabilités du quantile enfant.</a:t>
            </a:r>
            <a:endParaRPr lang="fr-FR" dirty="0"/>
          </a:p>
        </p:txBody>
      </p:sp>
      <p:cxnSp>
        <p:nvCxnSpPr>
          <p:cNvPr id="11" name="Connecteur droit 10"/>
          <p:cNvCxnSpPr/>
          <p:nvPr/>
        </p:nvCxnSpPr>
        <p:spPr>
          <a:xfrm rot="10800000">
            <a:off x="5643570" y="3429006"/>
            <a:ext cx="2428892" cy="1588"/>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smtClean="0"/>
              <a:t>Mission 4</a:t>
            </a:r>
            <a:endParaRPr sz="4800"/>
          </a:p>
        </p:txBody>
      </p:sp>
      <p:sp>
        <p:nvSpPr>
          <p:cNvPr id="556" name="Google Shape;556;p39"/>
          <p:cNvSpPr txBox="1">
            <a:spLocks noGrp="1"/>
          </p:cNvSpPr>
          <p:nvPr>
            <p:ph type="subTitle" idx="1"/>
          </p:nvPr>
        </p:nvSpPr>
        <p:spPr>
          <a:xfrm>
            <a:off x="500034" y="3714758"/>
            <a:ext cx="4071966" cy="851652"/>
          </a:xfrm>
          <a:prstGeom prst="rect">
            <a:avLst/>
          </a:prstGeom>
        </p:spPr>
        <p:txBody>
          <a:bodyPr spcFirstLastPara="1" wrap="square" lIns="91425" tIns="91425" rIns="91425" bIns="91425" anchor="t" anchorCtr="0">
            <a:noAutofit/>
          </a:bodyPr>
          <a:lstStyle/>
          <a:p>
            <a:pPr marL="0" lvl="0" indent="0">
              <a:defRPr/>
            </a:pPr>
            <a:r>
              <a:rPr lang="fr-FR" dirty="0" smtClean="0">
                <a:latin typeface="Spartan"/>
                <a:ea typeface="Spartan"/>
                <a:cs typeface="Spartan"/>
                <a:sym typeface="Spartan"/>
              </a:rPr>
              <a:t>Modèles d’analyse de la variance et régression linéaires </a:t>
            </a:r>
            <a:endParaRPr lang="fr-FR" dirty="0">
              <a:latin typeface="Spartan"/>
              <a:ea typeface="Spartan"/>
              <a:cs typeface="Spartan"/>
              <a:sym typeface="Spartan"/>
            </a:endParaRP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2"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04.</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smtClean="0"/>
              <a:t>Mission 0</a:t>
            </a:r>
            <a:endParaRPr sz="4800"/>
          </a:p>
        </p:txBody>
      </p:sp>
      <p:sp>
        <p:nvSpPr>
          <p:cNvPr id="556" name="Google Shape;556;p39"/>
          <p:cNvSpPr txBox="1">
            <a:spLocks noGrp="1"/>
          </p:cNvSpPr>
          <p:nvPr>
            <p:ph type="subTitle" idx="1"/>
          </p:nvPr>
        </p:nvSpPr>
        <p:spPr>
          <a:xfrm>
            <a:off x="715100" y="3791800"/>
            <a:ext cx="3347400" cy="668700"/>
          </a:xfrm>
          <a:prstGeom prst="rect">
            <a:avLst/>
          </a:prstGeom>
        </p:spPr>
        <p:txBody>
          <a:bodyPr spcFirstLastPara="1" wrap="square" lIns="91425" tIns="91425" rIns="91425" bIns="91425" anchor="t" anchorCtr="0">
            <a:noAutofit/>
          </a:bodyPr>
          <a:lstStyle/>
          <a:p>
            <a:pPr marL="0" indent="0"/>
            <a:r>
              <a:rPr lang="fr-FR" b="1" dirty="0" smtClean="0"/>
              <a:t>Nettoyage et traitements des valeurs manquantes.</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00.</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7"/>
          <p:cNvSpPr txBox="1">
            <a:spLocks noGrp="1"/>
          </p:cNvSpPr>
          <p:nvPr>
            <p:ph type="title"/>
          </p:nvPr>
        </p:nvSpPr>
        <p:spPr>
          <a:xfrm>
            <a:off x="720000" y="50004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800" dirty="0" smtClean="0"/>
              <a:t>GÉNÉRATION D’UN NOUVEL ÉCHANTILLON 500X PLUS GRAND</a:t>
            </a:r>
            <a:endParaRPr lang="fr-FR" sz="2800" dirty="0"/>
          </a:p>
        </p:txBody>
      </p:sp>
      <p:sp>
        <p:nvSpPr>
          <p:cNvPr id="532" name="Google Shape;532;p37"/>
          <p:cNvSpPr txBox="1">
            <a:spLocks noGrp="1"/>
          </p:cNvSpPr>
          <p:nvPr>
            <p:ph type="body" idx="1"/>
          </p:nvPr>
        </p:nvSpPr>
        <p:spPr>
          <a:xfrm>
            <a:off x="571472" y="1571618"/>
            <a:ext cx="8572528" cy="4024654"/>
          </a:xfrm>
          <a:prstGeom prst="rect">
            <a:avLst/>
          </a:prstGeom>
        </p:spPr>
        <p:txBody>
          <a:bodyPr spcFirstLastPara="1" wrap="square" lIns="91425" tIns="91425" rIns="91425" bIns="91425" anchor="t" anchorCtr="0">
            <a:noAutofit/>
          </a:bodyPr>
          <a:lstStyle/>
          <a:p>
            <a:pPr algn="just">
              <a:buNone/>
            </a:pPr>
            <a:r>
              <a:rPr lang="fr-FR" sz="1400" dirty="0" smtClean="0"/>
              <a:t>Nous allons créer un clone de données à partir des données de la world </a:t>
            </a:r>
            <a:r>
              <a:rPr lang="fr-FR" sz="1400" dirty="0" err="1" smtClean="0"/>
              <a:t>income</a:t>
            </a:r>
            <a:r>
              <a:rPr lang="fr-FR" sz="1400" dirty="0" smtClean="0"/>
              <a:t> distribution. Puis nous allons attribuer les classes parents à chaque individu ainsi que leur coefficient d’élasticité </a:t>
            </a:r>
          </a:p>
          <a:p>
            <a:pPr algn="just">
              <a:buNone/>
            </a:pPr>
            <a:endParaRPr lang="fr-FR" sz="1400" dirty="0" smtClean="0"/>
          </a:p>
          <a:p>
            <a:pPr marL="0" lvl="0" indent="0" algn="just" rtl="0">
              <a:spcBef>
                <a:spcPts val="0"/>
              </a:spcBef>
              <a:spcAft>
                <a:spcPts val="0"/>
              </a:spcAft>
              <a:buNone/>
            </a:pPr>
            <a:endParaRPr sz="1200">
              <a:latin typeface="Spartan Medium"/>
              <a:ea typeface="Spartan Medium"/>
              <a:cs typeface="Spartan Medium"/>
              <a:sym typeface="Spartan Medium"/>
            </a:endParaRPr>
          </a:p>
          <a:p>
            <a:pPr marL="0" lvl="0" indent="0" algn="just" rtl="0">
              <a:spcBef>
                <a:spcPts val="0"/>
              </a:spcBef>
              <a:spcAft>
                <a:spcPts val="0"/>
              </a:spcAft>
              <a:buNone/>
            </a:pPr>
            <a:endParaRPr>
              <a:latin typeface="Spartan Medium"/>
              <a:ea typeface="Spartan Medium"/>
              <a:cs typeface="Spartan Medium"/>
              <a:sym typeface="Spartan Medium"/>
            </a:endParaRPr>
          </a:p>
        </p:txBody>
      </p:sp>
      <p:pic>
        <p:nvPicPr>
          <p:cNvPr id="1026" name="Picture 2"/>
          <p:cNvPicPr>
            <a:picLocks noChangeAspect="1" noChangeArrowheads="1"/>
          </p:cNvPicPr>
          <p:nvPr/>
        </p:nvPicPr>
        <p:blipFill>
          <a:blip r:embed="rId3"/>
          <a:srcRect/>
          <a:stretch>
            <a:fillRect/>
          </a:stretch>
        </p:blipFill>
        <p:spPr bwMode="auto">
          <a:xfrm>
            <a:off x="1500166" y="2571750"/>
            <a:ext cx="5550704" cy="23341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7"/>
          <p:cNvSpPr txBox="1">
            <a:spLocks noGrp="1"/>
          </p:cNvSpPr>
          <p:nvPr>
            <p:ph type="title"/>
          </p:nvPr>
        </p:nvSpPr>
        <p:spPr>
          <a:xfrm>
            <a:off x="720000" y="14285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CONTEXTE</a:t>
            </a:r>
            <a:endParaRPr/>
          </a:p>
        </p:txBody>
      </p:sp>
      <p:sp>
        <p:nvSpPr>
          <p:cNvPr id="532" name="Google Shape;532;p37"/>
          <p:cNvSpPr txBox="1">
            <a:spLocks noGrp="1"/>
          </p:cNvSpPr>
          <p:nvPr>
            <p:ph type="body" idx="1"/>
          </p:nvPr>
        </p:nvSpPr>
        <p:spPr>
          <a:xfrm>
            <a:off x="571472" y="761674"/>
            <a:ext cx="8572528" cy="4024654"/>
          </a:xfrm>
          <a:prstGeom prst="rect">
            <a:avLst/>
          </a:prstGeom>
        </p:spPr>
        <p:txBody>
          <a:bodyPr spcFirstLastPara="1" wrap="square" lIns="91425" tIns="91425" rIns="91425" bIns="91425" anchor="t" anchorCtr="0">
            <a:noAutofit/>
          </a:bodyPr>
          <a:lstStyle/>
          <a:p>
            <a:pPr algn="just">
              <a:buNone/>
            </a:pPr>
            <a:r>
              <a:rPr lang="fr-FR" sz="1400" dirty="0" smtClean="0">
                <a:latin typeface="Spartan Medium" charset="0"/>
              </a:rPr>
              <a:t>Nous chercherons à expliquer </a:t>
            </a:r>
            <a:r>
              <a:rPr lang="fr-FR" sz="1400" b="1" dirty="0" smtClean="0">
                <a:latin typeface="Spartan Medium" charset="0"/>
              </a:rPr>
              <a:t>le revenu des individus </a:t>
            </a:r>
            <a:r>
              <a:rPr lang="fr-FR" sz="1400" dirty="0" smtClean="0">
                <a:latin typeface="Spartan Medium" charset="0"/>
              </a:rPr>
              <a:t>en fonction de plusieurs variables explicatives : le </a:t>
            </a:r>
            <a:r>
              <a:rPr lang="fr-FR" sz="1400" b="1" dirty="0" smtClean="0">
                <a:latin typeface="Spartan Medium" charset="0"/>
              </a:rPr>
              <a:t>pays</a:t>
            </a:r>
            <a:r>
              <a:rPr lang="fr-FR" sz="1400" dirty="0" smtClean="0">
                <a:latin typeface="Spartan Medium" charset="0"/>
              </a:rPr>
              <a:t> de l'individu, l'indice de </a:t>
            </a:r>
            <a:r>
              <a:rPr lang="fr-FR" sz="1400" b="1" dirty="0" smtClean="0">
                <a:latin typeface="Spartan Medium" charset="0"/>
              </a:rPr>
              <a:t>Gini</a:t>
            </a:r>
            <a:r>
              <a:rPr lang="fr-FR" sz="1400" dirty="0" smtClean="0">
                <a:latin typeface="Spartan Medium" charset="0"/>
              </a:rPr>
              <a:t> de ce pays, </a:t>
            </a:r>
            <a:r>
              <a:rPr lang="fr-FR" sz="1400" b="1" dirty="0" smtClean="0">
                <a:latin typeface="Spartan Medium" charset="0"/>
              </a:rPr>
              <a:t>la classe de revenus des parents.</a:t>
            </a:r>
          </a:p>
          <a:p>
            <a:pPr algn="just">
              <a:buNone/>
            </a:pPr>
            <a:endParaRPr lang="fr-FR" sz="1400" dirty="0" smtClean="0">
              <a:latin typeface="Spartan Medium" charset="0"/>
            </a:endParaRPr>
          </a:p>
          <a:p>
            <a:pPr algn="just">
              <a:buNone/>
            </a:pPr>
            <a:r>
              <a:rPr lang="fr-FR" sz="1400" dirty="0" smtClean="0">
                <a:latin typeface="Spartan Medium" charset="0"/>
              </a:rPr>
              <a:t>Pour faire cela, nous allons utiliser premièrement comme variable explicative le </a:t>
            </a:r>
            <a:r>
              <a:rPr lang="fr-FR" sz="1400" b="1" dirty="0" smtClean="0">
                <a:latin typeface="Spartan Medium" charset="0"/>
              </a:rPr>
              <a:t>pays</a:t>
            </a:r>
            <a:r>
              <a:rPr lang="fr-FR" sz="1400" dirty="0" smtClean="0">
                <a:latin typeface="Spartan Medium" charset="0"/>
              </a:rPr>
              <a:t> de l’individu. Cela nous permettra de voir </a:t>
            </a:r>
            <a:r>
              <a:rPr lang="fr-FR" sz="1400" b="1" dirty="0" smtClean="0">
                <a:latin typeface="Spartan Medium" charset="0"/>
              </a:rPr>
              <a:t>l’influence</a:t>
            </a:r>
            <a:r>
              <a:rPr lang="fr-FR" sz="1400" dirty="0" smtClean="0">
                <a:latin typeface="Spartan Medium" charset="0"/>
              </a:rPr>
              <a:t> d’une variable qualitative (pays) sur une variable quantitative(</a:t>
            </a:r>
            <a:r>
              <a:rPr lang="fr-FR" sz="1400" b="1" dirty="0" smtClean="0">
                <a:latin typeface="Spartan Medium" charset="0"/>
              </a:rPr>
              <a:t>revenus</a:t>
            </a:r>
            <a:r>
              <a:rPr lang="fr-FR" sz="1400" dirty="0" smtClean="0">
                <a:latin typeface="Spartan Medium" charset="0"/>
              </a:rPr>
              <a:t>) . Donc cela nous amène à faire une </a:t>
            </a:r>
            <a:r>
              <a:rPr lang="fr-FR" sz="1400" dirty="0" err="1" smtClean="0">
                <a:latin typeface="Spartan Medium" charset="0"/>
              </a:rPr>
              <a:t>ANOVA</a:t>
            </a:r>
            <a:r>
              <a:rPr lang="fr-FR" sz="1400" dirty="0" smtClean="0">
                <a:latin typeface="Spartan Medium" charset="0"/>
              </a:rPr>
              <a:t>.</a:t>
            </a:r>
          </a:p>
          <a:p>
            <a:pPr algn="just">
              <a:buNone/>
            </a:pPr>
            <a:endParaRPr lang="fr-FR" sz="1400" dirty="0" smtClean="0">
              <a:latin typeface="Spartan Medium" charset="0"/>
              <a:ea typeface="Spartan Medium"/>
              <a:cs typeface="Spartan Medium"/>
              <a:sym typeface="Spartan Medium"/>
            </a:endParaRPr>
          </a:p>
          <a:p>
            <a:pPr algn="just">
              <a:buNone/>
            </a:pPr>
            <a:r>
              <a:rPr lang="fr-FR" sz="1400" dirty="0" smtClean="0">
                <a:latin typeface="Spartan Medium" charset="0"/>
                <a:ea typeface="Spartan Medium"/>
                <a:cs typeface="Spartan Medium"/>
                <a:sym typeface="Spartan Medium"/>
              </a:rPr>
              <a:t>Deuxièmement, pour trouver le </a:t>
            </a:r>
            <a:r>
              <a:rPr lang="fr-FR" sz="1400" b="1" dirty="0" smtClean="0">
                <a:latin typeface="Spartan Medium" charset="0"/>
                <a:ea typeface="Spartan Medium"/>
                <a:cs typeface="Spartan Medium"/>
                <a:sym typeface="Spartan Medium"/>
              </a:rPr>
              <a:t>meilleur modèle</a:t>
            </a:r>
            <a:r>
              <a:rPr lang="fr-FR" sz="1400" dirty="0" smtClean="0">
                <a:latin typeface="Spartan Medium" charset="0"/>
                <a:ea typeface="Spartan Medium"/>
                <a:cs typeface="Spartan Medium"/>
                <a:sym typeface="Spartan Medium"/>
              </a:rPr>
              <a:t>, nous allons faire une </a:t>
            </a:r>
            <a:r>
              <a:rPr lang="fr-FR" sz="1400" b="1" dirty="0" smtClean="0">
                <a:latin typeface="Spartan Medium" charset="0"/>
                <a:ea typeface="Spartan Medium"/>
                <a:cs typeface="Spartan Medium"/>
                <a:sym typeface="Spartan Medium"/>
              </a:rPr>
              <a:t>régression linéaire</a:t>
            </a:r>
            <a:r>
              <a:rPr lang="fr-FR" sz="1400" dirty="0" smtClean="0">
                <a:latin typeface="Spartan Medium" charset="0"/>
                <a:ea typeface="Spartan Medium"/>
                <a:cs typeface="Spartan Medium"/>
                <a:sym typeface="Spartan Medium"/>
              </a:rPr>
              <a:t> multiple sur les autres variables explicatives.</a:t>
            </a:r>
          </a:p>
          <a:p>
            <a:pPr algn="just">
              <a:buNone/>
            </a:pPr>
            <a:endParaRPr lang="fr-FR" sz="1400" dirty="0" smtClean="0">
              <a:latin typeface="Spartan Medium" charset="0"/>
              <a:ea typeface="Spartan Medium"/>
              <a:cs typeface="Spartan Medium"/>
              <a:sym typeface="Spartan Medium"/>
            </a:endParaRPr>
          </a:p>
          <a:p>
            <a:pPr algn="just">
              <a:buNone/>
            </a:pPr>
            <a:r>
              <a:rPr lang="fr-FR" sz="1400" dirty="0" smtClean="0">
                <a:latin typeface="Spartan Medium" charset="0"/>
                <a:ea typeface="Spartan Medium"/>
                <a:cs typeface="Spartan Medium"/>
                <a:sym typeface="Spartan Medium"/>
              </a:rPr>
              <a:t>Enfin, nous allons vérifier </a:t>
            </a:r>
            <a:r>
              <a:rPr lang="fr-FR" sz="1400" b="1" dirty="0" smtClean="0">
                <a:latin typeface="Spartan Medium" charset="0"/>
                <a:ea typeface="Spartan Medium"/>
                <a:cs typeface="Spartan Medium"/>
                <a:sym typeface="Spartan Medium"/>
              </a:rPr>
              <a:t>la performance du modèle sélectionné</a:t>
            </a:r>
            <a:r>
              <a:rPr lang="fr-FR" sz="1400" dirty="0" smtClean="0">
                <a:latin typeface="Spartan Medium" charset="0"/>
                <a:ea typeface="Spartan Medium"/>
                <a:cs typeface="Spartan Medium"/>
                <a:sym typeface="Spartan Medium"/>
              </a:rPr>
              <a:t>.</a:t>
            </a:r>
            <a:endParaRPr sz="1400">
              <a:latin typeface="Spartan Medium" charset="0"/>
              <a:ea typeface="Spartan Medium"/>
              <a:cs typeface="Spartan Medium"/>
              <a:sym typeface="Spartan Medium"/>
            </a:endParaRPr>
          </a:p>
          <a:p>
            <a:pPr marL="0" lvl="0" indent="0" algn="just" rtl="0">
              <a:spcBef>
                <a:spcPts val="0"/>
              </a:spcBef>
              <a:spcAft>
                <a:spcPts val="0"/>
              </a:spcAft>
              <a:buNone/>
            </a:pPr>
            <a:endParaRPr>
              <a:latin typeface="Spartan Medium"/>
              <a:ea typeface="Spartan Medium"/>
              <a:cs typeface="Spartan Medium"/>
              <a:sym typeface="Spartan Medium"/>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844" y="142858"/>
            <a:ext cx="3650400" cy="2214578"/>
          </a:xfrm>
        </p:spPr>
        <p:txBody>
          <a:bodyPr/>
          <a:lstStyle/>
          <a:p>
            <a:r>
              <a:rPr lang="fr-FR" sz="2800" dirty="0" smtClean="0"/>
              <a:t>Visualisation des revenus en fonction des pays de notre liste</a:t>
            </a:r>
            <a:endParaRPr lang="fr-FR" sz="2800" dirty="0"/>
          </a:p>
        </p:txBody>
      </p:sp>
      <p:sp>
        <p:nvSpPr>
          <p:cNvPr id="22530" name="AutoShape 2" descr="data:image/png;base64,iVBORw0KGgoAAAANSUhEUgAAAjQAAAGkCAYAAAAmBb/dAAAAOXRFWHRTb2Z0d2FyZQBNYXRwbG90bGliIHZlcnNpb24zLjMuNCwgaHR0cHM6Ly9tYXRwbG90bGliLm9yZy8QVMy6AAAACXBIWXMAAAsTAAALEwEAmpwYAAEAAElEQVR4nOzdZVRUWx+A8WeGGTolVETE7tZrYXe32J3X7rjX7o7Xbq/djYXd3aJiECogIN0T7wd0FAEdpIz9W4u1hjPn7L3PmTkz/9kpUavVagRBEARBEH5h0owugCAIgiAIQkqJgEYQBEEQhF+eCGgEQRAEQfjliYBGEARBEIRfnghoBEEQBEH45YmARhCENJdWgyl/5UGaGVn2X/m6CUJSREDzGzv49Cl1t2zBZu5cTGbOpOSqVSy7cYNYpTJd8j/n7o5k8mRuvXuXLvlV27iRRtu2pSiNrgcOUGT58lQqkRAUFUWHffu44+2d6mmvuX2b8WfPJvm8e1AQksmT2fPkSarn/eV7Lbn5vAkJod6WLQRERmqdR2rdS4m9HpLJk5l35UqK0v1RGZm38PsRAc1vqv/Ro7TYtQtbExNWN27MficnGuXNy4hTp2i7dy9KlSqjiyj8Ae75+LDt4UPSoj5g+sWLBEVFpUHKyZPV2JirPXpQI2dOrfZ3efWKEy9ffne/5Q0bMr9OnZQWL57EXo+rPXrQoWjRVM1HEDKCLKMLIKS+/+7fZ/mtW6xq1IjepUtrttfKlYsiNja03buXbQ8f0ql48QwspSD8HvRkMsrb2aV6uoWsrVM9zcSkRdkFISOIgOY3NPfKFYplzhwvmPnEqUgRbr57h6WhoWabe1AQo06d4ryHBxGxsdTImZN5tWuT19ISgEnnzjHvyhXCxo3THHPPx4eSq1ZxtksXqjk40PXAAYKiojCUyzny/DkN8ualb5kyANx+944+R47w+P17CtvYMKtmTWrnzq1J6314OCNOnuTI8+fEKJXUyJmTxfXqkdPCIslzDIuJYejx4+x1dUUqkTCyYsUE+yhUKqacP8/Ge/d4Hx5OERsbZteqRc1cuZJ/Ub8Qq1Qy/+pVNty7h0dQEHktLRnr6Ej7j79y3YOCyLl4MYvq1mXhtWtEKRTsc3KiYvbsnHr5kn/PnuWBry+WBgZ0L1mSiVWroiONqyx1WLSIv8uW5XVgIDsfP0ahUtG8YEGW1q+PiZ4eG+/do9vBg4mWa0PTpnQtUSLB9knnznHk+XMGlSvHlPPneRsaSqXs2dncvDmHnj1j+sWLBEdH0zhfPlY3boyhXA6Af0QEY11cOPbiBR8iIylvZ8ec2rUpY2sLwMZ79xhx8iQ7W7Vi+MmTuPr7k9vCglm1atEkf37OubtTfdMmAMquWUOX4sXZ2KwZIdHRjD9zhgPPnuEdGoqZvj4N8uZlcb16mOvrA3FNERuaNuX4ixccdXNDT0eHjsWKMa9OHWRSKQ6LFuERHMyymzdZdvMm6okTtXrtTrx4wYxLl7jj7U2sUkkBKysmVK1Ki4IFkzzme++1T6/37tataVWoEOExMQw+fpyjbm4ERUVR0MqKf6tUoUXBgvFeP+u5c5lYtSpdS5RI9P0y7vRpjHV1OdK+vSavb91Ln9L2GzkSq4/3d1BUFBazZ7OhaVMczM0TfT0kkyczt3ZtRnw8rwe+vox2ceH6mzcANMyXj3m1a5PZ2BiIa5YNi4mhsr09C65d4314OOXt7FjeoAEFvxGEPQ8IYNCxY1zy9CSLsTHLGjRIsM/3PguUKhVjT59mx6NH+IaHk9vCgkHlymk+axIjmTyZ6TVqsPXhQ3zCwljVqBGtChXi9rt3jHJx4aqXF0a6urQtXJjZtWtjKJez8d49uh88iNfQoWQzNdWkNeLkSXY/eYL74MFIJJIU38+fyvfl9QdotmMHQVFRnOvaFQBnNzcmnD3LEz8/jHV1aZQvH/Pq1CGTgUGS5/0nEk1Ovxnv0FAevX9Pgzx5ktxnXp06NMibF4hrz/9rzRrcPnxgeYMGbGjalNeBgThu2MC70NBk5X3UzY0ohYL9Tk70+SKYGnLiBM0LFGC/kxNZjI1puG0brn5+AETGxlJ90yYueXryv/r12dy8OT5hYVTZuJHAb/QxaLtnD/ufPmVenTqsa9KE7Y8eccXLK94+vQ4fZv7VqwwuV44DbdtSwMqK+lu3JtgvuTofOMDUCxfoVaoUh9q1o1L27HTYt4+1d+7E22/82bPMrlWLObVrUzprVk6/ekX9rVvJaW7OficnRlasyPyrVxl07Fi842ZcvEhgVBQ7WrViWo0abH/4kGkXLgDQMG9ervboEe+vrK0tWYyNqfeN1/xZQACzL19mbu3arG3cmGtv3lB140bW37vH8oYNGevoyLaHD1l87RoQ9yVecd06XF6/ZlatWuxs1Qo1UGXDBh76+mrSDY2JofuhQ/QvW5Yj7dphZWiI0549fIiMpFTWrJovrQ1NmzK+ShUA2u/dy8Fnz5hVsyYnO3ViRIUKbHv4kKnnz8cr85Djx7E2NOSAkxP9y5Zl8fXrrLl9G0DzXmpVqBBXe/TQ6nW78fYtDbZto4i1NQfbtmVnq1YYyuW037sXv/DwJI/T5r32pREnT3Lm9WuW1KvH0fbtKWRtTevdu3H186Nh3rz8W7kyAMc7dKBnqVKa475+vyTmW/fS9yT1enzpno8P5deuJUapZFOzZiyuV48LHh5U3biR8JgYzX4ur16x6f59Fterx5bmzXELCKBrEoE2QEh0NNU2bsQ3PJytLVow1tGRLgcOxNtHm8+CeVeusO7uXabVqMGJjh2plycP/Y4e5cSLF98890nnzjGgbFlWNmxIZXt7nvj5UWXjRiTArtatmV2rFjsfP6bN7t0AtChYED2ZjL2urvHS2fPkCW0LF0YikaTK/awNj6AgWuzcSaXs2XHu0IH5depw+Plz+js7a53Gn0LU0Pxm3oSEAJDD3Fyr/RdevUqkQsGpTp00v+qqOTiQa/Fi5l+5wvy6dbXOW6FSsbpxY00659zdARhRoQL/fvzwrJkrF7mXLIn7YGralP/u3+eZvz+P/v6bAlZWmn1yLFrE/27cYELVqgnyeeDry1E3N3a0bIlTkSIA/JUtGzkXL9bs89Tfn4337rGmcWPNl0a9PHnwDgvj3zNnONOli9bn9aWHvr7sePSIlQ0b0ufjr8I6uXMTHB3NuNOn6fZFDUnn4sU15QP49+xZytvZsaNVK015MhkY0PXgQUZWqoTDx9fMztSU7S1bIpFIqJM7N+fc3XF+8YLZtWtjbWSEtZGRJs35V65w18eH0507k+XjL+jEhMXEsL5JE8p9bF444ubGjkePcB88mBzm5jTKl4+jbm5cf/sWgA137/IyMJCH/fppmj7q5slDvv/9j0nnz7O3TRsAYpRK5tauTZvChQHIbGxM8ZUrOfv6NS0LFdIcW8TGhtyZMhGlUBCjVLKyUSNNAFbNwYErb95w3sMjXpkrZs/O/z5+AdfMlYvDz5/j/OIF/cqWpWTWrOjp6JDZyEjrJpPH79/TomBBljVsqNlmb2ZGqdWruf72LY3y5UtwjDbvta9d8PSkdq5ctP54TRzt7clsZIRCpcLayIjcmTIBUNrWFitDQ9yDgoCE75fEfOte+h5TPb0Er8fXpl64gLWREcc6dEBXR0dTzqIrVrD+7l0GlisHxAWyR9u3J6uJCQBvQ0MZfPw4ARER8Wp/P9l47x5+ERFc79mT7GZmAFgYGNBy1y7NPtp8Flzw9KSMrS2dPzaXV3NwwFAu19QqJqVO7tz0K1tW8/+QEyfIbGTE0fbt0ZPFfQ3mzZSJKhs3csHDgyo5ctAwb152P3nCoI/nfO3NGzyCg2n3sSY2Ne5nbdx4+5ZopZIxjo6a622sq4tHcLBWx/9JRA3Nb+ZTVadKy2GZFzw9qe7goAlCAKwMDamZK1eCL5jvsTY0jJfOJy0LFdI81tXRoW7u3Nz4OFrjrLs7eS0tyZMpEwqVCoVKhaFcTmV7e06/fp1oPpc9PQGo/7GWCSCriQkVsmfX/P8pmGqQN68mXYVKRYM8ebjk6UnMD470uvDxmnz6svqkbeHC+EVE4Orvr9n2ZR+IiNhYbnz80vyyPPXy5EGlVnP2i3P9K1s2JBKJ5n87U9N4v44/cXn1itEuLsysWZMqOXJ8s9wS0DQVAWQ2MsLa0DBe4GtpYKDpZHvB05PC1tbxzkFXR4fmBQpw/uO1/eTLgMLuY/V8eGxsouXQl8k42akT9fLkwT0oiJMvX7Lg6lWe+PkR/dVr8nWgktR10Fa3kiXZ3bo14TEx3Hr3jm0PH7Ls5k0AohWKRI/R5r32tYp2dqy5c4cm27ez+vZt/CMimF+3LkUzZ/5m+bTpM/Oteyk1XPDwoGn+/Jpg5lO5imXOHO/zIIeZmebLFb7/ul/28qKojY0mmAFomj8/Ol+8z7X5LKhoZ8fJly+pvmkTi69d41VgINNq1KDyd97/X1/bs69fUyd3bnSkUk1eFbJnx1RPj9OvXgHQvmhRLnt6amqqdz1+TAErK0pkyZIm93NSStvaoqejw19r1zLy5EnOubvTJH9+hpQvr3UafwpRQ/Obsf/4geH5jejdOzSUzMbGSCUSAiMjKZHIB21mIyMev3+frLxtvqg5+DqtL1kbGmo+JAIiI3nq74986tQEx+VN5BckQGBUFHKpFNOPbdCfZDE2JjQ6Oi7diAgAsi1YkGga/hER2H7xgaytwKgoZFJpgrbrT/0LQqKjMdbVBeJfj8DISFRqNWNPn2bs6dMJ0vUOC9M8/vrXplQiSRCgvg4MpO2ePTQtUCBe23tSDOVyTbCbVD5fCoyM1JzTlzIbGxPy8Ronlo704wf3twLqQ8+eMfTECV4FBmJlaEgZW1sM5fIEI++0uQ7JER4TQ58jR9j5+DEA+S0tKZElC0CSo7C0ea99bUn9+tiamLD5wQMOP3+OVCKheYECrG/aNEE6X0rq/vnSt+6l1BAYGZkgj0/5fvm6J/baQNKve2BkZIIfOzpSabzaRm0+C8Y4OmIol7Pu7l2GnDjBkBMnqObgwNYWLb55P399bQMiI1l1+zarPjZhfunTvdgwb15M9fTY++QJA/76iz1PntDrY21vat/P35LLwoLTnTsz89Il/nfjBvOuXiWLsTHLGzSg+Tf6fv2JREDzm7EyNKRkliwcf/GCWbVqJbpPrc2byWJszOnOnclkYIBvIv0HfMLCNFXHEhJ+UIUl4xdGYFRUvF9zvuHhWH4MCMz09CieOTNrmzRJcJzeF78Sv2RpYECsSkVQVJSmEynEBTGfflma6esjAS537448kXQSq0nSRiYDAxQqFR8iI+MFNT4fP8Ask+ik9+mL7N/KlWlaoECC55MTXEXExtJ8504yGRiwQYumhh+RycCAp1/UNn3y5fviR7gFBNB69266FC/O+a5dNb/s2+zezRMt+4L8qIHHjnHy5Uuc27enSo4c6MlkPPHzY+vDh0keo8177WsGcjmTq1dncvXqPPP3Z8+TJ0y9cIHRp06xolGjFJ3Dt+6lT3UAX96ryblPgW9+Hnyrw+/3WBoaJujro1ar4/WT0+azQEcqZWiFCgytUAHP4GAOPH3KxHPn6HHoEMc6dNC6PGZ6ejTNnz9eM9Qnnz4b9GQymhcsyF5XV8rY2uIVEkLbj02CqXk/w/c/XyvZ23OkfXsiYmM5/eoVc65cofXu3XgOHfpDP8x+V6LJ6Tc0pHx57vv6su6rTqoAWx484Imfn2beCUd7e866u+P/sUYD4movTr9+TaWP1eqmenpEKhTx5vy4mIzmqONfdNiLjI3F2c2Nag4OmvxfBwXhYG5OGVtbytjaUjprVhZeu8aR588TTe/Tsfu+6LAXGBnJtY+jMj6lqyaurf9TumVsbXF59YqF164hk/7YW9/R3h6A3R9/5X+y8/FjbIyMNCPDvmby8cP6ZWBgvPLo6ugw9vRpvJLRHt794EHcPnxgn5PTN3/xp4SjvT2P/fzifQnFKJXsf/pU877QxpdNCgB3vL2J+dgfQNNMERPDJU/PZM9V83WN0/dcffOGennyUDt3bk2/iU/vzaRmztXmvfYlpUpFkeXLWfSxc3V+Kyv+qVKFCtmz4/mxf9vX1yQ5vnUvfXovfFlj8/V9+r28He3tOfjsWbwmWVc/Px6+f5+s1/1r1R0cePT+PW4BAZptp1+/jtfMqM1nQZ3Nmxl24gQQVxs9qFw5mhUo8M0a6aTO82lAAKWzZtXkld3UlDEuLjz6oma6fZEiXPbyYv3du5S1tdXc36l5P5vq6cV7zSJiY7nr46P5f+2dO+RavJhYpRJDuZzG+fMzrXp1lGo1bz++p4Q4oobmN9SpWDGOurnR+8gRrr99S9P8+ZFKJJx4+ZLlN2/SpnBhTefVoeXLs/HePWpv3sz4KlVQq9VMu3gRXR0dTRtt/bx5GXbyJD0OHWJA2bLc8/Fh+a1bWpdn5qVLGMhkOJibM+/qVSJiYxldqRIA3UuWZMn169TevJmxjo5kMjBg9e3b7HV15XC7domml9/Kio7FijHk+HGiFArszcyYeekSsV80WZTIkoWWBQvScd8+JlWrRkErK865uzPt4kVGVayoqSJPTEBkpOYL6UuO9vaUsbWlZcGCDDt5ktCYGIplzszBp0/Z8egRyxo0+Ga6U6pXp9mOHZjp6dG8YEH8IyL498wZpBLJd/tXfDLvyhV2Pn7MpKpViVYo4n2xWhsaJtrR80d0K1GCRdeu0WDbNqZVr46Zvj4Lr13DNyyMfz6O0tHGp1qNo8+fY6yrS8msWdGRSBjt4kK/MmXwj4hg3pUr+ISFaYKM5KR929ubCx4eVLa3j9dPITFlbW059OwZm+7dw97MjDOvXzP34yy1EUn0/dDmvfYlHamUctmyMfn8efRlMgpYWXHtzRsueniw6mPtzKdrss/VlTpfTF+gjW/dS9Vz5kRfJmPw8eP8W7kynsHBTL1wIV5N59evx6fOt5/8U7kyFdevp/7WrQwtX57gqCj+PXsWB3NzuqRg3qrOxYsz78oVGm/fzvQaNYhUKBh3+jTyL4JSbT4LKtvbM+3iRbIaG1M2WzZc/fzY/fgxQ5PZn2R8lSpUXL+eNnv20L1ECaIUCqZeuIBXSAglPzZDAtTImRMrQ0M23LvH3K868abG/QxQP08eNty7R6msWbExMmLO5ct8+U6ukiMHA48do/Xu3fxdtiwxSiXTLlwgp7m5pslUiCMCmt+QRCJhe8uW1HBwYMO9e+x1dSVGqSSfpSX/q1+fHqVKaT78s5uZcbFbN0a5uNB5/35kUinVHBzY2aqV5hd0ASsr1jZuzLSLF6m/dSvl7OzY07o15det06o8Kxs2ZOK5c7z48IHStrac7dJF88VrqqfHhW7dGHnqFH2PHCFaqaSIjQ0H27bVDC1PzLomTbA2NGTiuXPEKJX0KFmSbCYm8b6YtrZowYSzZ5l56RLvw8PJYWbGrJo1v9vnxCcsjKEffwV+aWbNmpSxtdWku/DaNQIiIihgZcWW5s3pUKzYN9Ntkj8/B9u2ZcqFC2y4dw9TPT1q587NrJo1vztK45NPv1QnnT/PpK+GOX+aVyQ1mHx8XUacPEl/Z2dNp8kL3bpRMokhxYkpbGNDp2LFmHnpEre8vTncrh3/NW/O5PPnabB1K1mMjWmQNy/dS5akv7Mz70JDta5CH+foSN+jR6m3ZQvPBw7UvF+TMr9OHSIVCoZ8fG0LWlmxz8mJoSdOcPXNG7okMocPaPde+9KS+vUx0tVl+sWLmvfd/Dp16PGx/0XNXLmomzs3A48do1epUlr1gfrkW/eSub4+u1q1YrSLC422b6ewtTWbmzen+c6dmuMTez2+VNrWljOdOzP29Gla796NkVxOg7x5mVO7tmbelB+hL5NxpksXBh47RteDBzHX12d6jRqMOnVKs482nwXjKldGqVaz4tYt/j17lsxGRgwtX56J1aolqzyfzvOfM2douWsX+jIZlezt2dy8ebx5Z3SkUtoUKsTSmzcTjEBLjfsZYGHdukQpFPQ9cgRTPT36ly1LySxZuP1xeYp8lpYcbteOCWfP0urjqLDqOXOytUWLRJvT/2QStVilTBAEQRCEX5zoQyMIgiAIwi9PBDSCIAiCIPzyREAjCIIgCMIvTwQ0giAIgiD88kRAIwiCIAjCL08ENIIgCIIg/PJ++3loAgPDUalSf2S6paUxAQFh399RSDFxrdOXuN7pR1zr9KF7+CAmxnoEVK+X0UX5I6TV+1oqlWBhkfSaZ799QKNSqdMkoPmUtpA+xLVOX+J6px9xrdOe3pqVINdBVbVuRhflj5ER72vR5CQIgiAIwi9PBDSCIAiCIPzyREAjCIIgCMIvTwQ0giAIgiD88n77TsHfEhkZTlhYEEqlItnHvn8vRaVSpUGphK+Ja52+knO9dXRkGBubY2CQ9MgDQRCE9PDHBjSRkeGEhgZibm6NXK6LRCJJ1vEymRSFQnzJpgdxrdOXttdbrVYTGxtDUJAfgAhqBEHIUH9sk1NYWBDm5tbo6uolO5gRBAEkEgm6unqYm1sTFhaU0cURBOEPl2EBTUxMDI0aNeLKlStJ7vP06VOcnJwoXrw4LVq04MGDB6mWv1KpQC7XTbX0BOFPJZfr/lCzrSAIQmrKkIAmOjqaYcOG4ebmluQ+ERER9OzZk+LFi7Nv3z5Kly5Nnz59CAtLvdkHRc2MIKScuI+En13Ius2wZ09GF0NIY+ke0Lx48YI2bdrg6en5zf2cnZ2Ry+WMGTOG3LlzM27cOExMTDh27Fg6lVQQBEH4HagtLcHKKqOLIaSxdA9obt26RaVKldi5c+c397t//z6lSpVCKo0rokQioVSpUty9ezc9ivlLOHXqOI6OZdi+fUu87QMG9Gb16uUATJ8+iSlTxqdJ/s7Oh2nevEGapC0IgpBa9HZshY0bM7oYQhpL94Cmbdu2jBo1CgMDg2/u5+fnh42NTbxtlpaW+Pr6pmXxfikuLiews8vO8eNHMiT/mjVrs3791gzJWxAEQVv6IqBJN7FhYfyve68MWcvppx22HRkZia5u/E67urq6xMTEJCsdS0vjRLe/fy9FJktZPJfS41MiJCSEGzeu8c8/E5k06V9evnxO/vwFgLjaLKlUgkwmRSKRIJGkTVllMkOMjAxTPd3E8/pjB+RliOReb6lUirW1SRqV5vcmrls6uHwRAOsMLsZvLywM3zz5GBgSxvZ8hWk3Zki6Zv/TBjR6enoJgpeYmBj09fWTlU5AQFiikaJKpUrR3CYZPTeKi8sp5HJdqlWrRfbsqzl8+BC5c+cD4uYHUanUKBQq1Go14eHhjBo1nGvXLpMtmx1jx06gUKEiAPj7+7No0Vxu3bpBdHQUDg45GTx4BCVKlMLb+x2tWzdh2rTZrFjxP4KCAilRohRjx07E3NwcZ+fDrFmzgv37nQF49eolixbN5dGjh1hbW9OsWSvatu2Q4k6jGX2t/zQ/cr1VKhV+fqFpVKLfl7W1ibhu6URc6/TxQVeBBZAzX/FUv95SqSTJSgr4iQOazJkz4+fnF2+bv78/1tZpF2Nf3vmEi9sfa7WvRCJBrU55lVrldoWp5FQo2cedOnWc8uUrIpPJqFy5Ks7OhxkwYAgyWcKX9NKlC3Tp0oM+ffpz6NB+hgzpz549hzE1NWXq1AkYGhqwcuV61Go1K1f+j3nzZrJly27N8Zs3b2TChGnExsYwfvwYtm37j7//HhQvj+joKEaMGETdug0YOXIcb954MXfuDORyGa1atU3+hREEQUglBsuWgLEedOmT0UX57Ug93DEZPpiwydNRFi5CtCyWm0CuEkXSvyzpnqOWihcvzt27dzVBg1qt5u7du5QoUSJjC/YT8Pf34/79u1SuXBWAKlVqEBQUxNWrlxLdP1++AvTq1Y8cORzo338w5ubmnDoVN1qsUqXKDBkyEgeHnOTMmYsWLdrg7v46XrDWrVsvChcuQokSpahTpx5Pnz5JkMepU8cxMTGlT5/+ZM9uT4UKlejVqx+7dm1PgysgCIKgPd1Tx+FIxvQ1/G2p1ehv2YRFtYrI7t5G540XD28GUcBPyR09KTKT5LWmpIafqobGz88PExMT9PX1qVevHvPnz2fq1Km0b9+eXbt2ERYWRoMGaTeqppJTIa1rSzKyGcTF5QRSqZQKFRwBKFy4CFZW1hw7dpTKlasl2L9gwc/nJJVKyZs3H+7u7gA0b94KF5cTPHr0AA8Pd549ewqAUqnUHJMtm53msaGhEQpFwknU3N3dcXd/Re3alTXbVCoVsbGxxMbGIpfLU3TOgiAIws9B4uuLyfCB6J08TkzlqoQuXo7KLjuXxq2ihhKemH570E9a+akCGkdHR2bOnEmLFi0wNjZm1apVTJw4kd27d5M/f35Wr16NsXHS7Wd/CheXkygUCho2rKnZplKpuHLlIkFBQQn2l0jiV8SpVGrkchkqlYqhQ/sTEhJMzZp1qFSpCrGxsfzzz8h4+38djCTW1KZUKilRojQjR45N8JyOjk5yTk8QBEH4SekePojJyMFIIiIImz6byB594OP0Kub+JwHwMcicIWXL0IDm2bNn3/y/WLFi7N+/Pz2L9NPz8vLk6dMnDBo0jDJl/tJs9/X1YeTIIbi4HE9wzKtXLzSPFQoFz58/pXz5iri7v+LevTscOHAcq4+TTu3btzvB8dqwt8/B+fNnyJIlq6Yfz9mzLty4cY3Ro//9oTQFQRCEn4MkOAjjsSPR37OT2BIlCV22BmXefJrnVSooEvwYXylY6DpkSBl/2j40QuJcXE5gbGxC06YtyZUrj+avQgVHihYtxrFjRxMc8+jRAzZuXIuHhzuLFs1DoYilTp36GBubIJVKOXPmJD4+3pw968L69asAkj08vm7d+sTGxjJ79jTc3V9z8+Y1FiyYg4mJaaqctyAIgpBBlErMG9dFb/8ewkeNI+ioS7xgBuD29VgKub/nqgrsrLJmSDFFQPOLcXE5Qe3a9dDT00vwXLNmrXj2zJXXr1/G216/fiMePnxAt27tcXV9zJw5izEwMMDGJjPDh49hx46tdOzYms2bNzB48AhkMhlubs8SpP8thoZGzJ+/BG/vd3Tv3pFp0yZRv34jevf+O0XnKwiCIGSQyEhQq0FHh/DR/xJ07DQRI8ZAIn0iT2x/SZbXCq4DWa0zpslJok6Nscc/saTmofHx8SBLlhw/nK6YGyX9iGudvn7keqf0fvpTiblR0odZswboynXw2304o4vyy5D6+mDWrAGR/QYS1bnbd/ef1nY6i8/MpjowuPs8Ks3qnfpl+s48NKKGRhAEQRCEeFTWNijKlkOZK/d3942JgSLSi6gkcAuwtc+W9gVMhAhoBEEQBEFA56krZi0bI333FqRSQpesINaxynePu3ZZRengp7hnkRAGZM2VPe0LmwgR0AiCIAi/teADznDuXEYX4+elUmGwYikWtasgc32Mjod7sg4/vCuS/G6BPLCI69uZObfdd45IGz/VPDSCIAiCIKQfqacHJoP6oXvlEtH1GhI6fwnqZC4x5H3vIUZBau7nMMZaIkM3s1kalfbbREAjCIIg/NbEWk6JUKvR374Fo3/HABCyZAXRTu0hmYsJh4VBEat98BIexBiRVaoLVgZxHWvSmWhyEgRBEH5r8ls34OrVjC7GT0Py/j2mndtiMqQ/iuIlCDx/lei2HZIdzABcOg+VdC8RbQxuQTrY6piDqW7qF1oLooZGEARB+K2FbNiCtbUJiCHyEB6ORU1HpEGBhE2dSWSvfpqlC37EkX3RzPB7jUdJGQF3giltkPWHAqPUIAIaQRAEQfjdRUWBvj4YGRH+z0QUJUujzF8gRUmqVHDjkhqH0HBOVbHF95IPWbJZplKBk080OQmCIAi/NaNpk2BswoVz/xQ6L9zIVKEUuqfi1vqLbtshxcEMwP79MvLonkNHAV4O+VGqVWQxT16H4tQkAppfjKNjmXh/DRvWZObMKUREhCcrjZs3r6f6voIgCD8j2R/eh0aZ3R5FydKorFIv2IiOhimT5dR12AJAUOayAGS2tEm1PJJLBDS/oClTZnHw4HH273dm9uxFPH3qyv/+tzBN8jp48DglSpRKk7QFQRCEtCG7exuzNs2QhASDnh4h6zejKFk61dJft06Ot4+MCqrrBDqAkU5BALLYZEm1PJJLBDS/IBMTEywtrbC2tqFIkaK0bt2W06dPpUlelpZWyBNZiEwQBEH4CcXGYjh7OuYNaqHz/BlSL69UzyIwEBbM1yUbTyj20p+XJQ2I+djhOnM221TPT1sioPkNmJtbxPtfrVazceNamjWrT926VRk2bCBeXp6JHhsdHcWsWVOpW7cqzZrV58iRA1StWg5v73dA/Can8PAwJk36h9q1q9C2bQuOHTuCo2MZFAoF3t7vcHQsw5s3n2+edetW0a9fD83/9+/fo1evztSoUYmOHdtw/PjR1L4UgiAIfyyd588wb1ALo/mziW7RmsDzV1EWLpLq+SxerEdoqIQB+tMx+aDkSuOC+Hq8AcA6e9ZUz09bYpTTF3bulLF9u3a1ERKJhNRYqLxdu1icnBQ/fHxQUBB79uygTp36mm179+7k+HFnxo+fgpWVNXv37mTw4H5s27YXfX39eMcvWjSPBw/uMX/+/1AqVcyaNQWlUploXrNmTcPT04P//W8VgYEfmDNnutblDAjwZ+TIwfTs2ZeJEx159syVuXNnYGxsgqMWa4UIgiAISVCpMFizAqNpk1AbGRG8bjMxjZumSVaenhLWrpFjr/OAjlYneG8G6tK98D10mUwSQ+Q2pmmSrzZEQPMLGj16GDo6UtRqNVFRUZiamjFkyEjN89u2bWbw4BGULh3XSWvo0FFcvXqFc+dOU69eQ81+ERERHD9+lNmzF1KkSDEAhgwZyfDhAxPkGRISwoULZ1m4cBkFCsS1lXbs2IWFC+dqVeZ9+3ZTqlRp2rRpB4CdXXY8PNzZvXu7CGgEQRB+kNTLM27pgssXia5Tj9D5/0OdOXOa5Tdzph5qtYoWyjXYvQlg5yh9Glu25JT3XmylZqgz6X8/kTQiApovODkptK4tkcmkKBSqNC5R4kaOHEvRosUBCA0N4eTJ4/Tt243VqzdhZWXN+/e+TJnyL9IvJkuKiYlJ0Ozk6elObGwsBQoU0mwrUqRoonm+eeOJUqkkT558X+xbXOsye3i85tq1K9SuXVmzTalUJmguEwRBELQjef8ei2oVQaUidOFSotp3StNJ7e7fl7J3r5yCBtfpYXWRcAVcqliVGrr6+Pj5kFVqhspCBDRCMlhZWWNn93l59oIFC3Pt2mUOHz5A587dAZg8eQYODrniHWdsbBLvfx0dnY+PPjedJdWK9rmp6vMOX3YWliRyE33ZdKVUKqlVqy5du/aMt480BTNUCoIg/JGio0FPD7WNDRGjxxFdtwGqHA5pmqVCASNH6mNmHMNfYfsoFPWAC/9AQXkHAHw/+FFYmgPVxxW3M4L4NvlNqNWgVCowMTHBwiIT/v7+2Nllx84uO1mz2rJq1TJevHge75hs2bIjl8t59sxVs+3Lx1+ytbVDV1cXV9cnmm1ubs80j2WyuOAmPPzzfDjv3r3VPM6ePQdeXp6aMtnZZef69ascPnwgRectCILwPWqLTGCZcTPYpibZ3dtkKlsM2b07AET2/jvNgxmA1avl3LunQwn903S1voVSJuGUkwX1rRqgUqnwCfEnq9QMtbkIaIRkCA0NJSDAn4AAf969e8uaNSt4+9aL6tVrAeDk1J61a1dy4cI53rzxYv78Wdy8eR0Hh5zx0jE0NKRBg8YsWbKAR48e8ujRQxYtiusT83WNi76+Ps2bt2bx4nk8evSAe/fusGbNCs3zmTJlwsYmM5s3r+ft2zccP36Uq1cvaZ5v0aI1bm7PWblyKV5enpw968KKFUuwsUm7tl5BEASIW8uJvXszuhipQpkrN4pixVEbGKZbnu7uEmbP1uOvYoFY+V+iUthVHjup8VdVx1iuy4cPH1ColGQ1ygQ6GRdWiCanX9CECWM0j3V19ciTJy/Tps3R9Ktp164TUVFRLFgwm9DQEPLly8+CBf/DKpFZIvv3H8K8eTMZOvRvjIyMadmyDatWLdPUuHypT5/+REVFMnToAMzMzGjQoDHr168G4pqOxo4dz8KFc+nUqQ0lS5ahS5eeXLx4DoAsWbIyZ85CVq5cys6dW8mUyZLu3fvQvHmrVL8+giAIvxP55YsYrFpOyNpNqM3MCdmyK93yVqthxAh9dHQgh/8+Wmd+jtw3kmtDoJS6PQC+vj4AGbrsAYBEnRpjj39iAQFhqFQJT9HHx4MsWXL8cLoZ2Sk4NV24cI4yZf7C0DAu2nd1fUy/fj1wcbmETPbtePfOnVsMGtSXc+eufXfflPhdrvWv4keud0rvpz+VtbUJfmIF6DRnNG0Shoa6+A0bl9FFSZ7ISIxmTMFw1TIUuXITvHN/ujQvfWnHDhmDBhnQucEzAp13sNNmLT65/Jm734Kx6sfoy2ScOXOKtm1bcvavyRQ+MjTN3tdSqQRLS+Mknxc1NH+4DRtWc/nyBTp16kZERDjLli3G0bFqmgYogiAI6UkS+AEif60Zz2X372LSvzey58+I7N6LsPFTwMgoXcvw/r2ECRP0KV0qhvALB3AqGoDBwzfcWAEqn+roZ4v7nvD19QUgc+aMW/YAREDzx5swYRqLFs2lW7cOyOVyHB2rMGjQ8IwuliAIQqoJm78EA2sT+BVqw2JjMVw8H8MFc1BZ2xC0cz+x1WtmSFH+/VePiAio6XCJZ/eiaBF6nMBc5jxrEkS5xx00+31qcsqcJSuJT8uaPkRA84fLmTMXixev+P6OiShVqgyXLt1K5RIJgiD8mXReuGHSvxfyu3eIatGasFnzUGfQXF0HDsg4cEBO/15BuK6/Qv8K/hhcdmPPf5a88clB98wVNPv6eHtjLjFAz8aUiAwpbRwxykkQBEH4rRkPHwS9e2d0Mb5J5/kzLGpUQsf9NSFrNhK6cl2GBTPv3kkYOVKf0qWVmLo7Y6wPNV/uI7x0IV52DEDHtyZ6Op/rQ3zfvosbsp2BswSDCGgEQRCE35zOyxfw/Pn3d8wIMTEAKPPmI2LoSAIvXCe6aYsMK45KBQMH6hMbC0O7veLBqZcMLe+FzOcdR8dlQ6mS4ijrGO+Y994+2EpNM3SWYBABjSAIgiBkCPnZ02T6qzhSD3eQSIgYOhJVBnesXbVKzsWLMqZOieTyytNkz6ZD6Zs7iapZgwcNL/ParQjVM5eMd4yP78dlD0QNjSAIgiD8eZR586EoVDhN119KjsePpUyfrkf9+rFYh93E85EfI4o8QxIawqVxxZDpRWAb2BG5ZtkcUKvV+H54T1ZRQyMIgiAIfw7dE8cwGdAH1GpUdtkJ2bYHlX3Gz+EUFQV//62Pubmaf4b5sX/OFSpXMSPX+V1EtXLibKlDvH9vQ8esHeIdFxj4gRhF7MeVtjNu2QMQAY0gCIIgpDlJaAjGQwdg1skJ2aOHSD58yOgixTN1qh6urjosXhzJ4RkuSCUS+mS6BioVbmPqITd/RdTrRmQ1ir/I8ac5aEQNjZBsrVo1xtGxjOavcuWy1K9fgzFjhmnmAvhSUFAQNWpUYufOralWhgEDerN69fIkn3d0LMPNm9c15c3IBSivXbvC4MH9qFevGg0b1mTUqCE8f/401dJ/9+4tV65c+v6OSVAoFIwbN5IaNSoyder4BM97e7/D0bEMb954paSY3LlzC0fHMigUihSlIwhC8smvXsaieiX0t28hYvBwAk+cRf0TLZbp7CxjzRpdevWKweDDYx6d9aBnNyvMDu0ksltPjmTbRlSUHo0M+iY4VjMHjaEl6OokeD49iXlofkEDBgyhdu16AKhUKtzdXzF37kymT5/EkiUr4+174MAeypQpS5s27TOiqKxZ8x+GhgYZkveePTtYseJ/9OjRh6FDR6FUKtm1axv9+/dm2bLV5MtXIMV5zJw5haJFi1OxouMPHX/lyiWuXLnIqlUbE12o08YmMwcPHsc8hcM3ixYtzsGDx8UM0IKQnqKiMJo5FYOVS1HlcCDo0AkUf5XL6FLF4+UlYfBgfYoXVzJ0QBCTa1wgTykbal5eiTqTJf4jehBl9ReeDx0ZZps/wfE+Pt4AZLXM2HWcQAQ0vyQjI2MsLa00/1tb29CzZ1+mTBlPWFgYxsaf17pwcoqbAfjr1bPTi4VFxsyj8PbtG5YtW8zo0f9Sr15DzfaxYyfg7f2OVauWM3/+khTnk9Kl0MLDwzA3tyB//sSDKx0dnXiv9Y+Sy+Wpko4gCNqRPbwft3TBU1ciu/YgbOK0dF+64HtiY6F3bwNUKli9OpL90y4QGRLN8BoxyOfdJmTZak4ab0aqo6RYVO9Ev0fev/+47IF1ZmLT+wS+IpqcfhNyedw6JVJp3EsaFhbGtGkTadasHi1aNGT27OlERIQDcc0PTZrUZe/eXTRsWJNGjWqzYcMaTVrr1q2iX78e8dL/uunI39+PgQP7UKNGRfr06YaXl2ei5fryuNjYWBYtmku9etVo0aIhZ864xGtO+bKpCsDZ+TDNmzfQ/P/q1UsGDepLjRqVcHJqxvbtW5IMKFxcTmBqakadOvUTPDdy5DgGD/68vMOFC+fo2LENNWtWonv3Dly7dkXz3IABvdm4cS3Dhg2kZs1KdO7sxNWrcU1M06dP4t69O/z333oGDOitaR7auHEt9epVZ8aMyQBs2bKR1q2bUq1aeZo2rcvatSs113n69En4+/vh6FiGO3duMWBAbxYsmI2TUzOaNavP06dP4l2j4OAgJk/+l7p1q9KoUW0WL56vaUby8HBn+PBB1K5dhRo1KtKvXw9evXoJxG9y+lTOc+dO4+TUjLp1qzJ69FCCgoI0533//j169epMjRqV6NixDcePH030OgvCr0CZOw/ky5du+cmvXcG8bnUkQUEE7dhH2JyFP10wAzBjhh63b+uwYEEUYa9fc2W3Ky175CXb2rnEVHQkslVLXptsxuN1Hpyy1000DV9fH0x1DDCwNk/fwidC1NB8Qe/gS/T3uWm1r0QiSfGvc4CoFnmJbpo7RWl4eXmybt0qypWrqFk1e+bMycTExLBs2VoUCgVLly5k+vRJTJ8+F4j7YnR2PsyCBcvw9fVh+vSJmJtb0Lx5K63yPH78KIMHD2fEiLEfv/AHsH37vm82aaxZs5wLF84xc+Z8dHR0mDNnutbnGB0dxYgRg6hbtwEjR47jzRsv5s6dgVwuo1Wrtgn2f/HCjfz5C2oCvC9lz26veezm9pypUycwfPhoihYtzs2b1xg3biSrVq0nb9646tXNmzcwfPgYBg0axtq1K5k1axr79h1l8OAReHl5UqhQYbp27Ul4eFzAeO/eHdat24xSqeTECWd27NjCpEkzyJbNjuvXrzBv3iwqVnSkXbtOmJiYsnXrJtav34KpqRkQF8jNn78UPT1dzMzM45V93LiRqFRKFi9eSWxsDJMm/YO5uTmdO3dn9OhhlC5dhmHDthEWFsaCBbNZvnwx8+YlXhO1efNGJkyYRmxsDOPHj2Hbtv/4++9BBAT4M3LkYHr27MvEiY48e+bK3LkzMDY2wdGxitavmSD8LNJtLafYWJDLiS1dlohBQ4ns0x+1Raa0zfMHubjosGyZLl26xFCzShgTqrmQNa8FrT4cRBIWRtjsBdznIHKjAIx8emGcRzfRdHx8fMiqY5bhHYJBBDS/pIUL57BkyXwAlEolMpmcypU/Lyr59u0bLlw4x9GjLpovyX//nUyrVo01HbiUSiWjR/9DvnwFyJ+/AG5u7Tl4cJ/WAU3lylVp2dIJgJEjx9K0aX2uX79KpUqVE91fpVJx9Ogh/v57MCVLlgagX79BjB49VKv8Tp06jomJKX369AfigpJevfqxYcOaRAOasLBQLLT4INmxYzMNGzbRNEtly9aKJ08es2fPTsaOnQBA+fIVadCgMQBdu/aka9d2+Pn5kSVLFmQyGfr6BpiammkCmtat25Etmx0QV5M1duxEypT5C4BmzVqxYcMaXr9+RaFCRTA2NkYqlcZrDipfviLFi5cA4joFf/Lq1Uvu37/Ljh37sbPLDsCIEWMJCPAnKiqKxo2b0rx5a01QW79+IzZv3pDkuXfr1ovChYsAUKdOPZ4+fQLAnj27KFWqNG3atAPAzi47Hh7u7N69XQQ0gpAEvQN7MZw5laBjp1FnsiRiTMJO/j+Lt28lDBigT6FCSiZPjmLTkDOE+EUwblQeDIduI2LgUJT5C3BJ0oeQIDOcMvVIMi1fXx+yYoLaImOHbIMIaOKJbppb69oSmUyKQqFK4xIlrlu3XlSvXovIyAjWr1+Dr683vXr11/yad3d/jVqtpmXLRgmO9fLyRCqVoqurF69TbP78BdmyZaPWZShQoLDmsaGhEdmz2+Ph8TrJgCY4OIjg4GDy5v1c7Vu0aDGt83N3d8fd/RW1a39OX6VSERsbS2xsrKbJ7RMzM3NCQ0O0SvfVqxccPXpQs02hUFCw4Ofz+xScABh9rDZWKpMeLZQ1a1bN41KlyvD48SNWrlyKh8drnj9/RkBAACpV0u+dLFlskyjra4yMjDTBDECFCpU0j5s3b82JE848ffoET093nj17hpmZWZL5fHlehoZGmqYrd/fXXLt2Jd61ViqVKe6YLAgZxXj4INCXw/T5aZaHMncelPnygyIj15v+vuho6NHDgJgYCWvXRnD/2DNuHHhOq9F/kXf1MJTZ7AgfNgpvyT2kVncJuNmSAg4JByx88u7NG6pKsogaGuHHmJtbaL7UpkyZSc+enRk3bjirV29CJpOhVCoxMDBgw4ZtCY61tLTC1fUxOjrxm2JUKhUSSdy2xDp+KZXxb1KpNP4+arUKmSx+UPElPT39j/t93iaXJ16FmVieSqWSEiVKM3Lk2AT76egkHCpYsGAhtmzZhFqtTnA+V65c4sSJo4wfPxWlUknbth1p2LBJvH2+DJASO69vNTfq6n7+pXLkyAEWL55Po0bNqFKlOv37D2HQoIRDH+Mfn/h1kcuTvl0jIiLo1aszpqamVK5cjVq16uLp6c6WLZuSPObrIPDTOSmVSmrVqkvXrj3jPZ9Y850g/ArUFpnA8NufN8lPVI3e3l3I7t8jfOpMFEWLE7J5Z+rmkQb+/VePO3d0WL8+Egv9YBaMPkOesllpoXsTmesTgjduAyMjjqgnExWlR22dwUmmFRoawpt3byhkWCLDlz0A0Sn4lyeXyxkz5l9evHBjx44tANjb5yAyMhKVSomdXXZN8PO//y3QNItERkby9u0bTTpPnz4hd+48mjQ/dSD+tG9gYPxJoF69eqF5HBoaipeXJw4OOZMsp6GhITY2mXF1fazZ9vz5swTn8mW+79691Ty2t8+Bl5cHWbJk1ZyTm9sztm7dlOgXbfXqtQgPD0/QmVWlUrF9+2aCg4ORyWTY2+fg3bu3mjTt7LJz4oQzFy6cS/JcvvS90WP79++lc+fuDB48nPr1G2FmZs6HDwE/1P/Kzs6e8PDweK/bkSMHGDSoL3fv3ub9e1/+97/VtG/fmbJly+Hr6/ND+cRda8941+T69asZOp+QIKRE+L+TYObMVEtPEhCAac8umP7dC/mdWxAZmWppp6UdO2Rs2qTLgAHRNGgQy9pBJ1Er1fQflReTudOJrteAmPoNCZA8I9rqDK8fVaOeXfEk03N1dQWgqI5thq+0DSKg+S0ULFiYhg2bsmnTevz83uPgkJNy5SoydeoEHj9+hJvbc6ZNm8iHDx+wsvrcV2P27Gm8evWCc+dOs2fPTlq2bANAgQKFePnyBSdOOOPl5cncuTOQSuPXgpw+fYqDB/fx+vUrZs6cQrZs2TX9RJLSvn0nNmxYzY0b13j61JVFi+bEe75AgULs2LEVLy9PLl++iLPzYc1zdevWJzY2ltmzp+Hu/pqbN6+xYMEcTExME83LxiYzPXv2Ze7cGWzfvgUvL0+ePn3CxInjePbsKYMGDQOgTZv2nDt3mp07t/LmjRcHDuzhv//Wx2uO+RYDA0PevvVKEPB9YmZmxq1bN/H0dOfpU1cmThyLQqEgNjZGq/S/lDNnLsqU+YtZs6bi5vac+/fvsXHjOv76qzxmZmZERUVx/vwZvL3fcfjwAfbu3fVD+bRs2Ro3t+esXLkULy9Pzp51YcWKJYnOkyMIfxrdU8exqFoe3eNHCft3MkGHjoNBxsy1lRwPH0oZNUofR0cF48bFcHLlHZ5eekO7qZVxmD0Ktb4+YXMXgUTCYdUUFAodaqiHffNH26cfqEVltqh+gj40IqD5TfTp0x+ZTMbSpYsAGD9+CnZ29gwb1p+BA3tjZWXNrFnx248rVHDk7797sXjxfHr37qfpGFumzF+0b9+JhQvn0rdvN+ztc1C0aPwovXXrdjg7H6ZHj46EhYUyY8bc7zZJtGjRhoYNmzJp0j+MHDmYWrXiDwMcOnQk0dHRdO7sxObNG+jV63PTjKGhEfPnL8Hb+x3du3dk2rRJ1K/fiN69/04yv/btOzF27ATOnnWhZ89OjBgxiNjYGFauXEeuXHG1UUWKFGXChKkcPnyATp3asHPnNsaOnaD1RHlNm7bgxo3rDB8+KNHnBw8eQXR0FN26dWDcuBHkypWHatVqJKid0tb48VMwNTWlX7/ujB8/mlq16tKuXSeKFClGt269WLhwLl26tMPZ+RDDh48hODgYH5+EM0h/S9astsyZs5Bbt27QubMTS5cuonv3Plp3GBeEn41pt47QsmWK0pCEhWI8fBBmHdqgtrQi8MQ5IgcNhUSavH82QUHQrZsBFhZqVq2K4p3re/bOuEKp+rmpE3IO+a0bhE2fgypzFkIknoRaHuXlo4o0tf/2JICuro8x0TcihzTTT9HkJFGnxtjjn1hAQBgqVcJT9PHxIEuWH18QLCM7BafUnTu3GDSoL+fOXcvQmWO9vd/RunWTeKN2EvMrX+tf0Y9c75TeT38qa2sT/NJ6KLGAWbMG6Mp18Nt9+Ps7J0J+7QomA/oi9fIgsv9gwkf/A3oZXyOhDaUSOnQw4OJFHQ4ejKBwgSgm19pGdEQsM9aVI3vLWsRUq0HIpu0gkbBV1ZsAq11Y3tpHh1w1vpl206b1Ub4N5npEH/xutgejuH55afW+lkolWFoaJ/18qucoCIIgCL8J3cMHMWsaN0Fn0MHjhE+Y8ssEMwBTpuhx5oyMGTOiKV1ayX8jTvPePZi+y+uQdeKweE1N4fgSYLmXl65laJOj6jfTVavVPHnymCLmDqh1pWCY8WOMMr4EgiAIgvCzUShAJiO2eg0iBw4lYshw1MYm3z/uJ7Jjh4wVK3Tp3j2GLl1iubD1Mdf2PaP5mAqUeHAI+a0bhCxfgypzFgCOKmchkSooFjYYeeZvN6V5e78jODiIosbZUan0IYOW1/mSqKH5A5UqVYZLl25l+EKFWbPacunSrW82NwmCIKQ3/Q1rMa9TDaKiUBubEP7vpF8umLlxQ8qIEfpUrqxg6tRo3rj6s3XcOQpVzk7TeiYYzZpKdL0GRH8cDBItCcI701ZePStGhxwJl4z52qcOwUVktj/FHDQgamgEQRAEIR5lDgeUufMgiYlGrf9zfFknx5s3Erp2NcDWVs3atZGoYmJZ0dsZfWNdei+qjnnnxqiNjQmdu1hTs3JMOQ+ZbhR5ggagb/X90ODJk7iZxYupsqC2/DmukQhoBEEQhD+bWo3+xnVIQkOIHDSM2Bq1iK1RK6NL9UPCw6FzZwOioiTs3x+Bubma9YPP4v38A8N3tcB29Vxkjx8SvGUn6sxxUzFESQLwsFiD5/NCTM7RXKt8XF0fkzWrLZb+EmLz/xzD1kWTkyAIgvDHknq/w6xtC0xGD0N+7Qp8Y1mSn51KBX//rc/jx1JWrYokf34VF7Y+5tKOJzQeWo4SKjcMVy0jsnsvYup8blY6qJyMjjyS3P4jMP7ODO6fuLo+oVDO/Oj4RxJbzOr7B6SDdA9oYmJiGD9+PGXLlqVSpUqsWbMmyX1v3bpFixYtKFGiBE2bNuXSpUvpWFJBEAThd6a3bzcWVcojv3aF0FnzCdm6G37hJT6mTdPl2DE5U6ZEU7u2Evf7vmwZe5bC1exp1i03JgP7oihQkLCJ0zTHhEre4Gu5BbfHZeies5lW+cTGxvL8+VMKG8f1f4wt/XNMupnuTU5z5szh7t27bNiwAR8fH0aNGoWtrS0NGzaMt19AQAB9+/ald+/e1KtXD2dnZ/r374+zszPZsmVL72ILgiAIvyhFmb/Q/WItJ8mHAIzHDEf/wD5iS5cldNkqlB8n2/xVbd0qZ+lSPbp0iaF371jCAqNY2v0IplaG9FleD7Oh3ZAGBRK4c3+8mY33KsehRk3Z8LHoZ9YuJHj58gWxsbEUj82MylQXZR7zNDqr5EnXUDQiIoJdu3Yxbtw4ihQpQq1atejZsydbtmxJsO+dO3cA6N27N/b29vTt2xd9fX3u37+fnkUWBEEQfnFfruWke/okFlUroHfkEOHjJhB0+MQvH8xcuqTDyJF6VK2qYMaMaNRqNav/Pk6QTzj91zXE+vA29E4cI3z8ZJSFi2iO85c8I9T6EC8fOdLWoabW+X0a4VTc15TYUjYgzfgh25DOAc3Tp0+JiYmhdOnSmm2lS5fm4cOHKBSKePuam5sTGhrKsWPHUKvVuLi4EB4eTv78+dOzyD+l0NBQli1bTOvWTalZsxLt2rVg8+aNCa7hhw8BNGpUi2bN6hMcHBTvuTt3bsVbYDIl3rzxwtGxDN7e77hz55bmMYCjYxlu3rye4jxatWosFkcUBCFF9Deuw6xdK9QWFgSdOEvEkBGQwdNXpNSLFxK6dzcgVy4Va9dGIpfDkYU3eHjanfbTqpJX/h7jCWOJqVGLyF794h27TzUahUKH2srxyJLR1Obq+gQdHR2K+Br9NM1NkM5NTn5+fpiZmaH3xSyLVlZWxMbG8uHDB2xsbDTby5QpQ8eOHRk6dCjDhw9HqVQybdo0cufOnZ5F/umEhATTp083LCwyMXr0P9jaZuP586csWjSP169fMmHCVM2+c+ZMp2TJMhgYGDBr1jRmzpyneW7QoL4sXLhMs6ZRavm0kNn3VqFOrjVr/sPQ8OfoSS8Iwq/FtGsH0JcTM3kW4d5viRg6Cn7B4dhf8/eX0L69ITKZmq1bIzEzgwenX3NgzlUqtCpAjZYOmNauisoiEyFLV8frH+TFTWJtzuB+qyFD7MsmK19X18fkzeKAXrSciNI23z8gnaRrQBMZGYmubvwe1J/+j4mJvypwREQEb968oV+/ftSuXZvLly8zY8YM8ubNS4kSJbTOM6l1H96/lyKTpayCKqXH/4iVK5cil8v53/9WaAJDe/vsZMqUib//7kWbNm0pUqQoSqWSAQMGY2OTGYlEgq+vDxKJGp0vFlLT0Un5NYhLR6JJz8rKEolEgpWVpSbt1MjH2toyxeUUtJfc10sqlWJt/WtNPPazENctjU2bBs9doXdvLIvkhQVzMcroMqWCyEho0gR8fODMGShTxpg3z/xZ3fc4DsUyM3xDE/R7dgEPdzh3DquCOeMdvzJwLBERBvSwnomNjWmy8n72zJVyZrkgVIZFVQfQTTircEa8r9M1oNHT00sQuHz63+Cr5dfXrVtHTEwMgwcPBqBQoUK8ePGCFStWsGrVKq3zTGpxSpVKlaIFDzNiwcSYmBhOnTpB//6D0NGRx8u/WLGSLFmyEgeH3CgUKkJCQtm6dQuXLp0nOjqaSpUqM3ToSExNzWjVqjEAgwb1o1u3XvTo0Yf79++xdOkCXr58ia1tNjp27KJZfftrCoWCJUvmc/LkMQwNjejQoTMASqWKLFmyYWubDZlMV1M+pVLFy5ev6NChFdu37yN7dnsA/P39adGiARs3bidXrtw4Ox9m27b/ePfuHQ4OORkwYAilSpVBJpPSrFlDunTpQePGzRgwoDe5cuXm+vWrREdHs3HjdmJiolm4cA43b17H1NSM2rXr0bNnX+RyeVq+JL+lH3lvq1QqscjiDxCLU6Y9PVNL5OUrYTBgwG9zrVUq6NlTn+vXZaxdG0WePAo8XkYztdEOJDIpf69vSOyKFejv3EnYPxOJLFACvjh3V/UxlDY38LnRlmI5HZJ1XUJDQ3B3d6ebw1/EFLUiODgiwT4ZtThlugY0mTNnJiQkhJiYGE3NjJ+fH7q6upiZmcXb9+HDh+TNmzfetsKFC7Njx440K9/Op0/Y/vSRVvtKJJAa65S3K1AEpwKFtNr37ds3REZGUKBA4USfL1WqjObxuHEjiI6OYvbsBUgkEubNm8XUqROYO3cxa9b8R+PGtZkyZRbly1ckIMCfkSMH07NnXyZOdOTZM1fmzp2BsbEJjo5VEuSzbt0qrly5xKxZC5DJZEyfPknznFwuZ+fOAwmOyZHDgTx58nH+/Bk6duwKwPnzp3FwyKkJZhYsmM3w4WMoXLgozs6HGTlyMFu37sXOzjZBes7Oh5k/fyl6enHvnV69upArV27WrdtCUFAg8+bNRKFQMHDgUK2urSAIvwmlEoNlS1BbWRHVvhPR7ToS3a5j3I/msN8joJk8WY8jR+RMnhxF48YKVEoVq/oew889mBF7WpAl6DXG48fE9Zv56jNQSSwn9IcTEpCJLqYTkp23q6srACUCLYj9iZqbIJ07BRcsWBC5XM7du3c1227fvk3hwoUTrCtkY2PDs2fP4m17+fIl9vb26VLWn1HYx5vR2DjpCBXgxQs37t27wz//TKZQoSIULFiYiROncvXqZV69eomFhQUAJiYmGBoasm/fbkqVKk2bNu2ws8tOzZp1aNOmPbt3b0+Qtlqt5vDhA3Tv3psSJUpRpEgxBgzQLmioVasO58+f0fx/9uxpatasA8CePTto0aIN9es3wt4+B337DiBPnnzs3bsz0bTKl69I8eIlKFCgELdv3+Tdu7eMHv0vOXI4ULx4SYYNG82+fbsSdJQWBOH3JX39CvOm9TGeNhH51cua7WbNGkC1ahlXsFS0bp2cFSt06dkzhr59YwHYO/MKD1zcaT+9KgWLmmLSswuqTJYJ+s0AnFEtRm76BsXTPhSztEt2/p9GOBWTZo0b4fQTSdcaGgMDA5o1a8bkyZOZNWsWfn5+rF+/nqlT4zqy+vn5YWJigr6+Pk5OTrRt25Y1a9ZQr149rl27xr59+1i9enWalc+pQCGta0syosnJzMwciKvy+xYPj9cYGhrh4PC5zdTe3gETE1M8PF6TK1fuBPtfu3aF2rUra7YplUrMzS0SpB0UFERQUCB58nyuPStQoKBW5a9Vqy6rVy/H19cHmUzGgwf3GDs27heCu7s7Xbr0iLd/kSJF8fB4nWhaWbJ8rrXx8HhNWFgo9epV02xTq9XExsbi6+tDtmzJv2kFQfiFqNXob96I8YRxqGUyQpav0Sy6+Ds5flyHf/7Ro169WKZOjUYigev7n+G85BbVOhelRpeimHTtgI6nB8H7j6K2ij+DbwT+PDafx7tXeRmZfdAPlcHV9TEmuobYyyz5UOIPDmgAxo4dy6RJk+jSpQtGRkb079+fBg0aAODo6MjMmTNp0aIFxYoVY8WKFSxevJjly5djZ2fHvHnzqFChQnoX+aeRLZsdpqZmPHnymIIFEzY7TZgwllq16iboeP2JSqVElci03kqlklq16tK1a89426XfGMb3ZXObtqt2Z8mSlUKFinD+/Fl0dHTIl6+AJtj4cuTb53KpUCoTDxq/PEelUomdXXbmzFmUYD8bm59nSKEgCKlP6uuD8ZD+6J0+RUyV6oQuXobqN/wRc+OGlN69DShRQsWKFVHo6MDL296sG3ySvOVs6TCjGoaL56N3/Chh02YRW75igjT2qkfFLXHg+w/WeX6sa7Sr6xMKG9qhLGSJ2ujn6qOY7gGNgYEBs2fPZvbs2Qme+7qJqWrVqlStWjW9ivbT09HRoVatOuzbt4vGjZvF+1K/c+cWZ86colUrJ8zNzYmICMfd/bWmlub161eEh4djb58jQbrZs+fg/v272Nll12zbu3cX/v5+9OnTP96+5ubmZMpkiavrY/LnLwDA8+fxX7dvqVmzDpcuXUAiQdPcBHF9bB4/fkTVqjU02x4/fkiRIsW+m2b27Dl4/94XU1MzTE3jeuvfv3+P3bu3M378FK3LJgjCr0Xv4D6MRw1FEhVF6My5RHXr9UsvXZCU58+ldOpkiK2tmi1bIjEyAn+vEJZ0Poy5jREDNjTC4NIZDGdNI6pF6wTzzQC8k9wjyHIvbverMD9n0x8qh1qtxvXJY1rHFvnp+s+AWJzyl9OtW29iYmIYOrQ/d+7c4u3bNxw7doQJE8bQoEFjihUrgb29AxUrVmb69Im4uj7G1fUx06dPolixEuTNGzcxoYGBIa9fvyIsLIwWLVrj5vaclSuX4uXlydmzLqxYsSTR2g2JREKLFq3ZsGE1N29ew9X1MUuXLtK6/DVq1OLRo/s8eHCPGl+sZtu2bQf279/NsWNH8PT0YOXKpbx48ZzGjZt9N82//iqPrW02pkz5Fze35zx69IDZs6cilUoTrfkRBOHXZzh3Jqa9uqLMmYvA05eI6tHntwxmfHwktG1rgEymZufOCKys1ESGxbC44yFioxQM3toU8zBfTPv2QFmoCKEL/hc3auULatTskw4kKkqfxpLpyHUSDrPWhrf3O4KCgygmyfJTTaj3ya89ReIfyMLCghUr1rF+/WqmTZtIUFAQtra2dOjQldat22r2+/ffSSxcOJfBg/9GKpVSuXJVBg4cpnneyak9K1cuxdfXm4EDhzFnzkJWrlzKzp1byZTJku7d+9C8eatEy9C5c3eioqKYOPEfdHR06Nq1JwsXztGq/JaWVhQpUpzY2BgyZ86i2V6tWk0CAvxZt24VHz4EkCdPvo8T/31/IkUdHR1mzVrAokXz6NevO3p6elSpUl2McBKE35FSCTo6RDdpDjo6RAwa9svP9puUkBBo29aAwEAJhw5FkCOHOm5EU59jvHsewLDtzciW3QCzhk0ACN6wBQwNE6Rzh11IMt3H52pXauf5fq13UjQdgmXZfroOwQAStTo1Bh//vJKah8bHx4MsWRI2v2grIzoF/6nEtU5fP3K9U3o//anEPDTJY/TvaKQBAYSuWJus48yaNUBXroPf7sNpVLLUFxUF7doZcP26Dtu2RVKtmhKA7ePPc3LVXTrPqUH1LkUx6dcTvf17CN6+h9gatROkE0MYyw2L8iFMRqeQK+Q1t/7hMi1aNI8ZM6bwvuRyONExyf0yah6a369+ThAEQfgtqS2tUFnbxNXS/MaUSujXT5/Ll2UsWRKlCWbOrL/PyVV3qd27BNW7FsPgfwvR37ebiLHjEw1mAA6pxyE3CkD/+YgUBTMAN29cp4A8C8blcqUonbTye9bTCYIgCL++mBgM581CUfYvYmrXI2LoyIwuUZpTq2HUKD2OHpUzbVoUrVrFzaV19/hLtow7R/E6OWk7uQq6x50xmj6ZqBatiBg8PNG0vCX38Lb8j+cPyjMrd/cUlUulUnHrxnWaSwv8lP1nQNTQCIIgCD8hnSePsahbHaNF85BfvZKitGJq14NGjVKpZGlr5kxdNm/WZejQaHr3jps479VdH1b2OYZDcRv6rWqA/JkrJv16oihegtCFyxJ0AgZQoWSvrDcREQY0VMzBKIXLwLx44UZgSBCV5Ll+yhFOIGpoBEEQhJ+JUonBiqUYzZqK2tSM4P92EFOvQYqSjOw/CGNrk3jrGf2MVq2Ss2iRHp06xTBmTNw6h+/dg1nc4RBm1oYM3twE/chgzDq3RW1sTMim7fDVOoifXFQvR2L+lPeX+lEvf4kUl+3mzesA/JW7OCq7n3NBVa0DmlMvX2Iol1PJ3h7v0FB6Hj6MZ3AwLQsWZELVqkgTiRAFQRAEQVtS99eYDuyL/PpVohs0JnTe4gSz3f6udu2SMX68Po0axTJnTtwswGEfIlnY7gBKpYqhO5phZi7HtFVLpL4+BB08hiprwnXuAMIlPtwzncbb17kZlu2fVCnfzYuXySQxxKFxeSJTJcXUp1WT06pbt6i3dSsnXr4EoMO+fVz18qKsrS3zr15lyvnzaVpIQRAE4TemVqO/ZRMW1Suh8+QxIUtXEbJhS6oFMz/7Wk5Hj8oYPFifypUVmlmAYyIVLOl8GP83IQza1JisuS0wHjUU3WtXCF20DMUXixF/bRcDQSeGXN6TyGZsmiplvHnpChVluYip55Aq6aUFrQKaJTduMLR8eaZUr87rwEDOubszpXp11jdtypxatdh4714aF1MQBEH4XRmPGobJsIEoSpUm8PxVotu0S7RfyI+KatsBunZNtfRS09mzOvTpo0+JEio2bYpETw+UChUrejvz4uY7ei+rS77y2TD43yIMtm0mfNiob65T9VTiTITVCZ7fqUfP3I1TpYwBAQG4vfeggk1BlHnNUyXNtKBVk9PLDx9okj9uhtnDz58jkUhoViBu2vtC1tb4hoenXQkFQRCE35NKBVIp0c1bosyXj8g0mu03um0H+An70Fy7pkPXrgbkyaNi+/YIjI3jlhfYONyFeyde0Wl2dco2yYfu4QMYT5tIVPOWRIxOugkpRhLCCcP+BL63ppvRLGSpdC1vn7sEQOnqjqkaaKY2rQKazMbGeAUHA3Dg6VMKW1tj93HNnJvv3pHN5OfsICQIgiD8hJRKTAb2RZUlK+ETphBb0ZHYio5plp0kIAAk0cDPsxTKgwdSOnQwwNZWza5dkZibx23fM+0yl7Y/oemIctToVhzZnVuY9u9NbJm/CF284psBxV6GItX/gOzWXMoUTL2JLu8cOI0MKUU71fn+zhlIq/DNqXBhhpw4Qf2tWznn7k6PkiUBGH7iBOPPnqVz8eJpWkjhs1atGuPoWCbRvwsXzhEY+IHTp09qnd6dO7d49erFD5XF2fkwzZsnPvqgX78erFu3Sqt0BgzozerVy3+oDIIg/IJ0dFCbmqI2+rEVn5PLtEcnaJX4Ui4Z4dkzKU5OBpiZqdmzJwIbm7jZ7I8vv43z/25RvWsxmo4sj/SNF2ad2qKyyULwpu2gr59kmm4SFz5Y7ebp3eoMz9stVct749YNSho6IC+ReCfkn4VWNTSzatXC0sCAi56eTKtRg0HlygHwyM+PfypXZlzlymlaSCG+AQOGULt2vQTbTUxMmTdvJgqFIt5K1t8yaFDfj2sm5UntYmptxoy5yGQ/1zL0giCksogIjKZNJLpNOxQlShE2c95P3XyRVl6+lNCypQE6OrBnTwTZssUFM5d3PmHnpIuUaZyXjjOrIQ0NwaxDa4iOJnjfEdTWSc/yG0MYzgZ9CfK3pKPufAxS8fM01i+UWwFu9CzT9Kd/vbQKaKQSCaMdHRn91fYTHZNey0FIO0ZGxlhaJt77/1dcmsvU1CyjiyAIQhqS3b6JyYA+yF6+QJUtO4oSpX76L8e04OEhoWVLQ1Qq2L8/kly54j6v7xx7yfohpyhYOTu9l9dFqlRg2rUDOm7PCd6+F2X+At9Mdz8j0DF8D7dmUaHQ9xf0TY6nm12IIpbSDaqlarppQauA5r/797+7j2h2ynjr1q3i2LEjADx4cI89ew7j4eHOkiULePDgHkqlgvz5CzJy5Dhy5cpNq1ZxPeCHDu1Pt2696NKlB4sWzeXcuTNERkZQtGhxhg0bhb29Q4rL5enpjpmZOSdOOGNsbEKzZi3p1CmuWnTAgN4UK1aC3r3/xtfXhzlzZvDw4X10dHSoXLkqI0aMRlc36apWQRB+UjExGC6YjeGi+aiy2hK09zCxlatmdKkyxNu3ccFMZKSEffsiyJ8/bgFY10terOjtjENxGwZuaoxcLsWkf190L10gZOkqYqtW/2a6ryTn8bfahuvdyszJ2yvVy33b+RwApVvWSvW0U5tWAU3XAweSfE5fJsNYV/e3CGie6m3DVX+LVvtKJHFrbqRUwaiOFIhun/KEgHbtOuHh4Y5KpWT48LGo1WpGjx5G6dJlGDZsG2FhYSxYMJvlyxczb94S1qz5j8aNazNlyizKl6/I3r07uXHjGnPnLsLExJTly5cwffpkVq3akOKynT9/lubNW7NmzSbOnTvDqlXLcHSsSs6c8Rc5W7hwDjKZDmvX/kdERARTpvzLxo3r6N27f4rLIAhC+tF56opJ/97IH94nyqk9YdNno/5Da2N9fSW0aGFIYGBcMFO4cFww8+quD0s6HSJzTnOGbmuGgbEuRlMnor93F2H/xDXPfUsMYRzW70XIBwucdBakeHmDr0nCYrj+/C45TLOQJYlJ/H4mWgU0gaO/bmyCsJgYLnh4MO7MGbY0b57qBROStnDhHJYsmR9vm7GxCfv3O6Onp4dSqcTCwoLIyEgaN25K8+atMTQ0BKB+/UZs3hwXoFhYWABgYmKCoaEh3t7e6OnpkSWLLRYWFowYMQYvL69UKbOxsQkDBgxBR0eHzp27s2PHVp4+fZIgoPH29iZPnjxkzWqLXC5n+vS5yGRiyTFB+GUolRisWo7RzCmojY0J3rCVmIapMx/Kr+j9ewktWhjw/r2EXbsiKF48Lph5+yyABW0PYGJpwPBdzTHOZID+utUY/m8hkV16EDlo2HfT3isZjI6RD7G3plOlcP5UL7v8rBeXo19RuWK1VE87LWgV0Jgl0rPaTF+fdkWLEhEby+Djx7nVu3eqFy69FYhur3VtiUwmRaFQpXGJEtetWy+qV49f/SdNZL4BAwMDmjdvzYkTzjx9+gRPT3eePXuGmVniv5JatmzDhQtnadasHsWKlaBy5ao0aNAEgOHDB/HgwV3NvqdOXUQmk6FSJX4N1Go1Mtnnt1fWrFnR0dHR/G9oaIhSqUhwXM+efZg4cRwXL17gr7/KUbVqDerWrUcS2QiC8JMx7d4JvWNHiK7XgNB5S1Db/JwLGaYHP7+4DsBv30rZvj2SsmXjPsj8PIKZ13ofMrmUEbtbYJHFGF3nIxj/M4roeg0Im/X9DtOPOMQHq908uVWTefn6pkn5ffbfxEcdQunaVdIk/dSW4sUpc5ib89jPLzXKImjJ3NwCO7vs390vIiKCXr06Y2pqSuXK1ahVqy6enu5s2bIp0f2zZ7dn+/Z9XLt2hatXL/Hff+s5dGg/69ZtZsyYf4mOjo63v7GxCRERiU+qGBoagrHx5/mJEhvFlFiTXeXK1di79ygXL57j2rUrzJw5hZs3rzNu3MTvnq8gCBnk080skRDVqg3R9RrETWb3B3b8/SQgQEKrVgZ4ekrZti2SChWUAAR6hzG35V5ioxSMPtAam5zmyK9cwrRPNxQlSxGycj188eMvMZESf1yM/uaDb2Z6Gi7GMJWbmgAkwdHcvBy3yvlf5SqkevppQauA5kNkwqWoVGo170JDmX7xIrk/Nl0IGU/yxQfI3bu3ef/el02bdmhqS27evJbkSKhjx44gl8upVasuVatW5/373rRo0ZAXL15QuHCRBPvnzp2HyMhIXrxwI0+evJrtQUFBvHnjRb58ya8CXb16OdWq1aBJk+Y0adKcEyecmTNnughoBOFnFRGBad/uxFauSmSvfsQ0bpbRJcpwHz5Ay5YGvH4tZcuWSCpVigtmQvwjmNtqL6EBkYzc25LshazQefgA005tUeZwIHjrbvjYPSApatRslXRDIg/H4vlcShWwT5Nz0D/0iquRLzE2NKZgwUJpkkdq0yqgsZozJ94X5Zf0dHTY3bp1qhZK+Lbw8DACAvwTbDcwMMDAwAA3t+f4+b3HzMyMqKgozp8/Q6FCRbh16wZ79+5C/4smRAMDQ16/fkXBgoUJDw9j06b1mJqakT27PSdOOGNgYEj27InfMJkzZ6Fq1epMmfIvgwYNJ1s2O7y937F27UoKFSpCkSLFkn1uHh6vWbhwDkOHjkJfX59z586QP3/BZKcjCEI6MTAAmRy19Nu1Chkpqm0HdE3SZ6RkYCC0bm3Iy5dSNm+OpEqVuGAmIjiK+W324+8VwrAdzclVKgtS99eYt22B2sSE4J37UWey/G76V9XriLY8z/MrrViczyltTkKtRn/XMy7JPCldumy87gI/M60CmvVNm/J1OCORSDDV06O6g0OifWyEtLN06SKWLl2UYHvbth2pV68h586doWvXdhw54kK3br1YuHAuMTEx5M6dm+HDxzBjxmR8fHzIkiULTk7tWblyKb6+3vTvPwQ/Pz9mzJhMSEgwOXPmZs6chZiaJr1a64QJU1mzZiWzZk0lIMAfMzNzHB2r0rfvgCSD4G8ZMWIsCxbMYfDgv4mNjaFUqbJMmTI92ekIgpB2JCHBGE2eQMSgoahyOBCy7r+funkpvdZy+vABWrUyxM1NyqZNkVSrFhfMRIXFsKDdQd4+C2Dw5iYUqGiHxNcX8zbNQBFL8P6jqLLZfTf9IMlrbpqN5Z1HTobbzEu1tZq+Jr/9nhC3dzwK92L4X6kzCjc9SNS/4kxsyRAQEIZKlfAUfXw8yJLlx9e6yMhOwX8aca3T149c75TeT38qa2sT/H6yBRO/R37xPCaD+iH18SZ04dK4YOEnJwkIwMrKGD912q3l9KnPzIsXccFMjRpxwUxMpIJFHQ/y9PIb/l7TgDKN8yIJDsKseSNkr14QtPcwitJlv5u+klhWyB2J1n+Fzf1tdMpVO83OxWTkBfY7H6C931qcnV0oU+avZB2fVu9rqVSCpaVxks9r3Sn4qb8/x9zcCI+NRfVVDCQBxlf9MydLEgRB+CNERmI0fRKGq1egyJ2HoKOnUJQqk9Gl0oppj04g14Hdh9MkfX9/iabPzH//RVK9elwwExut4H9dD/P0khc9/1eXMo3zQng4Zh3aIHvmSvDmHVoFMwCH1GORmLvy7sJAhhVIu0nuJIFR6J30wNnKEwuFBSVLlk6zvFKbVgHNujt36H0kbgZaY11dpF9VLYqARhAE4fclu3s7bukCt+dE9OpL+D+Tvtt59WcS2W8gumYGaZK2n19czczr13F9ZqpWjQtmFDFKlvd05tFZD7otrEXFNgUhOhqzru2R3bpByJqNxNbQrpblqfokb63X8PxhOabmGv9Dzfna0t//AnWMglPv71KtWo1fpv8MaBnQzLh0ieYFCrCuSRPRX0YQBOFPERuL4cK5GC6ciypzFoJ2H/zuVPw/o5i69dOkD42vr4TWrQ3w8IgbzfSpA7BSoWJV32PcO/GKTrOqU6VDEVAoMO3THd3zZwlZvFzr0WAR+HHMuAchAZZ0kq7ETC8Nv4NVavR3u3E7bxS+1/wSzHf2s9MqoHkXGiqCGUEQhD+JSoV584bIb1wjqnVbwmbMQW1mntGl+iE6L9zggxFkSr3p+72945Yz8PaWsHVrJI6OccGMSqlizYAT3DrygnZTq1Cje3FQqTAZ/Dd6zocJmz6b6HbaLeysRsUmaQekumFY3VtJ2bypu/Dk1+TXfZB5hHCkyhuAXy6g0aqLdOmsWbnv45PWZREEQRAy2qc+klIpUa2cCF63mdBlq3/ZYAbAeMRg6NMn1dLz8pLQpIkhvr4Sdu6MH8ysG3SK6/ue0erfStTpUwrUaozHjkB/9w7Cx/xLZK9+WudzXDkXleU1PG62o1+eNqlW/qQY7HyGylyPU29vU7RocTJnzpzmeaYmrWpoZtWqRfu9e1GoVJSzs0t0VsJSWbOmeuEEQRCE9CMJCMC0Vxciu/UipnFTorr2yOgi/XRev45bNTs0VMKePRGUKhU3IlClUrNhqAtXdrvSfEwFGg4qC2o1RhPGYbBhLRH9BxMxdKT2+aiv4WY9C68XhRibbW6CvqupTeIXie4ZT3xaZ+fG8usMGDAkTfNLC1oFNFU2xC1mOPLUqQSdkdRqNRKJBOWECalfOkEQBCHdqD/OOSWJif7Onn8mNzcpLVsaEBMD+/ZFULTo52Bm04jTXNrxhKYjytFkWDkADGdOxXDVMiJ69iF8whSt5+qJJID9hu2JDDWhSdRarM2M0uycPjHY+xyJQs1JO1+USiU1a6bdsPC0olVAc7ZLl7QuhyAIgpABJH5+GM2cQvj4yagtMhG89/BPPUleRnn4UIqTU9xIqX37IilUKC6YUavVbB51hgtbHtF42F80HVkeAMMFczBaNI/ITt0Inz5H62uqRsV62iMz+ID5zf9ROXfCZWdSXUQsBptdia6cjdOPDmFiYkppLYeT/0y0CmiqOjhoHitUKvwjIrAyNEyzWQoFQRCEtKd77CgmwwciCQkhpn5DYmrXE8FMIm7elNK+vSHGxmr27Ikgd+64fkZqtZotY85y7r+HNBhUhuajKyCRSDBYuhijWdOIcmpP2NyFybqmB2Ongu1V3t7ozKxc2nUeTimDPW5IA6MJ71OU090HUqVKNeRpsOBlWtM6Irn25g21/vsP4xkzsFuwgAe+vnTct49/z5xJy/IJ33Dq1HEcHcuwffuWeNsVCgXjxo2kRo2KTJ06PsFx3t7vcHQsw5s3XulV1CTdvHkdR8cfn5zr7ds3TJgwlgYNalKjRiW6dGnH/v17UlSmfv16sG7dqhSlIQg/M0lIMCaD+mHWpR3KrNkIPHUhLpgRErh4UYfWrQ3JlEnNoUOfgxmVKq5m5syGB9TvX5pW/1SKC2ZWLcN4yniimrckdNEySMYP/0fK03hlWYj78xKMs52XpvPNaMQoMVj/iJi/svDY8APv3r39JZubQMuA5szr11TduBGA6TVq8Gme4CI2Nsy6dIkFV6+mUfGEb3FxOYGdXXaOHz8Sb/uVK5e4cuUiK1asZ8CAYQmOs7HJzMGDx8maNfWGMGaE6OgoBg3qi5GRMUuWrGTz5p04ObVn+fLF7Nq1PaOLJwg/JfmlC1hUq4jeru2EDxtJ0LHTKH+R1ZTT28mTOrRvb0COHCoOHYoge/bPwcymEac5uymuZqb1BMe4YGb1cozHjyW6UVNCl66GZExKF6r25YRJN4KDLOjExrSdb+YL+vtfoPM+kojeRTl9+hQANWr8WsO1P9EqoBnt4oJT4cK4dO7M4PLl+bT80xhHR/6pXJnVt2+naSGFhEJCQrhx4xrdu/fm5csXPH/+VPNceHgY5uYW5M9fAAsLiwTH6ujoYGlp9UvNAJmYmzdvEBoayqhR48iTJy/ZstnRoEFjnJw6cOBAymppBOG3ExmJ0fixmLdohFpXl6AjJ4kYMx50dTO6ZD+lvXtldO1qQMGCKvbvjyBz5s/BzMZhLlzY8ohGQ//6XDOzZgXG/44hulFTQlath2Q02ahQsFbSEpleKLk8FlHMIldanVZ8sSoM1z4itpgVsRWycuaMCwULFsLWNlv65J/KtApoHr1/T8dixQASrLpdPWdOPIKDU7tcwnecO3cauVyXGjVqkz27Pc7OcbU069atYvr0Sfj7++HoWIY7d24xYEBvFiyYjZNTM5o1q8/Tp0/iNTn5+/sxYsQgatVypFu39uzdu4vmzRsAcOfOLRwdy6BQKDR5T58+iSlTPjdlXbhwjo4d21CzZiW6d+/AtWtXkix3eHgYEyeOo3btKrRr1yJeIJZYU9i6davo3bt7omlJJBKioiJ5+PB+vO1OTh2YO3fxN9Ps1+/zcNTz58/Stm0LatVyZNGiefzm67UKf6LISCzqVsNw1TIiu/ci8PQlFMlccPBPsm6dnL//1qdcOSV790aQKVPcdpVSxfrBJ7m47TFNR5SjxZi4PjP661Zh/M9oohs0TnYwA7ApZiC61g8Ivvs37e2apsEZJU7P+TU6b8OI6FOMsPBwrl+/8stNpvclrToF2xgZ8cTPjzq5E85S6Ornh41R2g8pSw87d25L0B8lKRLJ5/mnUqJdu444OSV/efZTp45TvnxFZDIZlStXxdn5MAMGDKFdu06YmJiydesm1q/fgqmpGQDOzoeZP38penq6mH01QdbYsSMwNDRk9eqNvHjxggULZmNgoN26J25uz5k6dQLDh4+maNHi3Lx5jXHjRrJq1Xry5s2fYP+5c2fi6enO0qWrCQoKZPr0Sck+90/KlPmLHDkc6N+/F4UKFaFs2XKULVuOokWLY2JiolUar1+/YsKEMfz99yDKl6/Ezp1befToAWXLlvvhcgnCT0OtjvuwMjAgunkrwkqUIrZ6zYwuVbrTdi0ntRoWLNBl9mw96tWLZfXqKD5NkK+IVbJ24Emu73tGs1HlaToibjST/rrVmIwdSXT9RoSs3pDsYOZ09AYi7Lbi+bga07JPSfa5/TClCsPVD1DktyCmmh2XTx4nJibml21uAi1raLoUL874s2fZcPcufhERQNxoJ5dXr5h0/jzti6TDsDJBw9/fj/v371K5ctyCoFWq1CAoKIirVy9haGiIsbExUqkUS0srTU/18uUrUrx4CQoUiN9W/uKFG66ujxk16h9y5cpDnTr1aNRI+18IO3ZspmHDJtSr15Bs2exo1qwVtWrVYc+enQn2DQsL4+xZFwYOHEb+/AUoV64CXbokXvuiDT09PVasWE+HDl348OEDGzeupX//XnTo0IqnT121SsPZ+TBFixbHyakDOXI4MGzYaCwtLX+4TILws5C+8cK8QS1k168BEDF05B8ZzMDHtZwaN/7mPioVTJigx+zZerRpE8v69V8EMzFKVvRy1swA/CmYMVi1DJOxI4iu15CQNRuT3Xz3IvY2D21G4vPWgaHG/yFPx24Auqc8kb0OIaJ3MZBIOHXqBIaGRpQrVyHdypDatKqhmVi1Kl4hIfQ4dEjT67riunWogRYFCzKl+q+3WFlinJzaa11bIpNJUShUaVyixLm4nEAqlVKhgiMAhQsXwcrKmmPHjlK5crVEj8mSJfEOwB4e7hgZGZEtm51mW9GixTh9+qRWZXF3d+fVqxccPXpQs02hUFCwYOEE+3p5eaBUKsmTJ59mW/78KeuMaGxsTN++A+jbdwCenu5cvnyJnTu3Mnr0UHbtOvjd493dX8Urj0wmI3fufN84QhB+DWpzc1AqkIYEZXRRMtz31nKKjYWhQ/XZtUtO794xTJkSrRmcFBOpYFmPIzxwcaf99KrU7lUSAIOlizGeMp7ohk3impmSGcyEqT6w38gJVbQujcO2kCWTeUpOMXnUaoxWPUCR05ToOvYoFAqcnQ9Rp05d9PT00q8cqUyrgEZHKmVD06aMrlSJc+7ufIiMxExPD0d7e4pnyZLWZRS+4uJyEoVCQcOGn39tqVQqrly5SFBQUKLH6CZxs+nr6ydoOpPLP++b2LBBpVIZ73Hbth1p2LDJV2l8q9r1c4Yy2ee34Pfy+tqhQ/vR1zegTp244ab29g7Y2ztQrlx5Onduy+vXLzE3T9gpOmGa8S/Al2UShF+J9O0bDBfOI2zaLNTGJgSdOCfmleHjWk5yHdh9OMFz4eHQq5cBLi4yxoyJZujQGM0liw6PZXHnQzy95EWXeTWp1rkoAIaL5mE0YwpRzVoQumxNspuZ1KhYqWqFnrE/lo9W8JdtsRSfY3LoHfdA9iyQkBmVQEfK1YsX8ff3p3Hj5ulajtSm1Sf3pHPnaF+0KAWsrChgZZXWZRK+wcvLk6dPnzBo0DDKfNGpz9fXh5Ejh+DichxDQ+37NDk45CQiIhxPT3fs7R0A4nXU/RSYRESEa/rjvHv3VtML3t4+B+/evcXOLrvmmHXrVmFqakbr1m3j5WVvnwOZTIar6xNNtaab2zPN8zJZXF7h4eGabe/evU2y7K9eveD27ZvUqFErXhBibBzXf8bc3OK7aebMmZv79+9q/lcqlbx86Ub+/AWSzFcQfjpqNXq7d2A8diQSpZIop3YoypYTwcxH4eMmomthmGD7hw/QoYMhd+9KmT8/ik6dYjXPRYREs6j9QV7c8qbn/+pSsU1BUKsxnDcLo7kziWrZhtD/rYQf+AG0NmIQBjluEXK/D4Ns26Xo3JItRonRotso8lkQ3ThuNNXBg/sxNDT8Zeef+USrPjQrb92i4LJllFq1ivlXrvA2JCStyyUkwcXlBMbGJjRt2pJcufJo/ipUcKRo0WIcO3Y0Welly2ZH1arVmTlzCm5uz7l06QI7d27TPJ8zZy709PRYv3417969ZceOLTx//jkIadOmPefOnWbnzq28eePFgQN7+O+/9fGasD4xMjKmbt0GLF48j0ePHnLnzi02blyreT5TpkzY2GRm8+b1vH37huPHj3L16qUky966dTv8/PwYM2YY9+7dwdv7HTduXGPixHHUqFGbLFmyfjfNxo2b4eb2jA0b1uDp6c7//rcQP7/3ybqGgpCRJP7+mHbvhOmAPigLFuLD2ctxwYygofirHFSsGG/b27dxK2Y/eiRl3br4wUyIfwSzm+/h1V0f+q2urwlmjGZMiQtm2nYgdOmqHwpmDoWtIibHf3g/q8qILLNSfG7JZbDzGTpeYYQNLw06Uk1zU+3a9TA0TBj0/Uq0Cmi8hw/nVKdO/JUtG3OuXCHHokVU2bCBlbduEfCxk7CQPlxcTlC7dr1E2zmbNWvFs2euREYm7zUZPXo8VlY29O3bjVWrlsbrFGxkZMzo0f9y8eJ5OnVqw7NnT+PVvBQpUpQJE6Zy+PABOnVqw86d2xg7dgIVKzommtewYaMoVqwEw4YNYMaMybRs6aR5TiqVMnbseF69ekmnTm04deoEXbr0TLLc2bLZsXLlevT1DRg/fgzt2rVgzpzplChRin/+maRVmtmz2zN79gLOnDlF164dCA4O+qU7xQl/Ft3jzmSqUg7dU8cJGz+FoIPHUOVMpzlMfiGyG9fhyufpJJ4+ldKwoSHe3lJ27oykYcPP01J8eBfKrKa78XkRyODNTSjbJB+oVBj9OxrDxfOJ7NQtbgbgH+jAezviPK/txuL3LhfDjbYhl6bvXGCSkBgMVzwgpnxWYh3j+hNdvXoZf39/mjRplq5lSQsSdTIn3VCp1Zx5/Zo9T55w4OlTAqOiqJUrF0fbJ3/ocXoICAhDpUp4ij4+HmTJkuOH083ITsFpzdn5MGvWrGD/fueMLgrwe1/rn9GPXO+U3k9/KmtrE/z8QpN9nCQ0BKPxYzHYthlFoSKELFuNsrAYbZoUs2YN0JXr4Lf7MNeu6dCpkwH6+mq2b4+kSJHP73XfV0HMbb2XiKBohmxtSr7y2UCpxHjEYAy2/kdEn/6ET5nxQ01572I82GLqiFIloWXgWfIZJZwGJa0ZLbiN4dpHBO5phKJQ3GjOkSOHsnv3dp48eZVqNTQ/+r7+HqlUgqWlcZLPJ7u+TCqRUMbWlnehofhHRHDw2TNuvXuXokIKgiAI2pH4+WFRvwbSN15EDB5O+Igx8AuPTElPR47I6NdPn+zZVezcGalZygDA64k/89vsQ6lUM2p/KxyK2UBsLCYD+6C/bw/hw0YRMfqfHwpmIpURbJQ1xUAvgrLuO8lnkf7BjPRdGAb/PSGqcS5NMKNUKjl69PdoboJkBDSBkZEcePqU3U+ecPr1a/R0dGhaoAAH27albiIT7gmCIAip6OMkeWorK6IbNCa6UdO4viGCVt6+hR499CldWsWWLZ9n/wVwu/6ORR0PomcoZ9S+FtjmywRRUZj27obe8aOE/TuZyEFDfyhflVrFokgnzHK+wtR1BtWtMmbiOqP/3QMgfFBJzba45ia/36K5CbQMaOpt2cJZd3ckQN08efivWTOa5M+PwS+4vLjwfQ0aNKZBg29PQiUIQvrRef4Mk4F9CF2+BmXuvHHNHoJWVCrw9JDw5i3Uradg5coovqyMuH/qNct7HiWTrQnDdzXHKrspkrBQTLu0R/fieUJnziWqR58fzv9/gUMxzX+e6Gcd6WQ1IBXOKPl0XD+gd+glkd0Ko8r2ucnm0KFPo5vqZEi5UptWAU20UsnS+vVpXbgw5vrpswKoIAiCEEdtaookKgqJnz/kzpvRxfllxMTA4MH6DHgrxTYrrF8fFW9g0pXdrqwbdBL7ItYM3d4MUytDJB8CMGvfCtn9e4QsXUV0mx8fVr05YAmyAhsIel2ZsRZLU+GMfoBajfGcm6hN9eJmBf5IqVRy5MghatWq+1s0N4GWAc3ZLl00jz2CgvAOC6OojQ1qwFis1CoIgpDqdF69QH/DWsInz0CVJSuBZ6+gmb5W+K7gYOjWzYBLl2TMtVfhkFOK/xffeCdX32X7v+cpWDk7Azc1xsBYF6mPN2ZtmqHz+hUh67cQU7/hD+d/IvAwH/JMIswnL8MMdiOVZMxrp3fMHd3rPoROKIfa9PP39e/W3ATJ6EOz98kTxpw+zcsPH5BKJNzo1YvJ589joqvLhqZN03UNCkEQhN+WWo3++jUYTxmPWk+PqC49UObJK4KZZHjzRkL79ga8fCll+fJIsm1R86krr0qlZs+0SxxbepvSDfPQZ0U95PoypO6vMW/VFEmAP8Hb9xLrWOWH878bco/72fqgDjenp+oQBvKMqQGRhMVgNPsmsYUtiWodf0mXQ4f2Y2Bg8Ns0N4GW89DsevyYNnv2UDVHDna1bo3q40jv5gUKsP/pU6acP691hjExMYwfP56yZctSqVIl1qxZk+S+L1++pHPnzhQvXpy6dety4sQJrfMRBEH41UjfvcWsTTNMxo4gpqIjgReuxwUzgtYePpTSoIEhb99K2bEjklatPs8xo4hRsnbACY4tvU2NbsX4e20D5PoydB4+wKJhbSShwQTvO5yiYMYr4h1Hzdog01HSOGQPmeXZUuO0fojhsvtI/SMJG18OdD5/3ceNbjpMrVp1MTLSfmb5n51WNTRTzp9ncLlyLKhbF6Xq85j9riVKEBgZyf9u3GBqjRpaZThnzhzu3r3Lhg0b8PHxYdSoUdja2tKwYfyqvfDwcLp160b58uWZMmUKFy5cYPjw4eTOnZs8efIk4xQFQRB+cmo1evt2YzxmBJLYGELnLiKqczexdEEyubjo0LOnARYWag4fjqBQoc/fV0qlikUdD/L4nCctxlak0ZCySCQS5FcuYdqpLWoTE4L3H0WZL/8P5/8hOoQ10qZYWbyn+JsNFDIslRqn9UN0ngdisMWVqFb5UBSzjvfchQvn8PN7T9Omv/baTV/TqobmxYcPNMib+K+Eklmz4h0WplVmERER7Nq1i3HjxlGkSBFq1apFz5492bJlS4J9Dxw4gEwmY/r06Tg4ONC5c2cqVarE3bt3E0lZEATh1yT5EIBJr66Y9uuJMm8+Ppy5TFSX7iKYSaYNG+R07GhA7twqjh2LH8y87zeKJe8r4nrRi+6La9N46F9IJBJ0jx3FzKk5qixZCDp6KkXBTIQihnkRrcic/Rn2XlOoapiBwYJajfHUa6hNdAkfWjLB0zt3bsXc3Jw6depnQOHSjlY1NPZmZlzy9KRWroRTat94+5bspqZaZfb06VNiYmIoXbq0Zlvp0qVZvnw5CoUi3gKD169fp0aNGvFWbV61apVW+fzOWrVqjI+Pd4LtOXPmYvPmXRlQIkEQfpibGxZVKiMN/EDYv5OI7D/4h6bU/5OpVDBlih7Ll+tSu7aCVasiMf5iMllvtw8s+OcVof7mDN7SgGI1cwKgv20zxsMGoihZiuCtu1FnsvzhMihUKqb59SBbsWuYePahmdGglJ5WiugdeoXu7feETqmA2jz+yOTg4CCcnY/Qrl1H9H+zUctaBTQD/vqLESdPolaraZA3LxKJhLchIdzx9mb6xYuMr6Jde6Ofnx9mZmbx1iGysrIiNjaWDx8+YGNjo9nu6elJwYIFmTRpEi4uLlhbWzNo0CCqV6+ezFP8/QwYMITatevF2yb7gUXSBEHIIB8nySNXLmLq1COye2+URYpmdKl+ORERMGCAPkeOyOnWLYbp06PjDct+fu0tSzofooDaix5LamFQM2fcitkL52I0axox1WsSvH4LpKAfiVqtZprXGLKVOYj0bUM6GcxJhTP7cZKQGIzn3SK2uDVRLRK2rBw8uJ+oqCjateuYAaVLW1p9Cw4qV47AyEhmX77MtIsXUavVNN2xA7mODoP++osRX61impTIyEh0vxrm/en/mJiYeNvDw8NZt24d7du3Z/Xq1Vy6dIn+/fuza9cuihTRfs2SpNZ9eP9eikyWslEDKT3+R5mYmJA5s833d/yNZNS1/lMl93pLpVKsrU3SqDS/mZs3YeBAOHQIdEww2LwRg4wu0y/I2xtat4Zbt2D+fBg6VBeJ5PP3y8Vdj1nQ+SCZHcz5x/wuupsfQtdGcdd+xQro1AndtWuxTuHUI+PvzcSy1CpUAWUZn20/OmTwhLPTz0BQNNJdTbHOnLD1ZM+e7RQuXJhataogScNmzYz4PNAqoIlSKJhYrRpDypfn2ps3BERGYqanRzk7O6ySMSGPnp5egsDl0/8GBvFvaR0dHfLly8ewYcMAKFSoELdv3052QJPU4pQqlSpFCx5m5IKJKpU60bynT5+EWq3m5Us33r/3ZcmSVchkMpYsWcCDB/dQKhXkz1+QkSPHkStXbu7cucXUqRPo2rUnGzeuJTo6mgoVKjJq1D/o6cVVRbq4nGDjxnV4e78lV67cDB48giJF4iZnunDhHKtXL8fb+y05cjjQu3d/ypfXLrhNDrE4Zfr6keutUqnSZDG635FOlBrToGBCnrwkk42NuG4/4PFjKR07GhAYKGHTpkjq1VPi7x/3nFqt5vjyO+yafJG85WwZtKkxYR/Kk8lQh+jGzdA7doSIgUMJ/3cSBEcD0T9cjhWvN6MsMRF1sAP9Vfv54BcFRKXGKf4Q+ZV3mG99QkTPIoRn1Yev3ltubs+5du0aEydOw99fu76vP+KnXpyy5KpVTK9RgxYFC1I3BSOMMmfOTEhICDExMZqaGT8/P3R1dTEzM4u3r42NDfb29vG25cyZkxcvXvxw/t+jt3Mb+tsTdlBOjEQSV2ucUlHtOhLtlHorlZ88eYypU2djY2ODg0NOOnRoTenSZRg2bBthYWEsWDCb5csXM2/eEgA+fAjgzJlTzJ27GG/vt0ya9A9FihSnefNW3Lp1g6lTJzB48Aj++qs8hw7tZ+TIIezde5i3b98ydeoEhg8fTdGixbl58xrjxo1k1ar15M374x3rBOF3pPPwAXrOh4kY/Q/KAgUJPH9NzCvzg1xcdOjVywATEzWHDkVQrNgXI5kUKraOO8fZjQ8o2yQvvZbWRa4vQyWxhO4d0L1yhdAZc4jq2TfF5djsfoSwIiPQibagl+I4emjXlzTNhMdiMuEKipymhP9dPNFddu7cho6ODq1aOaVz4dKHVgGNf0QEJqkwI3DBggWRy+XcvXuXcuXiFlW7ffs2hQsXTtAHpGTJkly8eDHethcvXpAtW8aN6f9ZLFw4hyVL5sfbtmvXQQDy5s1P1apx/YwiIyNp3LgpzZu31kxtXb9+IzZv3qA5TqlUMmjQcHLnzkOePHkpV64irq6Pad68FQcO7KVmzTq0aNEagL59BwBqQkJC2bFjMw0bNqFevbjh9tmyteLJk8fs2bOTsWMnpPUlEIRfg0KBwbLFGM2ZgcoiE5HdeqG2sRHBzA9Qq2HNGjkTJuhRuLCKLVsiyZr186/KyLAYVvRy5uFpd+r3L02r8Y5IpRKknh6YN64Lfu8JWbORmCYpH3203/MSnnn7YSiR0yHKGROypjjNlDJeeAepdzhBm+uDfsKvdqVSya5d26lZszaZM2fOgBKmPa0CmtGVKjH0xAmmVq9OQWtrbBLpQJXJ4PutwAYGBjRr1ozJkycza9Ys/Pz8WL9+PVOnTgXiamtMTEzQ19fHycmJ//77j7lz5+Lk5MSZM2e4evUqu3fvTuYpai/aqb3WtSUZ2QzSrVsvqlePv2KrqWlcDVfWrJ9vLAMDA5o3b82JE848ffoET093nj17lqA2LFs2O81jIyMjlMq4iajc3V/TuHFTzXNSqZS//x788Tl3Xr16wdGjBzXPKxQKChYsnEpnKQi/Numrl5gO6IP81g2imjQnbM6CFI2k+ZPFxsKYMXps3qxLvXqxLF8eFW8k04d3oSzqcJC3TwPoPLcG1bvENYvL7t/FrH1rJB8CoGjRVAlmXN4+4F72rlgYRtMi2Bkb8n3/oDQmv+WLwbanRHQsiKJU4v0rz58/i4+PN9OnZ2yn5bSkVUAz+/JlgqKiaPWNYEI5Qbtf5WPHjmXSpEl06dIFIyMj+vfvT4MGDQBwdHRk5syZtGjRAltbWzZs2MC0adP477//yJ49O0uWLKFQoUJa5fM7Mze3wM4ue6LP6ep+HkEWERFBr16dMTU1pXLlatSqVRdPT3e2bNkU75iva8c+NaXJ5Um/PZRKJW3bdqRhwybxtsvFCuzCn06tRn/Teown/YNarkvIynVEN28l5pX5QR8+QM+ecWsyDR4czdixMfEquDwfvmdhh4NEhcUyZGtTitZwAED31HFMe3VFZWmFsmhx5GYp76R61eclpzN1IKvlB+p+2Ik9ZVKcZopFKTAefwVlNmPCByecc+aTHTu2YGFhQZ069ZLc51enVUAzr3btVMvQwMCA2bNnM3v27ATPPXv2LN7/JUqUYM+ePamW95/m7t3bvH/vy6ZNOzRBy82b11Br2fnHzs6e588/vyZqtZpOndowYMBQ7O1z8O7d23iB1bp1qzA1NaN167apeyKC8IuQer/DZEh/dM+eJqZaDUIXL0eV1Taji/XLcnOL6/z79q2EpUsjadNGEe/5u8dfsqrvcQzN9Rh3uDXZC8fNiKv/3waMRw1FUaQYwVt3Y9qnW4rLctvXi936bcmV3ZMK/ivJT+p9L6aE0dJ7yDxCCFpXB4wS/0EZFBTIsWNH6dixS7xpU343WgU0XUqUSONiCGnBzMyMqKgozp8/Q6FCRbh16wZ79+7SejKl1q3bMnhwP0qUKEXJkqU5dGg/ISEhFClSDGNjE/r378nOnVupVKkKt25d57//1jNz5vzvJywIvyHZ3duYOTVHEh1N6Kz5RHXrKWplUuDMGR169zZAV1fN/v0RlC37uYn/00im3VMukqN4ZgZvboJ5ZiNQqTCa/n/27jo6qrMJ4PBvfTfZJEAS3N3d3Z3iUqRYobh7cXd3dyeF4u7uHtw1RNf1fn8sRUr5GkqyCcl9zuk5NCt3slmZve+8MyPwmDUNS8XKRCxczmdrU//RtXevWCFpSpZMd8j7bjwF+Pm77zMqKM6/RrPsJqaGmbAV+3odz9atAVgsFpo0aebG6NxP7MYWh+XMmZvWrdsxbdokrFYrGTJkoHfvAYwdO4LXr1//6+1z585Lv36/s2zZIqZNm0SWLFmYOHE6Wq2WnDlzMXToKJYtW8T8+bNJmjQZAwcOpXjxkm74zUSi2MeeJRvWCpUx9h2AI704b+6/EgSYP1/BiBEqsmVzsmqViZQpP55VtlsdrOx/iONrblKwViZ+nVUZlYcCTCa8unVEvS0AU8u26MdNgihoOHo7JIi55pbkyneVrMEDKCF0+u77jAqSCCteA07gSOWFvl+hr15PEARWr15Btmw5yJ07r/sCjAESIbLrDz+or/Whef36CUmTpvnP9yv2RnEf8bF2r//yeH/v6+lHpTh2BI+pEwlfs+k/dZuNrn4dPyqLBfr2VbN+vYKaNW3MmmX+7GHVh5qZ03YHgSeeU6tXYer0K4ZUKkHy7h0+vzRBceEc+mGjMXXq+tnZMZ861VEqZARt2v5N8TwIC2VscCvyFz1MupAOVHfEnoJar77HUO15TNjqatjz+H/1eufPn6VGjUpMmDCV1q1/dUtssboPjUgkEon+gUyGNDQUadBbnJ7pYjqaH9qbNxLatNFw/ryMvn0t9O79efHvq3shTG/+JyEvdLSbXYXijbIBIHtwD5+fGyB9/YrwJSux1qoTJfE8DA9lxMtOFClzmBRhP1PN8WXdZ0xR7XiIeucjDF3z/t9kBmDp0kV4eXnHi9pGMaERiUSibyA/ewbF5QuYOnTBVqIUoYdOiAMlv9OVK1JattQQFiZhyRITtWp9Xvx7/dBj5rXfhUIpp19AfTIVdhVaK04ex7t1M5DLCQvYgb1g4SiJ52F4KIMf96BExZ34h9fgJ9tcJMSOeijpCz3akWew5fPH2O7/z/96+/Ytf/75B61atUUbBbVEsV2kuzsJgoDO8rFF9KabN5ly6hSBf/WbFolEorjMYsFz9HAS1K6KZslC12REEJOZ77Rpk5yffvJALocdO4yfJTOCILBv4WWmNd2GXypvhuxt8iGZUa1bjU+jOjgTJyF018EoTWYG3O9LiYp/4KurSH3rSqTEkr+xw4nXwBMgQMT4UvAvM9fWrFmBzWajdet2bgowZkUqobn+5g1pZ8xgwsmTAAw/coTGmzcz8OBB8i1YwKFHj6I1SJFIJIpJsps3SFilHB4zp2Ju2oLQwyfhG+bYib7kcMDw4So6d9aQP7+DvXuN5Mr1sXbLbnWwos9B1g0+Sr4q6Rm0vRF+qbxdO5lGDsW7eydsxUsStnM/zrT/f7lPP3kGLFjwrzE9DA+lb+AgSlfZREJ9KRqa18X8sMlPeCy6jvLCG/S/F8aZ6v/31bHb7axYsZQyZcqRMeOXU7fjokglNP0OHCCxpydNc+XCYLUy6dQp2uTLh3nwYBrlyMHvhw5Fd5zRIo7XQ4tEbhGnX0cOB5qZ00hYuQzSoLeEr96AfuosBK04Wfx7hIZC06Ya5s5V0ratlU2bTPj5fXweRQQZmVh/C0dX3aBmj0J0XlYTtVYJBgPebX/BY/Z0TC3bEr52M4JPgn89niNjJsjy/2fMPQwPpdeNoZStvo4ExsI0NG1CRuzp2aI49xqP2Vcx10iHpXaGf73+nj27ePnyBW3atHdDdLFDpGpoTj17xoYGDcju70/A7duY7XZ+zZ8fqURCqzx5qLluXXTHGeVkMjk2m/Wzzroikejb2WxWZLK4V44nffQQ764dUJw7g6VmbXSTpiP4iqMLvtetW656mZcvJUyZYqZFC9tnlz+9/paZLbejCzbRYUE1itR1JSLSly/wbtEE+Y1r6EeNw9S+U6T7/Cj37gYfDRQt+4+X3wsNocf1kVSps5oE5jw0MgWgIPacgZO8M+HV5xiONF7ohheL1O+9dOlCUqZMFac7A/9dpN6FpBIJ8vfl5rvu3SORRkPRlK75PyEmE9ooGFzpblptAsLCgkiQwB+FQolEbIAlEn0TQRCw2ayEhQXh5ZUwpsOJUorDB/Fp3RxBLidizkIsDRqLTfKiwLZtcrp3V+PlJbB16+fN8gDO/3mXxV334ZlQzcDtjUib2zWXSH7xPN4tmyIxGolYvQFrpW/7kNbMmwUKGWwq+8Vlt4Pf0fP6GKrXXUECWzYaGbehFGLRGTiHE+9+x5HqrIQuqvjVbsCfCgy8zYkTxxg8eDiyeFTjFamEpljKlEw6dYpgo5ENN2/SJIdrAOGV168ZcfQoJVOnjtYgo4NG42puEB7+7sMwxm8hlUpxOsXeKO4gPtbu9S2Pt0wmx8sr4YfXU1xhz5UHS+UqGIaNxvnJ8FbRf+NwwNixSmbNUlGokIOlS00kSfJxicnpcPLHxDPsmHaOjIWS0WVZTXwSu55TqoBNeHXvhDNJMsI2/4kja7ZvPn7EklX4+Wnhb6ujN94F0evaWGrUX0ECexYa6XegEhJ8z68a5TwWXEd55hW6UcVxZEkUqdssW7YIlUpF06a/RHN0sUukEprpVatSe/16ft6yhcy+vgwvWxaA6mvW4K1SRemsJ3fSaDz/8xux2BDLfcTH2r3i6+Ot3Lkd9bpVRKxYh+Dnh27h8pgOKU4ICYEOHTQcOSKnZUsrY8ZY+PSkvjHczIKOe7h24DGlmuWgxfhyKFRycDrxmDgGz6mTsBYtTsSyNf95yU/w9QU/L/jkeX317Rt6XRvPTw1WkNCRmUb6naiFyCUM7qI48wqPOVcw10qPuV7kuk/rdBFs3Lie2rXr4efnF80Rxi6RSmgy+/pyu3Nn3hmN+Go0H5Zn9jZvTnZ/f2TSSO/+FolEolhJYjEjfReEJCQEwf//NysTRc61a1LatNHw+rWEqVPNNG/+eb3MizvBzGq5nXdPI/hlYnnKtsyFRCJBotfh1ak9qj07MTVtgX7iNPiO0gbV+jXgpYYa9QE49+ol/a5Ppm6jlSR0ZqShbidqIXbVR0nfGPDuewxHOh90Q4tGeslz5crlGAx62raNP8XAf/mmSj6jzcbOu3d5pdfTKm9ezHY7NqdTTGhEItEPSXH4INI3r7E0aYalbgMsteuJfWWiyIYNcvr2VZMokcCffxrJn//zZcyLO++zuMtelB4K+gXUJ3PRFABIHz/Cp+XPyO7eQT9mAqZfO3x3/ZJ6/RpXDU2N+hx99oTBt6bRoPFqEgrpaKDbiSaWJTNYHXh3PwImOxFLvz5F++/MZjPz5s2iVKmy5MtXIHpjjIUildA4BYHuu3cz/+JFHE4nEomEyhky8PuhQzwJD+fQL7+Qwts7umMViUSiqGEwoB05BM2yxdjy5MPSsIkrkRGTme9mtcLQoSqWLlVSsqSdBQvM+Pv/rV5mwml2TD9P+vxJ6LKsFgmTubrYKk4cw7ttCxAEwtcHYCtTLkpj2/PoAaPuzKBRkzUkEtJRP2IXHkLsOxunHXMWxbV3hM8oiyNT5Avu169fw9u3b5g3b3H0BReLRerUyogjR1h25QrLa9fmTZ8+H/pOTK5cGbvTycCDB6M1SJFIJIoq8vNnSVi+BOrlSzB26ELYn3vERCaKvHoloU4dD5YuVdKxo5WNG02fJTP6UDPTmm5jx/TzlG6ekwFbG7qSGUFAvWQBPg1ruzr/7jkc5cnMG4OBUXen0vjnNfgJGakfsRsPIXGUHiMqqDfeRbPpHob2ubBWivzAV7vdzuzZMyhQoCAlS5aOxghjr0idoVl65QrjKlSgWe7cOD7Z/ZA7SRJGlStHr717oy1AkUgkihJWKx6Tx+MxcyrO5CkID9iBrUSpmI4qzjh5Uka7dmqMRgmLF5v46afPd48+vRHE7FbbCX1toNWUCpRp8X4OkdmMV7+eqNevwVKlGrq5ixC8ovaM/xuDnpeWlzRucgU/Z1bqRmyPfctMgPzKW7Sjz2ItmQJj17zfdNutW7fw9OljRo0aF2/bkEQqoQk2GsnylWppfw8PIj6Z8SQSiUSxjez2Lbw6t0dx4xqmn5tjGD0+yj804ytBgLlzFYwerSJ9eidbt5rInPnzeplTm26zos9BPBOoGbCtARkKJAPeN8tr3QzF5UsY+gzA2GcARHFN5sxL56hpfUnixG/xd+ambsSfsW43E4A0yIh39yM4k3kQMakUyCL/ODidTmbOnErWrNmoUqVaNEYZu0UqocmdJAkrrl6lcoYv2y3/ERhIriRJojwwkUgkigqqPzbj1bUDgrcP4SvXY61aPaZDijN0OujeXc2OHQpq1bIxY4aZT4c6260O1g05yqFl18hSLAUdF1X/0F9GfuY0Pm2ag8lE+PK1WKvXjNLYBEFg5OnjHLKsoE3it6jQUjdiO2ohFjaBNNvx7nIYqd5G6KJKCD7f1sF+797dBAbeZu7cRUjj8SadSCU0o8qVo/ratTyPiKBGpkxIJBK2BQYy9fRp1t+4wbYmTaI7TpFIJPpP7HnyYqn5E/rRExHiWV+O6HTrlmtL9pMnEoYNM9Opk+2zzUghL3XMbbuTBxdfU7VTARoMLoFMLnXVyyxdhHbIAByp0xDxx04cWbJGaWwOp5M+Rw9wTb6Ghg23oZrjRVJJboJjYzIjCHj9fhL5jXdEzCiHI/O3xSgIAjNmTCZ16rTUqVM/moL8MUQqlauUIQN7mjXD6nAw6OBBBEFg1LFj3AwK4o/GjamROXN0xykSiUSRplq/Bq+uHUAQcKTPiG7+UjGZiUIbN8qpVs0DvR4CAkx07vx5MnPr+DOGV1zLi8BgOi2pQePhpVzJjMmEV9cOeA3sg7V8RcL2Ho7yZMZst9Nu305ua5ZTt+5WUtpK4mvPifTbupS4jcecq6h3P8bQqwDWit/edf/48aNcunSRrl17IJfHzt/RXSL921dIn54K6dNjstkINZvxVql+yBlOIpEo7pO+e4f05QswGPhsDUT0XSwWGDxYxYoVSooVs7NwofnzEQZOgd2zL7Bl7CmSZUxIl2U1SZbJVa8iffoE79bNUVy/iqHvQIy9+0d5vUyExULL3duwp9pMrap7SG2pRLWI1UiInWcuVDse4jn3Kqa6GTG1yfGf7mP69MkkSZKUxo2bRnF0P56vJjQhJtNXb6SWy7E6HJ9dJ5FGE7WRiUQi0TdQbt8GSiXWKtUwdeyCqVPXKP/AjM+ePJHw668arl6V0aWLhUGDrHx6QsAQZmZRl71c3feIwnUy02pqRTRa15dexZFDeHdoA3YH4as3YK0c9YWrbwx6muwIwC9HABXLHSK9pRaVI5YiQ/XVWU4xSX7lLV6DT2ItmAT9sMh3Av7UsWNHOHHiGKNGjUOtVkdDlD+WryY0fhMnftPWL8fQoVESkEgkEn0LSXgY2oF9UW/egKVCJaxVqol9ZaLYnj0yunbVIAiwYoWJatU+35L9+Oob5rTdSegrPc3GlaVCmzyuzw+nE48ZU/AYPxpHlqxELF+DI33kZhJ9i4dhoTTavpmcxQMoVPQkmc2NKa+biwxXh91/muUUk6RPI/DpehhnEk8iZpYF5bc/XwVBYOzYEaRIkZKWLdtGfZA/oK8mNEtr1+avdCbYZGLgwYNUzZiR+tmykVSrJdhoZOe9e2wNDGRy5cpuClckEok+Uhw9jFf3TkjfvMbQbxDG7r1jOqQ4xWaDsWNVzJmjJHduB4sXm0ib9uNpDkEQOLLyOmt/P4q3vwcDtzUkQ0HXlmxJeBheXX5DtXc35noN0U2ZCZ5RP5X9ytvXNNu1hTKVA8iR5zy5TO0ppZ+I5JMS0b/PcopJkncmErQ7AA6B8PkVEBL8tzMre/bs4tKli0ybNls8O/OeRPir7e//UXPtWtInTMjMal+eJuy/fz9nXrzgaKtW0RHfdwsO1uN0Rv15xvg6kTgmiI+1e/0Qj7fRiOfoYXgsXoA9U2Z0cxZiz5s/pqP6ZrH5sX71SkL79mrOnnVNyR41ysKnn5smvZUVfQ5yNuAOOculof3cqnj5ukoPZDeu49O6GdIXz9GPHIu57W/fPY/pnxx48pD2+7dSr94fpMtylYKGvhQ2DkbC58fyqVMdpUJG0KbtUR7Dt5Dorfi03Iv8cQRhSytjz/Pfxi44HA7KlSuOzWbj+PFzsa4YOLqe11KpBF/fr9fERepROPToEd2LFPnHyyqkT8+sc+f+W3QikUj0jeQXz+PV5TfkD+5j/K0ThkHDQKzhi1KHDsno3FmNySRh3jwT9et/vsT07GYQc3/dxZtHYdQbWJwa3QshlbqSCNX6NXj164kzQULCtu7GXvifPzu+15pb1xl4aietmm0lSepbFNePIZ+p6z9eN3zrLvz9Y3jJyerAu9sR5PdCiZhd/j8nMwABAZsIDLzNokXLY10yE5Mi9Uik9vFhx927VPqHxnrrb9wgk2/sayEtEoniHvWShWh/74czeQrCAnZgi6cza6KL3Q4TJyqZPl1FtmyuJaZMmT52/RUEgeNrb7J64GE8vFX021KPrCVSuS40mdAO7INm7SqsJUsTMX8pQuKon5UkCAITz59m7s2DdPx1Cz5+jymrm0128y9Rfqwo4xTwGngC5ZlXRIwribV0yv98V1arlYkTx5IzZ25q1aoTdTHGAZFKaAaVKkWrrVt5EBpK1YwZ8fPw4K3BwB+BgZx4+pSARo2iO06RSCTCnicv5sZNMYwah+DtE9PhxCmvX0vo0EHNqVNymjWzMmaMBQ+Pj5eb9FZW9j3EmS2BZC+Vivbzqn7o+it7eB/vti2R37yOoWcfjP1+j5bCbJvDQZ+jB9j58iTdO2zCw+sdlSNWk976/7sMa+bMBK0KWv4W5TH9K0FAO/Yc6t2P0fcpgKX2lycGvsWaNSt58uQx69Ztjtddgf9JpBKaX/LkQSOXM/7kSbrv2YMgCEgkEoqmTMnuZs2omD59dMcpEoniKc2COUhfvcIwfDT2goXRFywc0yHFOYcOyejSxTVYctYsE40b/22w5PW3zG23i7ePw6nTryi1ehZG+n7WkHL7Nrx6dAa5jPC1m7BWrBItMUZYLLTdu4Ob5gt077ABtcpK9fA/SGEr+a+3Ve7fAwpZjCQ0HjMuo1kbiLF1Dkxtcn7XfRmNRqZOnUiRIsUoX75SFEUYd0R68a1hjhw0zJEDk81GmNlMQo0Gtbh2JxKJopn02VNkT5+61kPE95woZbPBhAlKZs50LTEtWvT5YElBEDi87Brrhh1Dm1BNv4D6ZC3+frnEYsFzxGA8Fi/Alr8AEYtW4Ez17Z1uI+O5LoJmO//A4HmNLu03oJap+SlsN36OXNFyvKiiWXQdz4XXMTXMjKFPge++v0WL5vHmzWsWLlwWbydq/z/f/O6gUSjQKBTREYtIJBK5Zv2sW409U2bshYpgGDbalciIb+BR6sULCe3bazh/XkaLFlZGj7Z8VlttCDOzvPdBLmy/R64Kafl1VmW8/VxrUNLHj/Bu1wrF1csYf+uMYcgIiKbO8deC3tBs51aSpr1G4/qb8BKS8VPoVnyc6aLleFFFvS4Q7bRLmGukQz+0yHc/f9+8ec306VOoVq0mxYqViKIo4xbx645IJIo1JG/f4tWnG6o9uzD93Bx9oSIgfoGKcrt3y+neXY3NBvPnm6hX7/MlpnvnXrKgw27CXhtoNLQkVToV+LCL6cMSk1QaLVOyP7Xv8UPa79tJsUKXKVkpAH97XmqEb8JD+O87hNxBte0BXqPOYimXCt3YkiD7/lqXsWNHYrVaGDZsVBREGDeJCY1IJIoVlDu349WnGxK9Hv2ocZjadYzpkOIciwVGjFCxeLGrUd7ChSbSp/9kFpPDyc6ZF9g68TS+Kb0ZtKMR6fMndV1oNqMd/juapYtcS0wLl+NMnSZa4hQEgYXXLjPs1BEaVjtH1kK7SGOpTJWIFSiI+uZ8UUm557FrpEHRZERMLQOK709mrl69zPr1a+jUqRvp039fUXFcJiY0IpEoRkkiwtEO6od64zpsufOim7Mwyicwi+DBA9cS0/XrMn77zcrgwRZUqo+Xh77Ws6jzXm4ff0aRupn5ZVIFPLxdV5A9uIdXu9YoblzD2KELhsHDo22JyeZwMPD4YVYHXqbDz8fwz3SUbKYWlNXPiLUTs/+i3PcE777HsOfxJ3xWOVB9/04vQRAYMmQgvr6+9OzZJwqijLti97NDJBLFaYpjR1yjC16/wtC7P8Ze/cQlpmiwcaOc/v3VKJWwapWRKlUcn11+Ze9DlnTfh9Vkp/X0SpT6OfuHolPVxnV49euFoFYRvmYj1kpVoy3OMLOZtvt2cPbtXQb8tg9F4ksUNPSjsPH3L7r/xjbKA0/x7nMUe24/whdUBM+oeR5v376VM2dOMXnyDLzFVgX/V6QSGqcgsOjiRXbdv4/BasX5t2kJEomEg7/E4qZGIpEo1vGYNA7PSeOwZ8hI2M792PMXjOmQ4hydDvr1U7Nli4JixezMm2cmefKP799Wk50NI45zaOlVUuf0p8OCaiTLlMh1oV6P18A+qDesxVq0OLr5S3AmTxFtsT4MD6X5zq2ECE8Z3HUbgudjyujmkN3cItqOGVWUh5/h3eso9uy+hC+oiBBFyYzZbGbEiCFkz56TZs3Ez9h/E6mEpvfevcw4e5Z8yZKR0tsbqbjbQCQSfSd79pwYf/0Nw+ARfNbBTRQlLl6U0qGDhufPJfTvb6FHD+tnve5eBAYz77ddvLgdTOXf8tFgcAkUKtdHgvz6Vbzat0b28AGGXv0w9hkQrVvmjz1/yq97t5M48St6Nd8AciPVwjeTylY+2o4ZVZRHn+Pd/Qj2bAkJX1QJQRt1S3ELFszh2bOnBATsQCZOkP9XkXqGrr5+nWFlyjCsbNloDkckEsVZTicek8cjaL0wdeqKtUYtrDVqxXRUcY7DAXPmKBk/XkmyZALbthkpXPjz3jKHll5jw4hjaLQqeq6rTe4K6f66EM3CuXiOGobT14/wgB3YSpSKtlgFQWDJ9SsMOXmEUnneUKHWSpSCNzXD9uLn+L4mdJ+KrllOygNPXWdmsiQkfFFlBK+oS2ZevHjOtGmTqVatJiXFER+REqmExmK3UzpN9FSzi0SieEIiQR54G6ePDwiC2FcmGrx8KaFzZzUnT8qpXdvG5MlmfD4pu4gIMrK0536u7ntErvJpaDujMj5JXLuGJO/e4dW9I6r9e7FUqYZu+lyEaJzTZ3U4GHj8EKtuXeeXKg9JX2Q1Po4c1AzfhNaZPNqOG1VUux/h1e849hy+hC+shOAdtUXSAwf2RRCcjBo1LkrvNy6LVEJTI3NmtgYGUi5d7G5kJBKJYhmnE83i+VgrVMKRIRMR85dE2+6Y+G77djm9e6uxWmHmTNf4gk9zxuuHHrO46z6MERaajilDxV/zfij8VRw5hFeX35CGhaIbOxFz29+iNeEMMhppu3c7Z18/Y0CLq6jSbyONpSqVIpaiRBvlx4vqWU6qPx/gNegktnz+RMyPupqZv+zatYM9e3YydOgoUkfT1vi4KFIJTdUMGei5dy8Pw8IokiIFHn/bhSABehYrFh3xiUSiH5T02VO8unVEefI4xqAgDL8PE5OZaGAwwJAhKlavVpI3r4P58z/vLWM12dk85gT7F14hRTZf+myqR6rsfu8vtOI5diQec2diz5KV0A1/4MgRdUs9/+TK29e02v0nemcYY7ocxpLoJHmMnShuGIOU6KkTUVw4Byp5lCQ06k130Q4/ja1oMtfWbI+oTWb0eh2DBvUlW7Yc/PZbpyi977guUglN623bANh59y4779794nKJRCImNCKRyEUQUG1Yi3ZQPxAEdNNmY24a+3eq/IiuXJHSsaOGhw8ldOtmoV8/62c549MbQSzstIcXgcFU/DUvDYeURKlxve3L7t/Dq0NbFNeuYGrVFv3wMdFenL0h8BZ9ju4nXWIzPX7ZglF1jzK6qeQ0/xqtx41YtjpKamg0K2+hHX8eS+kURMyImj4zfzdhwlhevXrJokXLUYgtDL5J5LZtDxsW3XGIRKI4QBIUhFef7qh273Bt9Z01H2eatDEdVpzjcMCsWUomTlSSOLHAli0mSpb82FvG6RTYO/ciW8adQptQTa/1dchVPq3rQkFAvWo52qEDEVQqwlesw1qtRrTGa3M4GH7qGIuuX6ZGPgslaizCJrFRM3wTqW0Vo/XYUUIQ8Jh1Bc/517BUTkPExFKgjPpk5vr1qyxaNI9ffmlDoUJFovz+47pv2ocXYjJx5vlzIiwW/Dw8KJwiBd6ftpoUiUTxlnL3Trx6d0USEYF++BhMv3UCcatplHv2zFX4e+aMnDp1bEycaCZBgo+XBz+PYHHXfQSefE7+6hloNaUiXr6uqZOSd+/w6tUV1Z6dWEuVRTd7Ps5k0VuA+8Zo4Ld9Ozn18jnda4aSKP881I6U1AjfSEJH5mg99l88Rw8HDyX0GvTtN3YKaMecRbPuDqb6mdAPLxols5n+zuFw0Lt3N3x9/Rg8WDyJ8F9EOqEZevgwk06dwmL/OMRMIZPRu1gxxlaoEC3BiUSiH4O2fy80yxZjy5kb3ZYdOLJlj+mQ4hxBgM2b5QwYoEYQYPZsEw0bfiz8FQSBUxtvs2bQEQSn8EXHX8WhA3h164g0LBT9iLGuhFMa9R/Mnzr76gW/7t2BzmZiQtv7GFOuJpm1DFUjVqAWEkXrsT8lv3AOFP8hubY68Bp0AvWuxxjb5sTQK3+0FUsvXbqQK1cuM3/+Enx8EkTLMeK6SCU0M86cYdyJE/QtXpwmOXOSxNOT13o962/cYNKpUyTTaulaRDw9JhLFV/Ys2TD07IOx9wCx8DcahIZC375q/vxTQeHCdubMMZMmzcfCX12wiRV9DnJx530yFUnOr7OqkDjt+/3aJhOeY4bjsXAe9qzZCF0fgCNnrmiNVxAEFl+/zLBTx0jvq2BQi8OEeB0mp6ktJfUTkfED1IYYbPj0PIryxAv0vQtgaht9xdIPHz5g9OjhVKhQibp1G0TbceK6SCU0c86fp3+JEowu/7FrYxKtljxJkyKXSpl74YKY0IhE8YnFgufo4djz5sNSvxHmNu1iOqI468gRGd26qQkOljB4sIXOnT/v+Ht1/yOW9tiPMdxCo6ElqdIxP9L3SyKy69fw7vQr8juBrq7MQ0aCRhOt8eptVvoc2U/AvTvUye1BqZoLCZM/prRuCrnMP8bzRPLOhE/Hg8hvh6AbWQxzg+hbGnM4HHTr1hGlUsXUqbM+nFETfbtIJTTPIyIomzbtP15WJm1aJp8+HZUxiUSi2E4uR3H5IqjVWGI6ljjKaITRo1UsXqwkc2YHa9aYyJXrY8dfk87CuqHHOL7mJqmy+9FnY11S5fB3XehwoJk7C8/xo3Am8iVswx/YykV/aUBgyDva7tnBg/BQfq+hwCP/GKzI+Sn8T1LYSkb78aOC7HEEPr/tRxpkImJ2OaxlU0Xr8RYsmMu5c2eYPXsByaK5nimui1RCkzFRIo4/eULF9Om/uOzYkyek8PKK8sBEIlEsY7ejmTsL88/NEfz9CduyHcRNAdHi8mUpnTuruX9fRrt2VgYPtnx2YiXw1HOWdNtH8HMdNboXonafIh/mMEmfPnH1/zl1AkvN2ugmT0dIFH0df/+yIfAW/Y4dQKtQMLdtOK+ST8PLkZPq4evwdqaO9uNHBfnVIHw6HQQgbFkV7Hn8o/V4d+/eYdy4kVStWoOGDZtE67Hig0glNF0LF6bTrl04BIEG2bOTxNOTNwYDm27eZNKpU4wpH/sHiIlEov9Odv8eXl3ao7h0ETRqTO06islMNLDZYNo0JdOmKUmSRGDzZiOlS3/cjm012dky9iT7F17GP20CBm1vSMZC77/VCwKq9WvQ/t4fgIiZ87A0bhrtIyZMdhuDjh9mze0blEztT8tGe3nu+ScZzHWpoJuLAs9oPX5UUR58inffYzj9PQhfUBFHWu9oPZ7dbqdbtw54enoyefIMcakpCkQqoWlXoAAPQ0OZfOoU406c+HhjqZTuRYrQt0SJSB/QarUyatQo9uzZg1KppFWrVrRr9//XVcPCwqhevTp9+vShXr16kT6WSCT6Tk4n6qUL0Y4ciqDREL54Bdaf6sZ0VHHSvXtSunRRc/myjAYNbIwb9/kcpgcXX7G46z5e3w+lfOvcNBpaCtX7lvuSoCC8endzbccuXhLdzHk43dAy/15oCO327eBW8Dt6lUpFmlJTeCEPpJh+BPlMPZDwA3xICwKa5bfwnHwBe05fwudWQPCN3jojgDlzZnDp0kUWLlxG4sSJo/148UGkt22Pq1iRviVKcOb5c0JNJhJpNBROkQLfb+wsOXHiRC5fvsyyZct4/fo1/fr1I3ny5NSo8fXGTmPHjiU4OPibjiMSib6P9MVzvLp1Qnn8CJaKldFPm40zSdKYDivOcTph0SIFY8ao0GhgyRITtWp9bI9hs9jZOukMu2dfJGEyLX021SNHmY9LOB/6/+h0btuODbDxzi36HT2IRi5n0c+JCcrYGwNQM3wLqW0/SCsPmxPt6DNoNt3DXCUNunElQf1N7dn+k2vXrjBx4lh++qkuderUj/bjxRdf/cuFmEwkUKuRSiSEmEwffl40ZcovrgeQKBKV80ajkY0bNzJ//nxy5sxJzpw5+fXXX1m9evVXE5qjR49y7do1EiVyX88CkSheEwRUG9ehHdQPid2ObspMzM1bitOxo8GjR9C8uYZTp+RUrmxnyhQzSZJ83I79+NpbFnfdy4vbwZRqmoMmI0vj4e1a6pOEh6H9vT/qjeve9/9Z6Jb+PwabjUHHD7Eu8CZFkyWjZ4MH3Eo4AF9HTqqFr8bHGfuGGAsJE7lmOX1CEm7Bu+dRlGdeYfgtF8au+UAa/c9xvV5Hu3at8PPzZ+LEqdF+vPjkqwmN/6RJnG7blsIpUuA3ceK/ru85hg7914MFBgZitVopUKDAh58VKFCAuXPnYrfbkcs/D0ev1zN8+HAmTpxI7969//X+RSLRd3I6oXFjvDdtwlakGBGz5uNMG/s+oH50ggBr1ihwvW3KmD7dxM8/f2ySZ7PY2T7tHDtnnMfb34Mea2uTp+LHv4Pi8EG8enRG+vYNht79Mfbs65b+P4Eh72i3dyd3Q4PpVSQHOcst4ZZqD5nMDSmnm4WC6J0F9V/9fZaT7HE43p0PIXumJ2JcSSy1M7glDkEQ6Nu3J0+ePOaPP3aSyA3F2vHJVxOapT/9RIaECQFYVrt2lBwsKCgIHx8fVJ8UE/r5+WGz2QgJCfliHXHSpEmUKlWKQoUKRcnxRSLRv5BKIVs29ENGYurUVRxdEA1evZLQq5eagwfllCsHkycbSJXqk7MyV9+wuNs+XtwOpkTjbPw8qgyeCdSuC/V6tCOHoFm+BHvmLIStWIs9b/5oj1kQBFbeus6QE4fRKlWsaJSToMx9eCZ9TindJHKZ2/8Y9TKA4vgLvPscBbmU8KWVsRVM4rZjb9iwli1bNtKv3yCKFYt87akocr6a0LTMm/fDv9MlTEj+ZMnQ/sM3gDCzmf0PHkTqYCaTCeXf7uOv/7darZ/9/Ny5cxw+fJidO3dG6r6/xtdX+123/3/8/cXt6u4iPtbRSK+Hnj2haVMoVw5GjEALRN8rJ34SBFi9Grp1A4sFZs6Ezp1BKnU90jaLnfWjjrNp/EkSJNEybEcTCtXI9PEOjhyBNm3g8WPo0wf5qFEkVKujPe4ws5l227ez+dYtKmfIwO8NjBxTN0dDIlpzjFRexSC2vzwHDgRBwD91YxhxCrL5wsrqJEgdvTuZPnXnzh0GDOhN2bJlGTt2JLI4/mUhJt6zI1X9VG7FCs60bUuhFCm+uOzCy5f8snUrDXPk+Nf7UalUXyQuf/2/5pMaHLPZzODBgxkyZAhe39njJjhYj9Mp/PsVv5G/vxdB3zmKXhQ54mMdzYxGEh47jjlVekw5C4qPdzR4+1ZC374qdu9WUKiQg1mzTKRPLyCVuh7rBxdfsbTHfl7eCaFkk+z8PKo0Hj5q19/BYEA7ehiaJQuxp0uP7s+92IsUBZ3N9V80Ov/6JR327+KVQc+QEkXIWWIDh9TLSWEtReWIZaiFxAQR+58r2qev0Fx5C29TuqZljy0BGsmHJajoZjabqVevARqNhpkzFxASYnTLcWNKdL2HSKWS/3uS4qsJTYONG7n7fmeRIAg0DQhAI//y6s8jIkj76ajX/yNJkiRERERgtVo/nJkJCgpCqVTi88n+xGvXrvHkyRP69ev34Wcmk4lhw4Zx5coVRo4cGanjiUSirzCb8Zg/G2O7juDpSeiB4+CGb/vxjSDAtm1yBgxQYTBIGDbMTIcOtg8reWajjfXDjrFvwWUSJPWk57ra5K7wSa3M6ZOugZJPn2Bs3xHDoGHwjTtL/wuH08mMS+eYdP40Kby82dS4GM/T9eGW4ir5jb0oYhiMNPKbZGOU9KUe+csq8DYYQ9e8GDvkdnuB+5AhA7l16wZr124iadJkbj12fPLVZ2TPokVZfPkyADfeviWLry/+np83SJJJJFTOkIHfPiny/X+yZcuGQqHg8uXLFHk/++nixYvkyJHjs4Lg3Llzs2/fvs9u26xZM1q2bCn2oRGJvpP8+lW8OrdHHngbR9p0WOrUF5OZaPDunYT+/VVs364gXz4HM2eayJLl4+iCO6efs6L3IV7dD6HsL7loNKwkGq/39YV6Pdoxw9EsWYgjTVrCt+7C5qaai+e6CDod2M2ZVy+olykLXSpbOJ2oARIk1AjfQFprNbfEERUUp1+56mVsTlhVA2MBP7fHsHbtKlasWEKXLj2oWLGK248fn3w1oSmROjUlUn/sdTC0dGnSvS8S/q80Gg116tRhxIgRjB8/nqCgIJYuXcqoUaMA19kaLy8v1Go1adJ83hRKKpXi6+uLr69YFS4S/Sd2Ox6zpuExaRxOXz/C1gdgK18xpqOKk7Zvl9O/v4qICNdAyU6drPz1nc2ks7Bp5AkOr7hO0vQJ6RdQn2wlP84LUhw/ilfPrkifvT8rM3AoeLqn2+72B3fpdWQ/dqeTWRUrkCLfBo56zCaxLT9VIlbg7Yz+Zn1RQhDQLL2J57RLONL7YE+6G3XARSgwxa1hXLp0gX79elK6dDkGDfr3ncCi7xOpc4aHHj2iYrp0353QAAwcOJDhw4fTsmVLPD096dy5M9WrVwegZMmSjBs3TjwLIxJFMdmDe3h1+Q3FxQuY69ZHP36KqzeHKEoFBUkYOFDFn38qyJPHwZYtJrJl+3hW5ur+R6zoe5Cw1wYq/5aP9lMqozO6xntKdBF4jhyGZsUS7OkzELZtD/aixdwSt95qZfCJw6wNvEn+xEmZUi0Xt1J046riIrlM7SmhH4OMH2PUhURvxWvwKVT7nmCumhbdqOL4NFsAoe4twg0KCqJNmxYkTZqMhQuXftGWRBT1IvUI2xwOEkTRKWmNRsOECROYMGHCF5fduXPnq7c7duxYlBxfJIpXnE7UyxajHTkEQaUiYsFSLHUbxHRUcY4gwJ9/umplIiIkDBpkoXNnKwrXZAJ0wSbWDj7KmS2BpMjqS+clNchQIBlqTyU6owXlgb1o+/ZE+vIFxo5dMfT/3S21MuAq/O10YDfPdBH0yF+YBiWDOeZTAwGBquGryGCNmrYd7iC7E4J3j6PInuvQ9y2IqVX2GGkIabPZaNeuJSEhwezcuV/sN+MmkUpohpctS8edO+kZHEw2f38S/8Ppz/zJxEInkShWMZvxadEY5dHDWMtVQDdjLk6xIDHKvX0rYcAAFTt2KMib18GMGR/PygiCwJktd1g75CimCAu1+xShZo/CyJXvzxa8e4dXpy6oN2/AniUrYbsOYC/gnr5bNoeDqRfPMu3iWVJqvQioWwdHhnns95hPYlt+Kkcsi5Vdf79GveUe2tFncXorCV9Wxa39Zf5uxIjBnDp1gjlzFpIrV54YiyO+iVRC02HHDgB6vy/U/bRrsCAISCSSSHUKFolEbqRW40iTDt3EnzC3bCOOLohiggCbN8sZPFiNwcAXtTLvnkWwsu9Brh96QvoCSWk9tSIps/l9uLHqzz9gUF9UoaEYevVzdft10wTz+6EhdDm4h0tvX9M4S3YGlEvNiUS/8E5xlTzGThQzjERG9HcejhImO16jzqDe+gBr0WRETCrlluGSX7N27SoWLpxH+/YdadiwSYzFER9FKqE53LJldMchEomigCQkGO2gfhi798aRLTv6ydNjOqQ46eVLCX37qtm/X06BAg6mTzd/2MHkdDg5sOQqAWNPAdBsbFnKt86NVOYaGCl9+QJt/16o9u6GAgUI3bgNR46cbonbKQgsu3GFkaePo5bJWVy5JplzXGCHV2tkgpLq4etJZ63ulliigux+GN69jyK7H4ahYx6MnXKDLPoHc37NiRPH6NOnO2XKlGPYsNExFkd8FamEpkzatB/+bbBa0VmtJNJoUMbxToci0Q/H4URx5hTychXcMqgwvnF1+1UwfLgKux1GjTLz668f+8o8vRHE8t4HeHT5DbkqpKXlpPL4pnzfjdbpRL1iKZ6jhiFx2NEPG412cH8coaavHzAKvdDp6H54L8eeP6VC6rRMKl+c20mGcFC9geTWElTSLUbr/LJ5aqwkCKgD7qMdcxbBU0H4worYSsRs7Pfv36N16+ZkyJCRxYtXoPirgErkNpEuu97/4AGDDh3i0qtXH35WMHlyRpQtS9WMGaMlOJFI9O8keh3qpYswde6O4O9PyOlLoIm5U+5x1cOHEnr3VnPypJySJV2TsdOlc3Uht5rsbJt8hj1zL6JNqKHDgmoUrpP5w/K87N5dvHp1RXH2NNZSZdFNno4zXXq0btj5IggCm+/eZuDxw9idDiaVqUjV3Db2e1clQvaYQoaBFDT2Q8qP8QVVYrChHXEG9Y6HWIskRTexFE7/mB2KGRwcTNOmDVAo5KxevREfnwQxGk98FalX0/4HD6i+di2FkidnWpUqJPH05JVez4abN6m5di27mzWjUgb3TCsViUQfKc6cwqtLB6TPnmDPXxBbydJiMhPF7HaYN0/JpElKlEqYMsVMs2Y2pO9XNm4efcrKvgd5+zicUk1z0GhYKbQJ3+8KtVjwmDkVjxlTEDw8iJgxF0uTZm6rZwoyGul79AC7Ht2nUNLkzKxQifCkKwnwHIWHMwl1wneS3PbjDEmU3wrGq/cxZM90rq6/7XPF6BITgMVioVWrprx69ZKAgB2kSZM2RuOJzyKV0Aw+fJi6WbOysWHDz37eo2hRGm/ezIijR8WERiRyJ7MZzwlj0MydiTNVGrf2LIlPrl+X0rOnmmvXZFSrZmPCBAtJk7rOykQEGVk/7BinNweSOF2CLxrkyc+ewat3V+R377h6/4yagJA4sdti3/7gLv2OHkRntTKsWGma50vKYZ9WvFAeJYOlDmV1M1AL399bzC2cApoVt/Ccdgmnr5rw5ZWxFUwa6Zs7MmQEddQvATmdTnr06MzZs6dZuHAZhQoVifJjiCIvUgnN9TdvGFm27D9e1iZvXupv3BiVMYlEov9Ddv0a3l3aI799C1OL1hhGjEbQxvZxxz8WoxEmT1Yyb56SRIkEliwxUbOmHYnEtYRzfN0tNo44jllv5adeRajZoxAKtevtVBIehufoEWhWLMGRMhXhazdhdWPL+xCziUHHDxNwL5A8/kmYVaEKyqSn2eRVH4fEQjndHLKZmyPhx9j1Jgky4T3oBMqTL7FUSIVuVHGEBN/WF00/ZSYaf68oHUYpCALDhw9my5aNDBo0lDp16kfZfYv+m0glNEm1Wp5FRPzjZU/Dw/FU/iDb+0SiH5ndjmbODDwnjsWZMJHbPyjji6NHZfTpo+bJEynNmlkZNszCX/N3X94NYWW/g9w59YLMRVPQcnIFkmd+33FZEFBu34p2UD+k74Iw/tYJQ//BoP36dOCotuvhffoePUCoxUzfQsXoVCAbZ71/57ZmFf62fFTWLSaBI5Pb4vleyqPP8fr9JBKjDd2wopgbZY417Qdmz57B/PmzadeuA927947pcEREMqGpny0bgw4eJG2CBFRMn/7Dz/c/eMDgw4eplzVrtAUoEolAEhqCT7NGKC6cw/xTXfQTpyKI3UejVHCwhOHDVWzYoCB9eid//GGkRAkHABajjR3Tz7F7zkXUngpaTa1IqaY5kEpdH67SZ0/RDuiNav9ebLnzErFmI/Y8+dwWu+uszCEC7t0hh68/62vVwz/pIwK8S6OTPqWAoQ+FjAOR8YPsvDHa0E66gGbDXexZEhIxqQqOjAn+891pe3dzLTmNiZpZTuvXr2HUqKHUq9eAUaPGf9abTRRzIt0p+PTz51RetQpvlYokWi1v9Hp0ViuFU6RgQqVK0R2nSBSvCT4JcCZNRsT8Ja7RBeIbaJQRBNi4Uc6wYa6xBT16WOjZ0/qhtvr6oces6neIoKcRFG+UjcbDSuH9164amw3Nwnl4ThoLSNCPHIvp1w7gxrk9Ox7co9+xg4RZzPQrVIyu+fNxxWsKAR6T0TpTUidsN8ntP059lfz6O7z6H0f+OAJjy+wYeuQH1fftwBISJgKPqFlJ2Lt3Nz17dqFs2fLMnDkfqTRmi5JFH0kEQRAic0VBENhx9y7Hnz4l1GQikUZDydSpqZE5M9JY/OYaHKzH6YzUr/hN/P29CIrC9VjR18XXx1r6+hWeQwdiGDnOrSML4tPj/fChq0He8eNyChZ0MHmymezZXQ3yQl7qWDfkGBe23yNpxoT8MrH850W/F87h1acH8ls3sFSuin78FJwpU33tUP/oex7rN0YDA48dYsfDe+TyS8yM8lVIniSEA17tCVJcJov5Z0rrJ6EUvP/T/bud3YnHout4zLuK00+DbmxJbEWj7nkfFc/r06dP0rhxXbJly86WLTvQunE58UcSXe8hUqkEX9+vP+aR/hohkUiolSULBZInJ8Rkwt/DgyTiH1MkijYSowHl8aNYrl3BKs5gilJWK8yZo2TqVNdW7AkTzLRs6dqKbbc5OLj4KlsnnsbhcFK3fzGqdSmAQvW+6DcsFM8xI1GvXIozaTLCl63BWr2m286aCYLAhju3GHryCCa7nd+LlKRj3nzc1i5io+dwFILHjzdU8mE4XgNPoLj+DnONdOgHF0HwiV3Tvc+dO8vPPzcgVarUrFmzWUxmYqFIJzRLLl1i7IkTPA4L+/CzrH5+jC5XjrrZskVHbCJRvCMJDUG9aT2mdh1xpM9I8IUb8A/DYEX/3ZkzMvr0UXH3roxatWyMGfNxK/bdMy9Y1f8wz2+/I0+ldDQdU5bEaX1cNxQEVJs3oB32O5KQYEztO2HsP8itO8yeRoTT9+gBDj97QuGkyZlWrjJJfQ3s8qrLC+Ux0lqqUlY3C08h5gYzfhOngGb1bTynXUJQy4mYXBpL9agfiOndujmo5DB/+X+6/aVLF/j55/okTZqUgIAd+Pn5RW2AoigRqYRmzrlzdN29mwbZszOybFn8PT15azDwR2AgDTdtYmPDhtQTkxqR6LsoDu3Hq3tnpMHvsJYuhyNrNjGZiUIhITBqlIo1a5SkSuVkzRojlSq5in4jgoxsGnWCE+tv4ZvSi64rapGvavqPnX7v3kHbvxfKk8ex5S+Afv0W7Lnzui12u9PJwmuXmHjuFCBhXKlytMqZhzua1azzHAgIlNPNJpu5xQ+zHVv6XIfX7ydRnn+DpWxK9COKRVvHX0loCCj+Wx3OtWtXaNy4HokSJSIgYAdJkkS+/43IvSKV0Ew5fZpexYoxuXLlz37ePHduuu/ezfAjR8SERiT6r/R6tCOGoFmxBHvWbISt3eRKZkRRQhBgwwY5I0aoCA+X0KWLhd69rXh6ugZJHl5+nYDxp7AYbVTvVpCfehZB5fl+N5DRiOe0SWjmzkTw8EQ3aTrm5i3BjXPsrge9pdeR/VwNekPlNOkZX7o8CX0M7NY24olqHymspSivm4O3M63bYvouTgH1+jtop1xEkEmIGF0cS92MsbLQ/ebNGzRsWBsvLy8CAnaQPPkPMusqnopUQvPGYKDyVzoB18ycmcWXL0dpUCJRfCE/dxbvLu2RPnmMsVM3DAMGg/rbmoaJvu7OHSn9+6s4deqvol/Th6LfBxdesbL/IZ5eDyJ7qVQ0H1+OZJk+6SmzZxfawf2RPXuKuXFT9ENHIfj7uy12g83GpPOnWHD1EonUGhZXrknNDBm5p97IHm0/HBILpXQTyWVuj4QfY6eN9EkEXkNOobzwBmvJ5OiGF8OZPHbWoty4cZ2GDX9CrdYQELCDVKlSx3RIon8RqYSmUvr0rLp27R+Tmj/v3KFMmjRRHphIFKdZLHhOGodm9nScKVMRvnUXtmI/zkyd2M5ohKlTlcydq0SrhalTzTRt6ir6jQgysnnMSY6vvUmCpJ50WFiNwrU/DpKUPnqI9vd+qA7sw54tO2Hbdrv9b7P38QMGHjvEc72O5tlyMrRYaRQeYezWNuWxahdJbUWooJtHAscPMhjY4USz6jaeMy8jKKSx+qwMwOXLF2ncuC6enlq2bPmTtGmjvq5HFPUildBUz5SJAQcOUGLpUprkyEFSrZZgk4kdd++y5/59+pUowdTTpwGQAD2L/Tg9D0Qid5M+f4ZP88bIb93A1LwlhpFjxdEFUWjPHhmDB6t5+lRKkyY2hg614Ocn4LA7ObD0GgHjT2E12qnWuQC1ehdBo33fn8RkwmPWNDxmTUNQKF09Zdr+Bgr3NaN7qdfx+4nD7Hx4n6yJfPmzbmOKJEvOHdU6TmgHYJeYKa4fQx5Tpx9mOrbsbiheQ06huP7OVSszrCjOJLG3Nuzs2TM0bdqAhAkTERCwndSpxS/sP4pIJTQdduwA4PSzZ5x+9uyLy8efOPHh3xKJRExoRKL/w+nnj9PPn/DVG7BWrhbT4cQZT55IGDxYzd69crJkcbB1q5HixV1Fv4GnnrNm4BGe335HjjKpaTa27JfLS0MGIHv6BHO9hhiGj3Zr7x+708mS61cYf+4kDqfz/VbsAlgVb9ipbcQT1V6S2YpSXjfnxxldYHHgMf8qHktuIHgpiZhYCkuNdLH2rAzAyZPHadasEcmSJWPLlu1izcwPJlIJjXPYsOiOQySK06SPH+E5biT6yTMQvLwJ37wtpkOKMywWmDtXybRpSqRSGDbMTPv2NhQKCH6hY+OI45zbehffVF50WVaT/NUzfNy99PA+2kH9UB464CrI/mMnthKl3Br/uVcv6XfsALeC31E+dVrGlypPGh8fbqlXcMpzME6JjZL68eQy/fbDnJVRXHiNduhp5I8jMNfOgL5fQYSEsbs27NCh/bRq1Yw0adKyefN2kiT5Qba+iz74pv7cISYTZ54/J8Jiwc/Dg0LJk+MjFjCKRP9KGvQW5ZFDyG7dwl6kaEyHE2ccOiRj0CA1Dx9KqVnTxqhRFlKkELCa7Pw58yI7Z55HEATq9CtKtc4FUWrev+Xp9XjOmIJm3iwElRr9qHGY2rR36/JSiNnEoD8Ps/jyZZJ5allSpSY102ciXPaQbV7NeaE8RgprKcrqZpLA+c+bMmIbSZgFz6kX0Wy+hyOllrDFlbAVTx7TYf2rTZvW0717J7Jly8GGDX+IfWZ+UJFOaIYePsykU6ew2O0ffqaQyehdrBhjK1SIluBEoh+Z9M1rlPv3Ym7eEnuhIgRfvOnWyctx2fPnEoYMUbFzp2uQ5Pr1RsqXdyAIAhe232fDiOO8expBoZ8y0WhYKfxSvW//LwioAjbhOWIIstevMDds4tq95MZv405BYO3tG4w+c5xwi4WOeQrQt1AxPJRSrmhmc85zNFJBQVndTLKbW/4YfWUEAdX2h2gnXkASbsHYNieGjrnBI3YMw7QXLIzyK7Oc5s2bzbBhgyhVqgzLl6/By+sHGRUh+kKkEpoZZ84w7sQJ+hYvTpOcOUni6clrvZ71N24w6dQpkmm1dC1SJLpjFYl+GKptAWj79URisWCtVAVnkqRiMhMFLBaYN8+1vATw++8WOnSwolLBs5tBrB18lMCTz0mZzY++W+qTvdQns5euX0U7qB+Ks6ex5clHxJKV2Au5933r6ts39D92kEtvX1MkWQoW1a5FUqkHQfKr7NJ2I0hxmbSWapTRT0PrjP1nNgBkjyPQjjyD8swrbLn90C2phCNLopgO6zOGwcPx8PeCT+YLCYLAyJFDmTNnBrVq1WHu3EWoVLFr3ILo20SuU/D58/QvUYLR5ct/+FkSrZY8SZMil0qZe+GCmNCIRLg6kmoH9kEdsBlb/gLoZi90JTOi77Z/v4zff1fz+LGUGjVcy0spUwrogk1sGHyKI6tu4JlARYsJ5SjTIhcyuas3i+TdOzzHj0a9ahmCry+6abMx/9wc3DglOdRsYuzZk6y8eQ0/jQdzKlSlQeZsJEgsZ7dxEFc0s1ELvlSOWEZGS70f46yM2e4aJrn4BoJahm5oUcyNMoM09sdutVrp1asrGzeuo3XrXxk7dhIyNzZLFEWPSCU0zyMiKJs27T9eViZtWia/37ItEsVnisMH8ereCem7IAwDBmPs1gvk31SmJvoHDx9KGDJEzf79cjJlcrBxo5GyZR3YrQ72zr/KtslnsBrtVPw1D7X7FMUzwfu6PpsNzdKFeEwaj8RowNSuA8a+AxF8ErgtdofTyapb1xl39iQRVgvtc+enb6FieKtUPFMcYi09CfN4RHZTS4oZRqIWErottu+hPPoc7ZizyJ7rMddMj6FvgWgbWxAVPp3lFBYWSps2LThx4hj9+/9Or179PhSJi35skXq3zZgoEcefPKFi+vRfXHbsyRNSeIk9NETxmMGAduQQNMsWY8+SlbDVG9w65yeu0uth5kxXczyFwrV7qV07GwqFwJV9j9gw7DivH4SSq3wamowsQ/LMH5c5FIf2ox0yEPm9u1jLlkc/egKOzFncGv+5Vy8ZePwQ19+9pXjylIwtVY7svv4YJG/Ypx3IPfVmfMlMnbBdpLCVdGts/5X0hR7thPOoDjzFnt6HsGWVsRWJ/ZPgbQULo9KqePz4Ec2aNeTx40fMnr2ARo1+junQRFEoUglN18KF6bRrFw5BoEH27CTx9OSNwcCmmzeZdOoUYz5ZihKJ4hPZnUC8f2mC7PEjjB26YBg0VBxd8J0EAQIC5IwcqeLVKykNGtgYNsxCkiQCz2+/Y/2wY9w88pSkGRPSY21t8lT82MVVdu8unsMGubr8pkvv6vVTqapbe5+8NugZdfo4m+7eJpmnloWValA7Y2aQCNxQL+WM53BsEiOFDAOo7DmMMJvNbbH9Z2Y7Hktu4LH4BkhA3zM/ppbZQfljLNOYOnfj2r3r/FStPA6Hg02btlG8+I+RRIoiL1IJTbsCBXgYGsrkU6cY90kTPblUSvciRehbQmzZLoqfnIkTI/gnJnzqLLf3L4mLrl+XMmiQirNn5eTJ42DRIgOFCzsJf2tgRZ8zHF19A42Xkp9HlaZ8mzzI309QloSG4DF5PJplixE0HuiHj8HUtj24scjT4rCz4Oolpl08i83hpFu+QvQoWAStQsk72Q2OevXgteIcKaylKaOfRkJHJhSeaiAWJzSCgPLgU7QTLiB7ocdcNS2GvgVxJou9nX7/SUDAJrp370Ty5ClYu3YTGTL8IM0JRd9EIgiC8G9XehoeTmofnw99aEJNJhJpNBROkQJfj9i7bgoQHKzH6fzXX/Gb+ft7EfRJxbwo+sS2x1p2+xYec2eimzrL1bdEEGJ199NvFROP97t3EsaNU7J6tQJfX4FBg6z8/LMNp83OvoWX2TH9PDaznXKtc1O7dxG0iTSuG9psqFcswXPSOCTh4Zibt8LQ/3e3DpEUBIG9jx8y9OQRHkeEUzVtBoaXKE16n4RYJTrOeYzjmmYeKiEBJfRjyGL5+UPRb2x7bn9Kdi8U7fjzKE+/wp4pAfrfi2Ar/GMVuDscDsaOHUm9WdPw8fFBc+YKvr6+MR1WnBddz2upVIKv79d3i0bqDE2pZcsYW748zXLnpnomMbMVxW+yhw9QHtyP7OEDHFmyxqlkxt1sNli6VMGkSSqMRmjf3kafPha8vATO/nGHLWNOEvxcR96q6Wk0tCTJMn4yrmD/HjyHD0Z+/x7WUmXRjxyLI0dOt8Z/O/gdQ08e5ejzJ2ROmIgNNetRLnVaBATuK//ghHYABulrcphbU9QwFLUQu7Yz/xNJiBnP2VdQb7yLoFWgG1QYc5MsIP8xJnr/JTw8jA4d2nLw4H46JUlK5iyZCRaTmTgtUgmNzeEggVgXIIrHpI8fobhyCUud+lhr1CKkTFlxoOR3OnRIxpAhKu7dk1GunJ1Royxkzuwk8NRzpg8/zuMrb0idy582Myp/1k9GduM62mG/ozx+BHvGTDFSJ/POZGTiudOsvHUNb6WS0SXK0jpnHhQyGWGyexzX9uOp8iB+tjxUjVhFUntht8X2n1kdaNYG4jHvKhKjHVPTrBg75UFI8OP1Zrl37y4tWjTm2bOnTJ48g/QBm5CKXzzivEglNMPLlqXjzp30DA4mm78/iT2/XD/Nnyz2V7qLRN9MEFCvWYnnkIGgUWOpVBU8PcVk5js8eCBh6FDXNuy0aZ2sWmWkcmUHr++HMPOXE1ze85CEybW0m12Fog2yIn3f10T66iUe40ejXr8GIUECdOMmYf6ljVvHFVgcdpZev8qUC2cw2Ky0yZmHPoWKkUitwYaBMx5TuOwxE7mgpqR+ArlM7ZB+24QZ9xMElPufop1yEdkzHZZSKTD0K4gjQ4KYjuw/2bHjT7p374RKpWLLlh0ULVoMAjbFdFgiN/imadu99+0D+GzPviAISCQSHEOHRkN4IlHMkbx5g1evLqj278Vaqgy6GXPhH5J5UeSEh8OUKSoWL1agVsPQoa5t2OZwA6v6uQp+lRoF9X8vTuX2+T+bu+QxZwYe82aB3Y6pQxeMPfsgJHBfzxZBENjx8B4jTx/nSUQ4FVKnZUTxMmRO5IuAwAPln5zQDkAve04W888U04/EU4j9ww3lV4PQTrqA4tJb7JkSELagIrZSP+aEaZvNxsiRQ1mwYA4FChRk8eKVpEiRMqbDErlRpBKaQy1b/gh9K0WiKKPcvhWvvj2QGI3ox0zA1PY3t3aWjUvsdli9WsHEiUqCgyU0a2ZjwAArPp5W9s6+xO7ZF7BZHJRt6Sr49f6rQZvdjnrdajzHj0Ya9BZznXoYBg3DmTbd/z9gFLv05hVDTx7l3OuXZEvky/qa9SifOi0AIbI7nND255nyEL72HFQKW0xyW3G3xvdfSJ9G4DnjMurdj3H4adCNLIa5bkaQ/ZjP8RcvntOuXSsuXDhHu3YdGDZsNErlP89uEsVdkUpovtYlWCSKayRhoWgH9kW9ZSO2vPnQzV7o9oZsccmRIzKGDVNx+7aMokXtbNhgIXs2OyfW3WTrxDOEvTFQoEZGGgwuQdIM78+4CALKfXvwHDUU+d072AoXJXzFWuwF3VuH8iQinHFnTxBw7w7+Gg+mlK3Iz1lzIpdKsUjCOe8xgeua+cgFzx9meUkSYsZj3lU0G+6CQoqhYx6MbXKAZ+wYIvlfHDq0n06d2mGxWFm8eAU//VQ3pkMSxZD/++qbe/48s8+d40l4OOkSJOC3AgXoXLiwWFwlipPkF8/j3aYF0rdvMPQdiLFHH7fWZ8Ql9+9LGD5czb59clKndrJkiYkaNWxc2fuQIR1O8OpeKBkLJaPT4hpkKvJxCKP80gU8RwxBefok9gwZCV++Fmu1Gm4t+A01m5h28RxLr19BJpXQs0ARuuYrhFapRMDJbdVqTmuHYZK8I7u5JUUNQ9EIfm6L7z8x2vBYcQvN0ptIzHbM9TNh7JwnVo8r+DcWi4XRo4ezYMEcsmXLzpIlq8iYUdyFG599NaGZc+4cXXfvJoufH7UyZ+ZeSAg99u7laXg4kypXdmeMIpFbOP0T40yWjIgVa7HnzR/T4fyQQkNh8mQVy5a56mSGDLHQrp2VZ9deMr72Ce6dfUnSjAnpurwm+apl+FCPJ3t4H4+xo1D/+QdOP390E6Zibt7SrQml2W5nyfUrTL90lgiLhZ+z5qBf4eIkf18A/kp+hhPa/rxVXCaprTA19ZtJbM/ntvj+E6sD9eZ7eM67ijTYjKViagw98uNI7xPTkX2Xu3fv8Ntvbbh58zpt27Zn6NBRaDSamA5LFMO+mtAsunSJ5rlzs6JOnQ9vOgMPHGDWuXOMr1gRmVhPIIoD5BfPo968Af3YSThTpyFs9yGxr8x/YLXCsmUKpkxREREBzZrZ6N/fij0smEW/neTS7gd4+3vwy6TylG6W8+Mk7Ldv8ZwyHvWq5aBUYejVD1OX7m7dReZwOtl09zYTzp3ihV5H+dRpGVqsFNl9Xc35dNLnnPYcyj31ZjwdyagYsZDMlkZIiMXvgQ4nqp2P8Jx9BdlzPdZCSTDMKoc9b+KYjuy7CILAypXLGDp0IB4eHqxevYHKlav96+2slaqi1P54289F3+arCc29kBCmVqny2Y6mToUKMeHkSR6GhpJJbFAkigPkly+i3LMLabdeOJMlF5OZbyQIsHu3a+7Sw4dSypSxM2KEhWQJI9g6/gzH195E5aGg3sDiVG6fD9X7Wg2JLgLNvNl4zJ0FFjPmFq0w9B6AkMR9O4MEQeDAk0eMPnOc2yHB5PFPwvRylSmTKg0ANgxc9pjBZY8ZCAgUNPQjv7EnCmLxTjdBQHnwGZ6zLiO/F4YtWyJ0CytiK/HjP7ffvHlNr15d2b9/L2XLlmfWrPkkSRK5zsWmzt3Q+ntBLO3KLIoaX01oTDYb2r9ViSd7P1Vbb7VGb1QiUTSS3QlE9vwp1gqVMbdpj6VxUwQv75gO64dz9aqUYcNUnDolJ1MmB2vXGimS38Du2eeZvvgKTodApXZ5qdG9EN5+72s1LBY0K5bgMW0S0uBgLLXqYBg0BIebZ+uce/WSMWePc/rlC9J6+7Cocg1qZciMVCJBwMkd1TrOeI7EIHtFRnM9ihlG4u1M7dYYv4kgoDj5Es+Zl1HcCMae1puIKaWxVEkL0h87kQHYti2Afv16YjKZGD16PL/+2gGpuEog+ptvKsn/62UR9ZORRCI3cDrRLJyL55gROFKmwlq2AshkYjLzjV68kDBmjIrNmxX4+TmZMMFMo/pGDi+7TP8OFzDrrBStn5W6/Yvhn+Z9rYbDgWrLRjwnjkX29AnWUmUwDB6OPV8Bt8Z+810Q486eZN+Th/hrPBhXqjwtsudCKXMNuXypOMkJz0EEKS6T2JafKhErSGYv6tYYv5Xiwms8ZlxGefEtjuSeRIwujuWnDD/cqIJ/EhoawoABvfnjjy3kz1+AWbMWkClT5m++H5861UEhg03boyFKUWzxfxOar+X1P36+L4pvpE+f4NWtI8pTJ7BUrY5u8kx4/yEmipyICJg1S8mCBUoEAbp1s9Cpo4krf95gcIlzhL0xkKdyOuoPLE6qHO+HQwoCyt078Rw/CnngbWy586KbPANb2fJujf1ReBgTz50i4F4g3ioVvxcpya+58+H5vug4THaPU57DeKTagdaRkkoRi8lkaRCr62TkF9/gOfsKyrOvXb1kBhfB3CATKOPG83rnzu3079+LkJBgBg4cQteuPZHL/9u2eHOTZii9xPE9cd3/fXb03rfvsxlOf52Z6bF3Lz6qjwVWEomEbU2aREuAItF3EQRU69eg/b0/ABEz5mJp0uyHrydwJ5sNVq5UMHmykuBgKfXr2xgwwMzL84GMr3qaoCfhZCqcnI6LqpO56Mcus4rjR/EcOwLFxQvYM2QkYtFyLLXquLVB4XNdBNMunmXt7RsoZTK65itEl3yFPryvmSTvOO85npvqpcgENUUMg8lj7IKC2LudWX7lrSuROfUKp68aff+CmBpnAXXs7oETWUFBQQwa1Jdt2wLImTM369ZtIVeu3N91n5YmzUCsoYnzvvoKKJ0mDRKJBN3f6mXKvG+y9/efi0SxjeTtW7z6dEO1ZxfW4iXRzZyHM3WamA7rhyEIsHOnnNGjXQW/JUvaGTrUCG8esPiXUzy//Y5UOfzosbY2uSuk/bCBQH7xPJ5jR6E8fgRHipTops3G3Lgp/Mdv1//FG6OBmRfPseLmNQBa58xD9wJFSOLhKui1Y+KqZh6XPKZikxjIYW5FIcNAPITYuwtIfuktnnPfJzKJ1Oj7FMDUJAt4xI1eSYIgEBCwid9/74der2fgwCF06dIDRRRs3ZcEB4PEAog7neKyr77DHGnVyo1hiERRS3HkEN6dfkWi06EfNQ5Tu47i6IJvcOaMjJEjVVy4ICNzZgdr1hhJrnzEHwNP8eDiaxKnS0CHBdUoVDvzh+GRsps38Bw/CtXe3Tj9/FyPe8u2oHbfqf53JiOzL59n2Y2rWB0Ofs6ag14Fi5LyfZ2UEweB6rWc8xiDQfaStJaqFDOMIpEj9naDVlx4jcecqyjPvnYlMr3fJzI/cHffv3v69AkDBvTmwIF9FChQkOnT55IlS9You3/vti3EGpp4IG6coxSJ/kZImBBHmrTops/FEYVvjHHd3btS2rWDbds8SJrUydSpZgpkeMKfk06x9sRzEqXwotXUipRonA25wlWrIXtwD4+JY1H/sQWntw+GgUMwtusIWq3b4g4xm5h7+QKLr1/B7LBTL1NW+hQsSvr3AywFBJ4o93Daczgh8tsksRWksm4JyW0l3BbjNxEEFKdf4bHgGsrzb1xLS/0KYmqUOc6ckQHXQMn58+cwefI4pFIZo0aN49dfOyAT69tE/4GY0IjiDMWxIyhOncA4YDD2PPkI23VQrJWJpFevJEyapGTtWgWenjBokIUqRZ+zZ+YpJh54jLefB03HlKFsi1wo3tdqSB8/wnPKBFSb1oNag6FHH0ydurp1Cnao2cSCq5dYeO0yBpuVOhmz0LtgUTIn+tgn67X8LKc8h/FKeQofewaqhK8kg7U2kti4vUEQUB5+hseC6yiuv8ORWIN+QCFMDTODJm69XZ8/f5Y+fXpw+/ZNqlWrydixE8Xp2KLvErdeIaJ4TXnkEMo9Oz92mhWTmX8VFubaubRokRKHA9q2tdGuSSjbJh1g4tiHeCZU02BwCSq2zfuhKZ70+TM8pk1CvW41yOWY2nfC2LUngr+/2+L+NJHR26zUypCJPgWLkc3340ylEFkgZzxH8Ei1E40zMaV1U8huboWMWHiGw+5EtfcxHotvIL8TiiOlFt3wYpjrZIgzu5b+EhQUxOjRw1i3bjXJk6dgxYp1VKtWI6bDEsUBYkIj+qHJL18Emx174SIY+v+Ooc8A8Ii9O1RiC5MJlixRMHOmivBwqFfPTssGr7m45gQjKtzHw0dF3QHFqNQuLxovVyGl9NVLPGZMQb16BQDmlm0wdu+NM2kyt8Ud8j6RWfQ+kfkpQ2Z6FSzyYUwBQIT0Kec9x3FHtQ6FoKWIYQi5jR1R4r4lsEgz21Gvv4PHshvInumxp/chYnxJLNXTxYk+Mp+y2+0sW7aICRPGYjIZ6dKlB7169UXrxjEXorhNTGhEPyabDY9pk/CYNgl7gUKEbd8LKnEHw7+x22H9egWTJil59UpKuXJ2fmv+lsBtx1jw8z3UWiU/Dy1FyRY58PBxFfNK37xGM3MqmpXLwOHA/HMLjD374EyZym1xBxmNzL96kaU3rmCw2fgpQ2Z6Fyz62RkZg+QNFz0mc1OzFAlScps6UsDYB40Q+8a0SHRW1BvvwqrbeL01Ysvlh75vIazlU8WJzr5/d+LEMX7/vR+3b9+ibNnyjB07SZyMLYpybk9orFYro0aNYs+ePSiVSlq1akW7du3+8bq7du1i7ty5PH/+nNSpU9OjRw/Kl3dvQy5R7CO7ewevzu1RXL2MuWET9GMnistL/0IQYMcOOePGKbl/X0aBAg5GDXrNy0NHWf3rXVQeCmr2LEyVDvlJl9mfoCAdkjdv8Jg9Dc2KpWCzYW7SDGPPvm7d+v7GoGfOlYusuHkVs91O3UxZ6FGgCFkTfUxkzJJQLnvM5JpmHg4sZDO3oKCxH17O2FePIX1jQLPqNuoNd5EabFA2FWETSmIrnDROPocfPLjHiBFD2LNnF6lSpWb58rVUq1bjsxmBIlFUcXtCM3HiRC5fvsyyZct4/fo1/fr1I3ny5NSo8fka6oULF+jXrx9Dhw6lSJEiHD16lK5du7Jp0yayZ8/u7rBFsYHTiWbxfDxHD0fw8CB8ySqstWrHdFSxmiDA0aMyxo5VceWKawv21LFv0Z0/wtZud1BqFFTrWpCqHQvg5atx3ej1azyHj0azYgnYbFgaNsHQsy/OdOndFvczXQSzL59n7e0b2J1O6mfORo/8hcmYMNGH61gk4VzVzOWqZg5WaQSZzA0obBxEAkdGt8UZWbJ7oWiW30K9/SE4BSxV02Bqk5OEZdJii4PN3kJDQ5g6dSJLlixErdYwePBw2rfvhNqNW/hF8Y9bExqj0cjGjRuZP38+OXPmJGfOnPz666+sXr36i4Tmjz/+oHLlyjRq1AiAX375hSNHjrBr1y4xoYmHpM+e4tW9E8oTx7BUropuyiy3Tmb+EV24IGXsWBUnTshJmdLJ8AHvEG4f4tDv7xOZLgWp0jH/h8GR0jev0cyeDiuWovkrkenRB2f6DG6L+UFYKDMvnWPT3dtIgCZZc9AlXyHS+ST4cB0req5rFnDZYwYWaRjpLDUpbBiEnyOn2+KMFEFAceY1muU3UR1/gaCWYWqcGVPL7DhTxs26EbPZzLJli5k+fRLh4eE0a/YL/fsPJnHi2NuwUBR3uDWhCQwMxGq1UqDAx4F0BQoUYO7cudjt9s/mdLRo0eKLuR0SiQSLxeK2eEWxxKZNJGz7Kzidrq6zTVvEydPzUeXmTSkTJijZs8c1PLJP12DUjw5yYcI/n5GRvnqJZvZ0NKuWu+YctGhBSIfubk1krge9Zealc2x/eA+VTEbrHHnolLcgKbw+fvDbMHBDs4TLHtMxSd+RxlKZwsbfSWzP57Y4I8XqQLXnMZrlt1AEhuD0VWPolhdTkywICeLmGQqHw8HmzRuYMGEMz58/o1y5CgwZMpKcOXPFdGiAOMspvnBrQhMUFISPjw+qT4o3/fz8sNlshISEfJbFZ836eTO0e/fucfr0aRo3buy2eEWxhFaLPWcu1+iCNGljOppY68EDCRMnqti6VY6XF3RoHUyCl4e4PisQtec/JDIvX+AxcyrqNStdxb6NfsbYvTe+hfPgdMMyiCAInH75nBmXznH42RO8lEq65C3Ib3kK4P/JTjUbxk8SmSBSWctR2DCIpPYi0R7jt5CEmdFsuIt6XSCytybs6X3QjSqOuWZ6UMWtrdd/EQSBgwf3MXr0CG7dukHu3HmZPn0OpUuXjenQPiPOcoof3JrQmEwmlErlZz/76/+t/2c2VHBwMF26dKFAgQJUrFjxm47p6xt9WzX9/ePmaeNYYds2ePQIevSAatVQVq2Kr3hW5h89eQIjR8KKFa6NXu1b6kjwaj83lt0kxEfFz0NL8VP3Inglel8j8+gRjB8Py5a5imxat4aBA9GkS8f7a0Trc9spCPx55w4TT57k9PPnJPb0ZFyFCnQsWBCfT2osrBi4wAJOMhEDb0hPRcoynNTKEqD8Pwdwt3uhsPAqbAgEkx3KpoIZeZGXT42XVMK/PZI/6vvI4cOHGTx4MKdOnSJ9+vSsW7eORo0aIY2NI0bevYN3Fvz9/f79uqIoERPPa7cmNCqV6ovE5a//12g0/3QTXr9+TZs2bZBKpcycOfObXyzBwXqcTuHfr/iN/P29CBKz/WjjtWotsof3CWvcEv9kCQl6p4/pkGKdV68kTJumZM0aBRIJ1KseSpKQAzxafofQBCrq9CtKpXZ58fBRY3bYsZ29jMf0Ka7OvjIZ5ma/YOzaE2eq1K47fP98jq7ntsVhZ/Od28y5coH7YaGk9vZhXKnyNM2WA41cgVVnI0hnw4qeG5rFXPGYiUn6jhTWMlQ2rCS5vZgrTGLB684poDzxAs3q2yhPvERQSjHXyoDpl2w4Mr3vlBz878/ZH/F95Pz5s4wfP5rjx4+SNGkyJk6cRtOmLVAqlQQHG2I6vH/kU6cuSoWMIHGWk1tE1/NaKpX835MUbk1okiRJQkREBFar9cOZmaCgIJRKJT4+Pl9c/9mzZ7Rs2RKNRsPKlStJmNB9LdVF7qc4eRynnz+OLFnRT5qGoFS5dULzj+LNGwmzZilZsUKBwwHVyoWSNPQAL7ff4Z2fhgaDS1C+TR40WtdrTBZ4G4/pk1Ft3QJKJaa27TF17o4zWXK3xBtuMbPy1nUWXbvEa4OBnH7+LKhUnVoZMiP/5AuKVRLBdfUirnjMwiwNIZW1PAUN/T8kMrGBxGBDtfU+mjWByB9H4PDXuOpjGmZG8P3nL2VxxfnzZ5k8eTyHDx/Ez8+PUaPG8csvbb76ZTQ2MXXsitIn9scp+j5u/bTIli0bCoWCy5cvU6SIa/374sWL5MiR44sC4LCwMFq3bo2XlxfLli0jUaJE/3SXorjAZMJz7Eg8FszB/FNddItXuEYXiD4TFCRh9mwly5crsFqhQvEQkobsI3j/fYxJPPl5VGnKtMiF6v3wQvmVS3hMm4xq9w6cnlpMHbti7NgVwU07Tl7odCy4donVt66jt1kplTI1M8pVoWyqNJ/1ITFLQrimmc81zXws0jBSWypRyNifpPbCbokzMmSPwtGsCUS17QFSgw1bbj8iJpXCUilNnBtN8Hfnzp1l8uRxHDlyiESJEjF48HDatGmP1o3DR7+XtUo1sYYmHnBrQqPRaKhTpw4jRoxg/PjxBAUFsXTpUkaNGgW4ztZ4eXmhVquZNm0aoaGhzJo1C4fDQVBQEABqtRovL/HDLq6QX72MV+f2yO/ewdSmHfohI2M6pFgnKEjCnDmuRMZshjKFgknybh+64w+Qpvbml0nlKdkkOwqV/P2U5pN4TJ+M8vBBnD4JMPTuj6ldB4RE7umYe/3dW+ZducjW+3cQBIHaGbPQKW8Bcvt/vs3eKHnLVY85XFcvwibVk85Sk4LGPiS253dLnP/K4UR59DmatYEoT71CUEixVEuLqWlW7LndN7cqJgiCwMmTx5k+fQrHjh3G19eXIUNG0rr1rz9UIvMX2f17EOIJidxzVlIUMySCIER9gcn/YTKZGD58OPv27cPT05M2bdrQpk0bALJkycK4ceOoV68eRYoUISws7Ivb16pVi8mTJ0f6eGINTSxls+ExYwoeUyfi9E+MbvocbOUq/ONV4+tj/e6dhLlzFSxdqsRshhJ5g/B/swfLiyckz5KIGt0KUaRuFmRyqWtK88F9eEyfguLcGZx+fhg7dMHc+lcEL+9vOu5/ebydgsChp4+Yd+Uix188w1OhoHm2XLTPk59Ufzt+hPQpVzxmcEu9CidWMlrqUsDYB19Hjm86ZnSRBJtQb7mPZsMdZK8MOJJ4YG6cBVPDTFG+rBTbntuCILB//x6mT5/ChQvn8PdPTKdO3WjVqi2enp4xHd5/5lOn+jfV0EjCQtEO7Ivy4D4EtcbVk2nQUJDJXD2xenVFcf4sjhQpMYwci7VCZdcNDQa8O7RBcfIEttJliZi3GN4vyclu3kA7dCDhW+J+HU+8qKEB11maCRMmMGHChC8uu3Pnzod/nz171p1hidxIdv8eXp3bobh8CXO9hujHT0ZIINZH/eXtWwlz5348I1Mkx1t8X+5CuPSc5PmSUGN0TfJVy4BUKgGHA9XWLXjMmIr85nUcKVOhGzcJ888t3DKk02S3seVuIAuuXuJOaDDJPLUMLVaKFtlz4aP6vO9HiCyQSx7TuKfaBEjIYm5CflMPEjhiwUwfQUB+OQjN+juo9j5GYnNiLZIU/YBCWMulinODIv/OZrOxbVsAs2fP4NatG6ROnYYJE6by88/N42V3X23/XkjfvCFs2x6kwe/w6tAWZ8JEmDp3w+eXn7Fnzkzo3iMo9+7Cu00LQo6dxZkmLZo1K5C+CyJs3xG8urRHs3o5pnYdAfCcNA5jnwEx/JvFbWLFpcit1CuXoR3cH0GjIWLRciy168V0SLHGmzeupaUVKxRYLFAw80sSPd+N7PorspVKRY3u9chWKpWr/sRsRr1hLR5zZiB7/Ah7xkxEzJyHpX4jUCiiPda3RgPLblxl+Y2rBJtN5PD1Z06FqtTOmAWl7POaktfys1zymM4j1U7kgge5TO3JY+oSK2YtSfRWVNsfotlwF/ndUJxaBaZGmTE3yYIjQ4KYDi/a6fV61qxZwYIFc3n+/BlZsmRl9uwF1K3bAIUbnkexlfLAfnSz5uPIlh0HYKnXEOWJo9jz5EX24B5h2/cgaL0wZcmK8ugR1GtXYhw4FNm9e9hKlsGRMRO2kmWQ3bsLgPz6VSR6PbZiJWL2F4vjxIRG5F5SKdaSpdFPm40zSdKYjiZWePXKVey7apWr2Ddf2mckeLYLzZ0gCtTISLWuTUifz/VYSSLCUa9YhmbBHGRv32DLlx/9sNFYq9UAN/T/uPEuiEXXLrHlbiBWp4MqadPzW578lEie6rNCXwGBJ8q9XNJM55XyFCpnAgoa+pHb1DHmp18LAvIbwag330W94xESkx1b9kToRhbDXC0deMb9D/JXr16ydOkili9fQnh4GMWKlWD8+MlUrFgldvaRcTMhYSLUWzZiLVseaUQ4ysMHsFSvieLieew5c3+2acFWpCiKs6cBcKRM6fq3zYb8xjWsxUsC4DFxLAbx7Ey0ExMaUfQSBFffE4kES8MmmJv9grnZL+LoAuDFCwkzZ7r6yDjskCvFIxI+343383BKNMlG1U7VSZrBtRQnff0KzcJ5qFcsRaqLwFq6HLp5i7GVLB3tj6XD6WTP4wcsunaZUy+f4yGX0yx7Ttrnzk+Gvy0VOrByV7WJKx6zCJHfQutISUn9eLKZfkFJzBaTSnRWVDsfot54D0VgCIJGjrlaWsxNsmDPGT8arl29epn58+ewbVsADoeD6tVr0blzNwoWjD07ymID3cQpeHduj1/65EicTqylymDsOwjtkAE4kyb77LpO/8RIX74AwNy8FeotG/FL5Y8jWw7Mv7RGfvkiEosFe9HY034grhITGlH0EgTU61YjqNVYGjQWExng8WNXIrNhgwLBKZDN7w5+b/bjG26kXJfcVGqfjwRJXAWYsnt30cyZgXrTenA4sNSui6lzd+y580Z7nGFmM2sDb7D0+hWe6iJIqfViWLHSNMuWkwR/q6uwSMK4qV7GNc18DLJX+NpzUDFiARktDZARg2c8/qqN2XwX1d4nrrMxWROhG1oES430CF6xqeVw9LDb7ezevZNFi+Zx5swpPD21tGnTjl9/7UDatOliOrxYSfboIfacuTH0GYhUH4F2QB88h/8OJhPC37rdo1Ihed8gVvD1JfToGSRBQR/aI7jOzgxEfuY0Xn26gUyObupM7AUKufvXivPEhEYULZT7dmPPnRdn0mRELF2F4O0T75OZe/ekTJ+uJCBAjlQikEl7g6Rhh0guc1JlRH5KN8+Bxkv1Yeu1Zu5MVHt3I2g0mFu0wtihC043fADdePuWiUdPsOXubYx2O0WTpWBY8dJUS5fxs0Z4ABHSJ1zTzOeWegU2qZ6U1nKU180hla0CEmLu7y0JMaPe9gD1lnvIH4bj9JBjrpkOc8PM2HP4xovnYlBQEGvWrGD58iW8fPmCVKlSM2LEWJo1a4G395eNTEUu0kcP0Q4eQMjFGziTpwBAN202Pg1rY27eCklExOc3sFgQPm0uKJF8SGbkF84hcTqxFy5CwmL5MYwcCw4nXt06Enrygrt+pXhDTGhEUUqii8Bz6CA0a1ZibNcBw5iJCAnjd1PE69elzJihZPt2OQq5k0zKi6QwHSdTcjVVRhWlSN0syJUysNtR/vkHHnNnorh0EaevL4a+AzG1bofgF71LInank92P7rPsxlVOvHiGWiajfuZstMmVl1x+Xzbiey0/yxWPOTxU/okEKRkt9chr7Ia/I3e0xvl/2Z0oT75EHXAP5eHnSOxObPn8XQMiq6aNF7UxgiBw4cI5li9fwrZtAVitVkqXLsf48VOoVKkKMlncbgIYFRTXriBovT4kMwD2PHmROBw4kyRBfvvmZ9eXvn3z1XpAz4ljMfQbhCQ0BPmD+1hLlQXA55cmSCLCXV/0RFFGTGhEUUZx+iReXTsgff4MY/fe8b4I7sIFKdOnq9i3T45aYSOT7DSpbacpUNKfqp0qk730+0JavR7NilVoFsxD9vQxjrTp0E2Yirlx02jfev3WaGD1reusvHmNlwY9KbVejK9QgTppMpNI/XnPFQc2Hqr+5KpmLm8U51E5E5DP1J1cpvZonSm+coToJ3sUjvqP+6i2PUAWZMKZSI2peVbMdTN+nKsUx+l0EWzevJEVK5Zy69YNPD21NG/ekjZt2pM5c5aYDu+H4kiSDGl4GNIXz3GmcO3Ek911tRRxZMqMfPYMMBjgfV8exbkz2P5h+Uh+9gyCTIa9YGEkYaGuHzqdrv/ANRhWFKXEhEb0/cxmPMeNQjN/Ns40aQn7cy/2wkViOqoYIQhw7JiMGTOUnDghR6Mwk4XjpBcuUqp+Wqp0rEeq7K6zLdJXL9EsXoB65TKk4WHYChVBP/z9jqVo/CYtCAJnX71g+c2rbH9wD5vTSZmUaRhXujyV06QnaRKfz5pimSUh3FKv4LpmIXrZC7wd6Silm0hWc/MYK/SVRFhR7X6EeusDFFeDEKQSrKVToK+XCWvpFHF+HAG4/o6XL19kzZqVBARsxmDQkzNnbiZPnkG9eg3QiuNDPviWWU72goWw5cyNV7dO6EeORWIy4tWnB+aGTbDUrI3H5PF4d+uIoe9AlPv2oLh4Ht202V/cj+fEMRh+HwaAkCAhjjRpUa9b7TpGhowIPgmi7PcTuYgJjei7yK9fdY0uCLyNqVVb9ENHwQ/YGv17OZ2we7ec6dMVXL0qx1NhIBuHyOpxk8qts1GhbfMPhb7ya1fQzJuNalsAOJ1Ya/yEsWMX7NG80yTCYmHjnVusuHmNO6HBeCtVtM6Zh9Y5836xWwkgWHaL65qF3FGvwy4xkcJahtL6qaSxVkZKDCQMdifKUy9R/fkA1YGnSKxO7BkToO9TAEut9Dj9o7+RYGwQGhrC5s0bWL16Jbdv38TDw4OffqpLq1ZtyZevwGfb50Uu3zTLSS4nYu0mPAcPIEH9mggKJZZatTEMGQkyGeEr1uHVswsJK5XGkTYd4cvW4Eyd5rO7UJw6gaBWY89f8MPPdFNm4tW9E8jkRMxeENW/oogYGH3gbuLog+ijmTkNz/GjcPr6oZsxB1v5StFynNj8WFutEBAgZ+YMBfcfyPGShZHWcYJ8aZ9Q7bc8lGySHZWnAhwOlPv2oFkwB+WpEzg9tZibtcD0a4doLfQVBIHLb1+z6tZ1/rgXiNFuJ1/iJLTMkYc6GbPg8bfmaU4chPgf5oR1Oi+Ux5AJajKbG5HH1DHGRhPIAkNcBb47HiINNuP0UWGpkQ5znQw/fIFvZJ/bdrudo0cPsX79Wvbs2YnFYiFfvvw0bfoLdevWF4t8/4Xs/j0SJfIkSJzl5BbxZvSBKO6QmE1YatVGP35KvCv81eth1SoFc+fIefNWjo/0Dfk4SdkiEVTrmI/clUojlUqQ6HWoFy1Gs2g+ssePcKRMhX74GMzNf4nWgkCd1cLmu4GsunWNG++C8JArqJspK61y5CFP4iRfXN8kecct9Upuapai4ylaWSqK6UeQ3fwL6hhohCd9bUC18xHqHQ+R3wlFkEuxlk2J+acM8WZJCeDOnUA2bFjLpk3refPmNYkSJaJFi1Y0bfoLOXPmiunwfhjaPt1BIYNIznIS/ZjEhEYUeYKAetliHGnTYStf0TWXJJ51FX37VsLixQoWL5KjN8jw5TFFZaepWVdBlY75SJPLtSNI+uQxmiULUa9ZiVQXga1gYQyDhmKpWRvk0fOyEwSBC29esebWdbbev4PRbieHrz8TSlegQeaseClVn18fgTfy81zXLOK+6g+cEisprGWoLptOopCySN389iDRW1Huf4p6+0MUZ18hEcCWxx/d4CJYqqVFSBg/Zgq9efOaP/7YzKZNG7h+/SoymYxKlarQuHEzKlWqgvLvfVBE/8owaBjKhPFjSTI+ExMaUeRZrWiWL8aeNz+28hXjVTLz4IGE2bMUbNyowGaXkJRAivlcpMGviSnXqpyrPkYQUJw4hmbRfJR7d4FUiuWnOpjadYzWJlohZhOb7txmze3rBIYE4yFXUC9TVppnz0W+xEm/qKmwoueeehM31Et5p7iKwulFDnMrcprakciRxXW6GDct8VkdKI+9QL3jIcojz5BYnThSeWHsmAdLzfQ40n7bpPAflU4Xwa5dOwgI2MTRo4dxOp3kzZuPMWMmULt2fRIn/nLrvCjy7IWLRL6GRvTDEhMa0f8nCCh3bMNWrgKC1ouwgJ0IvjE8i8eNzp2TMn2qlIOH1EhwkJLLFM9whwZd01OsXg0UajkYjahXr0CzaD7y2zdxJkqEsVsvzK3aftbLIio5BYGjz56w9vYNdj96gNXpIH/ipEwpW5G6GbOi/Ydv8cGym9zQLOGOagM2qQ5few7K6KaR2dzYvbuVHE4U59+g2vUI1b4nSCOsOBOpMTfIjLlmOux5/H/oupjIMpvNBATsZ9mylRw4sBez2Uzq1Gno3r0XDRo0IVOmzDEdYpwhP3cWEnpAJnGZLi4TExrRV0mCg9H274X6zz/Q/z4MU/fe0d7gLTZwOGDnThnTJkm4eUeDAhMZOUHNCkHU7ZqNLMVqIpFIkD59gmbZYtRrViANC8OeIxcRM+ZiqVMfNJHbIvqtnkaEs+HOLdbdvsFzvY6EKjUtc+Smabac5PDz/+L6dkzcVwVwU7Oc14qzyAQVGS11yWlqSxJ7Yfd18xUE5NfeuZKYPY+RBZkQNHIsFVJjqZkOa7HkoIj7Z/ysVitHjhxk69YA9uzZhV6vw8/Pn+bNW1K3bgMKFiws7lKKBp5jR4g1NPGAmNCI/pFy/x60PbsiDQ1BP3g4ps7dYzqkaKfXw+qVMmbPkvI2WI0HIeRTn6Bpcwc1OuTEL3Ve17LSsSNolixAuXe3a3p49VqY2rbHVqxEtJxZMNps7Hp0n3W3b3D8xTMkQOmUaRharDTV0mdAJfvyZRwsu81N9VLuqjdgkYaRwJ6R4voxZDM3dV+RryAgCwxFvfsRqt2Pkb3QIyikWMukRF89HdYyKUET99+CbDYbx48fYdu2P9i1awfh4WH4+CTgp5/q0KpVC3LmLIg8muqqRKL4RHwViT4j0evwHPY7mlXLsWfLQej6ABxxfDfFixcSZk0TWLdejcmqICHPqJTiJm26eVGyUQFUngokEeGoF81DvWwx8vv3cPr5YezRG3PL6FlW+qvAd33gTbbev4POaiW1tw/9CxencZbspPT6srbEip776j+4pV7OG8V5pIKSDJafyGFuTXJbSbedjZHdC0W15zGq3Y+RP45AkEmwFUuOoVMerBVTx4uBkFarlePHj/Dnn1vZvXsHYWFheHl5U61aDWrXrkuZMuVRKpWxuiWBSPSjERMa0QeKM6fw6tIB6bMnGLv2xNBvEKhU/37DH9SlSxImjXFw6IQXggDJCKRxkWe06peKbCWLI5FIkN284VpW2rwBidGArUAhIuYsxPJT3Wh5bF7qdWy6c5v1d27yICwUjVxOjfSZaJotB8WTp0L6tzNArp1KF7itXsU91WZsUj0J7VkooR9LFnMTNIJ7lghlD8JcScyex8gfhCNIJdgKJUHXKgeWSqnjxQ4ls9nM0aOH2b59K3v37iY83JXEVK1anZ9+qkvZsuVRxeHXk0gU08SERgSCgOeoYWjmzMCZOg1h2/ZgL1ospqOKFg4HbA2A6ROd3HnigxwzmdQXad7EQIOumfBLlQosFlQBm9AsW4zi3BkEtRpz3QaY27TDnidflMekt1nZ+eA+G+/e4sTzpwhAseQp6JqvELUyZPpiuzWAUfKWO+oN3FavIlQeiFzwIKOlLtlNrUjqjtoYQUB2LwzV3ieo9r1PYiRgK5QUXbOsWCqmQfCLnjqi2ESv13P48AF27vyTvXv3YDDo8fFJQNWq1alVqzZlyohJjEjkLmJCIwKJBElYKOYWrdEPHx0nRxdERMD8mTaWLlURovdEQyglk5/it+4KyjXJiFIjd/WOGT0V9dqVSN+9w54uvasJXpOmCImitu7E4XRy/MUzNt25xc6H9zDa7aT29qFXwaI0ypKddP8w58WBlSfKfQSq1/BEuRenxE5SW2HK6WaR0VIXpRDNW5wFAfmtEFT7nqDc/8S1nCSVYCuYBF2TLFgrp4kX4wdCQ0PYt28PO3du58iRg5jNZnx9falbtz41a9amZMnSYq8YkSgGiAlNfGW3o5kzA1u5Cthz50U/eUac7CtzN1BgwnAze44kxOb0wlfylKbFr9JpkB+ZCuVE4nCg3L8XzYolKA4fBIkEa5XqmFq1xVamXJQ+JoIgcCM4iM13bhNwL5A3RgPeShX1M2ejUZbsFE6a/B93uATJrhGoXsNd9UbM0mA0zsTkNnUim7kFiRzRPEnZ4UR+JQjV/ieo9j9F9srgqokpnBRdy+xYKqSOF2dinj59wp49O9mzZxenT5/E4XCQPHkKmjdvSY0aP1GkSDGxsFckimHiKzCekuh1aJYsRKrTYc+dN04lM04n7AiwMn2SkxuP/JHgSTqPOzRvoueX3mnw9s+F9MVz1JPHo169AtmrlziSJsPYuz/m5i2jvMj3aUQ4W+/fYcvd29wOCUYhlVIhTToaZs5GpTTpUf/DB6FB+oq7qk3cUa8jWH4TqaAknbU6Wc1NSW2tGL1dfM12lEefozz4FNXhZ0iDzQhKKdYSyTF0yYu1XEqEBHG7JsbpdHLlyiX27dvD3r27uXnzOgBZsmSlS5ceVK9ek7x584tbrEWiWERMaOITQUC1dQuWmrUREiQkdP8xhDjUgTQ8zMn0MXrWbfIixOiLCj2l0l+lS28FZeqlQCo4UR7cj3rVMpQH9oEgYCtbHv24yVgrV43SkQTBJhPbHtwh4G4g516/BKBgkmRMKF2B2hkzk0j95VkNGwYeqnZwR72O54ojCBIniW0FKK2bTCZL/Wjdbi0Js6A89hzVoWdw4iU+RhtOTwXWMimwlk+NtUxKBE/Fv9/RD0yni+Do0SPs37+HAwf2ERT0FqlUSqFCRRg+fAxVq1YnffoMMR2mSCT6CjGhiSekr17i1aMzysMHiZg5D0uTZghJvhxS+CO6eNrMpJFmjl1Kgl3wwVf+ilZVHtFjmC/JM6ZH+vQJ6kljUa9fg+zlCxyJk2Ds3gtz019wpkkbZXHorBZ2PrzP1vt3OPrsCQ5BIEtCXwYVKUHdTFlJ8w/DKJ3YeaY4zF31Bh6qdmKXGPBypKaAsTeZLU1I6MgUZfH9nexxBMojz1Aefobi0lskDgGHnwYaZiaseDJsRZLG6SGQgiAQGHibgwf3c/DgPs6ePY3dbsfb24cKFSpSqVJVypevSKIorp8SuZ84yyl+EBOaeED1x2a0/XshsVjQjZ+CpXHTmA7pu1mtAounhrF8hZLHwUmRYidr4sf8+quNJp2SIRdSoNqzE/XAFSiOHQHAVq4C+jETXWdjFFFztsFgs3HgyUO23r/DgSePsDgcpPLyplPegtTNlJUcvn5fLEu4tlqf465qM/fVAZikQaicCchsbkQWSyOS2YohIRqWAG1OFJffojz8DOXR58gfRwBgz5IQY7tcWMulwp7DF/8k3tjiaG+U0NAQjh07wuHDBzly5BAvX74AIFu2HHTo0IUKFSpRuHBRFFH0/BDFDuIsp/hBTGjiMElIMNoBvVFvDcBWoCC62QtwZIi+b/zucO+micnDdew9kRijIzUe0ghqFrlD76Ge5CiUBNnNG6hHzkK9eQPSkBAcKVNh7DsQc5NmOFOmipIYTHYbB588Ztv9O+x/8hCj3U5iD09+yZ6bupmyUCBJsn+srQiW3eSuejP3VJvRyZ4gE1SktVYls7kxaayVkBH123slQSaUJ16gPPYc5amXSHU2BIUUWxHX9mprmZQ4U3pF+XFjC6vVyoUL5zh27DBHjhzi8uVLCIKAt7cPpUuXpXfv/lSoUInk0TRzSxQ7iLOc4gcxoYmjlAf3oe3RBWnwOwwDh2Ds2jNKa0TcyW53smL6W5YulRP4OiUCiUnt84LmTd/wWz9fPGwaVH9sQj1oFYqrlxGUSizVamL+ublrp5Ls+5dNTHYbh54+5s/7d9n35CEGmw0/jYaGWbJTJ2MWiiZLgewfCqtDZfe4r9rCPVUAofJAJIKMVLayFDYMJL21ZtRvtbY7kV9/h/L4C5THX6C4GQyAw1+DpXJarGVSYi2WDOJoPYzT6eTmzRucOHGMY8cOc/r0SYxGI1KplHz5CtC7d3/KlatAvnwFxF1J8Yg4yyl+EF/RcY3VinZQPzQrl2LPmo2wtZuw58oT01H9J/euRTBjtOtsTLg9A0qJibJ5ntJzkIqipT1RHD2LuucaVLt3IrFYsOfIhW7sRCz1GkZJ3xijzcbBp4/Y8eDehyQmkVpNvUxZ+SlDZkqkSIX8H5KYMOkDHqi2ck8dQLD8OggSktuKk0s3hQyWOngIXw6R/B7S1waUJ1+iOPEC5elXSCOsCFIJ9jx+GLrnw1I6JY6sCePkBGtBELh79w4nTx7nxIljnDx5jNDQUAAyhWorNAAAMcRJREFUZszEzz83p3TpcpQoURLvf6hhEsUP+skzSJTIM6bDEEUzMaGJaxQKpK9eYOzUDcOAwaD+sbbXmg021s5+zapVCm6/TYuTFCT3eUeb+k/oMtCHBK+CUG9ch6r7BmSvX+FMmBBTi1ZYmjRzJW7f+aGtt1rZ/+Qh2x/c49DTRxjtdnzVmn9PYmT3ua/aygPlVt4prgGQ1FaYkvrxZLDUQetM/l1xfcZkR3HhDcpTL1GeeIH8QTgAjsQaLBVTYy2ZAluxZAg+ca9DrdPp5O7dO5w6deLDf+/eBQGQMmUqqlatQcmSpSlZsjTJkkXhYy76oTkyZhJraOIBMaGJCywWPKZNwtzsF5ypUhOxcn2ULLO4iyAIXDnyhrmTjRy5mIxwZ3bkEiul872hW38ldcsK6BetQ1V/A4prVxBkMqwVKqEfOwlrpSrfPVMp2GRi3+MH7Hx4n6PPn2BxOEjs4UmjLDmolSETxZKn/CKJERAIkd3mgWobD1V/Eiy/CbiSmBL6sf9r777jo6rSBo7/pqZNeu+FkA6BhBIIRZAOAlZ0raztVVzLrvjuurroi2V33aZrd111lRW7CNI7Sk8DQgJJSK+TXiaTaff9Y8JIIAhRmDBwvp/P/SRzOXPnuU8uuU/uPfcchvQsxN0S9rPisrFIKAuaUe2uQb27BlVOAzKDBUktxzgqkM5rYzFkhmCOu/yuwphMJo4cOcTevbvZs2c3+/btprm5GYCQkFCmTLmazMyJjBuXSVRUtBgXRuiXesM68HSBjKsGOxThIhIFzWVA3lCPy9tvIHl7033/EocpZpprOvngbzV89pUbJzqGYEFFiFcL99xcw4MPyvD7fgNO//oUbt2CxmzGmDqSzuf/hH7hDUj+P++2TVVHO+tLS1hbWszumioskkSYxp07k4czL2Yoo4NCzugTI2GhQZnNCac1nFB/Q6uyGCQZwcZxTOj8IzE98y9MESNJyCs7UO+tQ7W3FvW+WuQtPQCY4rzpviUBw4QQjOmB4Hx5/Rfu7Ozg4MED7N+/l3379pKVdQCdrguAqKhoZsyYTUbGeMaPn0BkZJQoYITz4vLGP3v70Fw12KEIF9Hl9dvwSmI247RmFT3zr8USHkHL9wewOMAl9p4uI5s/Luf9d8wcLI2ii3TUCgPTxjfzyFIF4w3f4fz5JzhlrEam68IcGgaPP07zvOsxxyf85M+VJImC5kbWlZawrrSYQ9oGAOK8fXgkbQxzY2IZ5hdwxgnSjJEa1feUOq3mhPpbuhQ1yCQFocZJpHYsIbpnHm7Szx/PR96gQ7WvDtW+WtR7a1HUWE/i5kBXDJOsHXkN40KQ/C+faQYkSaK09AQHD+7nwIH9HDy4n4KCfCwWC3K5nKSkFG6++ReMHTuOjIzx4haSIAg/ShQ0DkheegKPX/0Pqv17aXX3wDh12iVdzFjMFo7sqOL9V1vZvCeAenMqEnJiQ1u4464m7knLwWvtZzjd+xXyRi0WD0/0191Azw2LMGaMxz/QE/NPuPdtNJvZU1vNhtISNpSVUNHRjgxIDwzm6XETmRMdyxAv7zPeZ5C1U67eTKn6WyrUm+iRt6KUXIgwTCOmaxmRhpk4Sz4/KyeyZj2qA3Wo99eh2leH8oS1H4zFQ41xTBC6X6ZgzAjGHO1x2dxGamtrJTs7i+zsg7alqcn6FJa7uwdpaek89thSxozJYNSo0bi7X+TJNgVBuKyIgsaRSBLOH76P5g9PIimVtL/2NsYpVw92VGdVebSRz9+o4qs1rpzoSsCAG+7Oen4xv4nfzC8mPudznD78AsXz5UjOzhimz0J/7Q0Yps34yZ2Zm/XdbK0oY2PZCbZWlNFu6MFZoWBSWCQPp41hZlQMgW5nzibeLi+nTL2OMqf1VKt2YZEZcbb4Et0zj2jDHMINU1Hx00calTXrrR1599eh2l+HsrgVAIurEmN6IPrrYjFmBGOK9waF48+rpdfryc8/TE5OFjk52eTkZFFcXASATCYjLi6eGTNmk54+mtGjxxIXF4/CQW6VCoJwaRIFjYOQ19eheewhnDZvxDDxKjpeeR1L6AXqdHoBNVW1s/HDE3zyXxlH6ofQzkTkMjMZae08fn0h05o+x2X1lyi/Oo6kUGCcdBVdS3+HYc48pJ/wF7kkSRQ2N7Gp/ASbyks5UFeDRZLwd3FlXkwss6JjmRQWgetpI79aMFGnPEC503rK1OtpVhYA4GUaSmr3g0T3zCXQNBo5P+0kK6/vQnWw3rocqLddgZFclBjTAui8JgbjmCBMSb6gcuwCpqenh4KCfPLycsnLyyEvL5eCgnxMJhMAAQGBpKWlc8MNi0hPH83IkWniEWpBEC44UdA4APU3X+G+9FFkej0dL76EfvG9l9Ts2B1N3ez+spiV7+s5UBSGlkwk5ESHdrD8mixucfoa741fofx9PpJMhnH8BDrue5CeufOR/PwG/HldRiPfVVewubyULeWlVHVab0cN8wvgsfSxzIiMITUgEPlpt2p0Mi0V6k2UqzdSqd5Kj7wVuaQk2JjJhM47iOyZhZflJ0w+KEkoSttRZdVbl+wGFFWdAFjcVBjTAtAvHIJxVCCmZD+HLmC6urooKMjn0KE8Dh/OIy8vl8LCo7bixcvLi9TUkTz44MOMGJFGWlo6wcEhovOuIAgXnShoLmGyzg40jz+K85efYUxLp+PVt63jKVwCujt6OLimhC8+aOX7nACqpZGYcMHbXc+TU7O5x+8bwvZ8hfLNIwAYx2TQ+dwfrZ2Yg4IH9FmSJHG8uYktFWVsrShjb20VPWYzrkoVk8MjeGzUWKZFRBOs6TuEvxkj9aoDVKg2U6HejFaVC4CrOZDonnlEGmYQbpyCkzTAqwUGM8ojTahyGlBlN6DKbbA9hWTxccaYHkD3bYkY0wMxJTjuLaT6+nry8w+Tn3+EI0fyOHLkMCUlxVgsFgB8fHwYPnwEDz74MMOHp5KaOpKIiEhRvAiCMChEQXMJk9ROKMpL6frf36N75DeDPnWBvtNA7qZS1nzYwNY93lSZk9DjiVpp5N5RWSwJW0Xcoa9RrSoEwDh6rLWImbcAywDnymnr0bOzqoLtleXsqK6gos16yybO24fFKSO4OiKKjJBQnBR9c9ImP0GlehuV6q1UqXZgkLcjkxQEmcYwtuspIg0z8DMNH9Dkj/L6LpS5WlS5WlR5WpT5TciM1pO6KdIDw+QwjGkBGNMDMUc5XidevV5PUdExjh7N5+jRfIqKCsjNzbMNWAcQHh5BcvIwFi68nuTkYaSmjiAkJFQUL4IgXDJEQXOp6erC7e8voXvoESQvb1pXbxzUQqany8ihLaWs/28tm3e6U2lKopNRKDDxy8SdPBC+hpTjq1DtPYEkl2Mcl0nH4rsxzLlmQE9emSwWchrq2FFZzrbKcrLrazFLEhqVmmlDYvjViNFMjYgi/LR+NnpZC9WqXb1FzBbaFWUAaMzhxPZcR4RhGmHGSThJXue5w2aUR5ushUueFlVeI4o66yPUklqOKcWP7tsTMY4IwDjSH8nXcR6jNpvNlJWdoKCggGPHCigsLKCgIJ+SkmLMZjMATk5OJCcnM336TJKTU0hOHkZSUjLe3j/vqS5BEISLTRQ0lxjliWJc3nwVU1IyPdfdOCjFTHdHD7kbS9n6WQ1bdmqoNCXSRjoqDPwyYgP3haxh2InVqApqkYqUGCdOpmPJw/TMnocUEHBenyFJEqVtreyoqmBHZTnfVVfSbuhBBqT6B/Jw2himhEeSHhhMSJAX2t7Htk10U6faT6V6O1WqbWiVuUgyCyqLhlDjRFJ1S4gwTsXTHIuMc1w9MFtQlLajPNyI6nAjysONKI81IzNJ1n8O1WBM86d7eBLGEf6YEnxAfek/iWM2m6moKOfYsUJb4XLsWCHFxcfR6/WA9UmjyMgoEhKSmDdvPomJySQlpRAdHUNwsLct34JwORBzOV0ZREFzKTAYUG/ZhGH2XEzDUmnel2v3J5g6mrrJ2XCCHV9Ws+17D6rMCbQyGg0d/DLwG+72X01y2XoUFW1Ija4Ypkyjfe41GKbPRPL0Oq/PqO/qZFd1JTurKthVVUF1b2fecHcP5g8ZyuTwSCaERuDr8sNVDzM9lLOLfFfr49R1qv2YZT29t5FGM0r3BOGGqQSY0lHwIzNIWyQUFR0o8xtRHmlCmd+E8mgTcp21M6tFo7JefbkrGWOqP8bh/pf8IHZGo5HS0hMcP36MoqJjHDtWyPHjx/oULgChoWHExcUzYcIkkpKSSUhIZOjQeNzcxC944cog5nK6MoiCZpApCo7ivuQ+VEcO0bxtN+bkFLsVM01V7WSvK2H7lzV8n+1NrZRICxmEU8EjPl/wC89via3aibzegMXkS8/8+Rhmz8Mw6SpwOffJXqvTsaemiu+qK/m+upKiVuscPN5OzmSGhvNw2hgmhUUQ4+ll64thQk+N6nuqVbuoVn1PnWofZvTgKsPPNJyU7nsJM04ixDgetXSWx7zNFhTlHSiP9hYuBc3W4qXTCIDkpMCU4EPPwliMKb6Yhvtb+77IL83+IO3tbRQXF1FUdNz2tajoGKWlJ2xPF4G1n0tcXDwTJ04mLi6e+PgE4uMTxAB1whVPzOV0ZRAFzWAxm3F58zXcXvw/JA9P2v6zEnNyykX9SEmSqMxvJHtdCTu+aSD7mD91JNLKBEZzgOc8X2eh0zpCGg5BM5i8Y9Hf+z8YZs7GOCbjnHNENei62FNTxe6aKvbUVFHYbB0F1k2lIiM4lFsSk5kYGkGKn79tniSDrJ0K5WZqVXuoUe2mQZWFWdYDkgxfcwrJ3YtJdJ2Opimt/9F59SaURa0oC5uthUtBM8rjLci6rSd6SS3HFO9Dz7wYTEk+GJP9MMd6XXKPTuv1esrLyzhxooQTJ0ooKSmipKSYkpJiGhrqbe2USiWRkVEMHRrP7NnziIuLJy4untjYODSaMwcMFARBzOV0pZBJkiQNdhAXU1NTJxbLhd9Ff3/3n9zPQF5ehvuv/gf13t30zLmGjr+8/JPGYzkfJoOZ43uryV5/gh3ftlJQG0Y9CUi4Mp1N3OK+mpnmdWh0WutAd6PHYpg5B8PM2T/6iLgkSVR2tLO3tpp9tdXsram2XYFxVaoYExxCZkg4maFhpPoHolIokJDokFdSp9pLrWovdcr9NCmPIMksyCQF/qYRBBvHEWqcQLBxHM6SdVoCf393tA3tyOt0KI+3oDjegvJYM8rCFhRl7ch6f74WjQpTgg+mRB/r1yQfzDFel0zxotPpKC8vo6yslNLSE6csJVRVVXLqf0U/Pz+GDBnKkCGxxMTEMnRoHEOHxhEZGYVK9SO31i6An3NsCwMjcm0fsqYm/Pw0aCWnwQ7linCxjmu5XIav79n/cBNXaOxJknBe8R/cnv4dyOW0//NNem665YI/5tvZ3M3hreVkbyhl+0YjFd0xNDCeaGpYwDpucnuGNN33yCUzFoUXhunTaZ8xC8OUq5HO8jSL2WLhaHMj+2trOFBnLWBquqyDx3monRgTFMLNicmMDwljuF8AKoUCE3q0ylyOqL6gXrWfOuV+uhS1AKgsGgJNo0nXLSXEmEmQcTQqrH06ZK09KItbURQXoixqhdIOfI82Im83/BBPsJv1ttHMSGvxEu+NJcx9UG8bSZJEQ0M9ZWVlVFSUUV5eZitgysvLqKur7dPey8uL6OgYRo8ey6JFvyAmZoht8epnjilBEH4aydcX/EQfmsudKGjsRNbUhPsjD+C0cT2GiZPpePl1LGHhF2TbkiRRXdhE3qZS9q+rYl+2G/VSLCYymcx33CV7m7mqjfgbagAwRg+ne9pjGK6egSl9VL9PUrX16Mmqr+VAXS0H62rJqq+l02gtKILc3BgbFEpGSCgZwWEk+vohk0m0KkqoV25jjyqLemUWjcrDWGTWfise5ihCjJkE6zIIMo3F15SMotWEoqQNZUkbiuJ8lCWtKEpaUTR02+KwuKsgwZee2VGY4rwxD/XGFOeN5KG+ILkbCGvB0kBVVQVVVZVUVFRQWVlOZWUFFRXWr6d2xpXJZAQHhxAVFc2UKVcTGRlFdHQMUVHRREVFi0ehBcFOnFauAHdnmHv9YIciXESioLEXtQpF6Qk6n/8T3Xff/7OnLuju6OHozkoObSnj+43tFDUE00IkCcC1bGWW/E+MtGShwILZ3QvjVVPomHI1hn5m5jZZLBQ2N5FdX0t2fS0H62s53mK9fSSXyUjw8eWGuETGBIcwJiiEMHd3OhVVNCiz0aq+ZrUyhwZlDga5dfA7lUVDgGkkqd1LCDKMJrgqGY/jTijL2lCUtKE4UYvyRCHy5h9O/pKLElOsJ8bxIXTHemEa6o15qBeWQFf8AzzotMNfVt3d3dTWVlNdXU11dRVVVZW2ryeXnp6ePu/x9vYmPDySuLgEpk2bSWRkFJGRkURGRhMWFo7zT5xkUxCEC8d55QprHxpR0FzWREFzEcnaWnF99WW6Hv8tkrsHLdv3wE/s/2CxSFQc0XJkWxlZm2rYf9CZBksUwfgxjlLu41OmyLbjKumwyBWY0tLRT16KYeo0TCPTbVdhJEmisr2NnIY625LX0IDOZL2S4u3kTHpgMNcNTWBUUAgjAwIwu1SiVR5Cq9xBrjKPTco89PLegkdS4WtKYWjHQoKrEwkpHIJ/ri+q0i6UpW0oytuQ6Xf9sB8easxDPOmZEo45xhNzjCemWC8swW4X9XaRtVipoba2hpqaatvXmhprAVNTU0VTU9MZ7wsICCQsLIzk5GHMnDmH8PBwwsIiCA+PIDw8XDxBJAiCcIkQBc1FpMw6gMtrL2OYMAnj5CkDLmZaajvJ31HBoW2VfLe1h4q2EHyRSKONJ1jFFLbhi7Ww0EfGIl19K22Tp2LMnIDk4YkkSVR1dnCoopTD2gbytPXkNtTTpLfe0lHLFQzz9+fWxBRGBgYxPEiDu3cNTap8GpU70SoP819lPiaZdaRcuUWNX+dQYmsnE1QUTWh2BEG7fXAq0SNvPXnlog5JUY85VIM5ygNDRjDmaE/MMR6YojyRfJ0vaJ8hk8lEY6OW+vo66urqqK2toa6ulvr6OlsBU1tbQ2tr6xnv9fT0IiQkhJCQUEaMSCM0NJSQkFDCwsIJDQ0jJCQUJyfRiVAQBMERiILmQtPpUO39HuPU6RinTrcOkhcecV5v7e7o4dieavJ3VLB7czuFpR74YmE4ldzHbiazgwCs8+vo/MKQps6mfdIkjBMn0xMQSHFrC/lNWo4cyeVIo5YjjQ009/bpUMhkxHn7MjMqhtQgb+JDu/Hyq6NddYwm5SqalEfZpCi3xeLUo8G/MoYRx6cSmBtE6M4AAnL9UBp/OGTMQW6YI13omRGIOcIdc5QH5ihPzGGanz2ibldXFw0N9Wi1Wnp62jl+vBSttp76+noaGqxf6+pqaWzU2iZLPEkul+PvH0BQUDCRkdFkZIwnODiEoKBgQkKsRUtQULB4zFkQBOEyYveCxmAwsHz5ctavX49areauu+7i3nvv7bdtYWEhy5Yto7CwkCFDhvDMM88wfPhwO0d8/pRZB3B/6H4UFeU0HzyMJTjkR4sZo95E0YFaCr6rZN+mZgqPKAmjnSTKuYuDjGc3Xlj7pXT4hGOZOI32KROoHpnGIVcXjjY3UdDUSMGuLRS1NNNzcj4ehYIEHz/mxgWTGK4nLKgVN69aOhT7aaGANucycmTWIkBmluNbFUL40WACc4YReDSEwKMheFX6gEqBOUyDOcwdy1B39Fe7Yw7vXcI04Hz+h4/JZKK5uZmmpkaamhppbNTS1NSIVqtFq9XS2KhFq23oXbTodF1nbONkoRIQEEhgYCDDh6f2fh9EYGAQwcHBBAUF4+8fgHKQJ/IUBEEQ7Mvuv/X//Oc/k5OTw3vvvUddXR1PPPEEISEhzJ07t087nU7HPffcw5w5c3jhhRdYuXIl999/P5s2bbr0/rI2GHD9259w/cdfsQSH0Lbyy34nZjTqTZRk1VLwXRV7NrfTdKSFSLOWZEp5iGxSyUOJtSjRBibSPOYajo5K5EB0DPvVSo61NHO8pYmObRts24zwkZMaYWbaKD2hHs14uNaBcxVtbhV0aZroAUoAuVGBT6kfwceDGF44g4BjQfgVBePdHoUs0BtLqMZ6m2iiG5Zb3WkOc8cS4NpvvxaLxUJrawutNS00NzfT0tJMc/PJpYnm5iaamppsxUtTUyOtra30N+SRXC7Hx8cXf/8A/P0DSE8fbSta/P39CQgIID4+BpXKHV9fXxTnGNxPEARBuDLZtaDR6XR8+umnvPnmm6SkpJCSksI999zDRx99dEZBs3btWlQqFb/97W+Ry+U8+eST7Nixg3Xr1nHjjTfaM+wfpSgswP2h+1EdykW/6Bd0Pv8nJA9PwDo/UvGBGg7tqKN0ayXq8ipiLLUkUcRN5NiuvnQp3SiJSGRN0g3kDQ1jfYA/2UYjBosJZ6d2PDp3EOGrIy62m6vc2/HStODk3ojJp54ezQ9XMjoB6jzwLQkgrnQoPhUT8W2Kwls3BHdZNLIAT8whbliSNBimuNDmYqZK1057exttbW20tlbQ3t5Gy74W2ja20traQltbK62t1u9bWlp617X1W5yAdSRbHx9ffH198fHxJSkpxfa9n58ffn7++Pn54+tr/d7b2/ucRYoYfEwQBEE4F7sWNIWFhRgMBtLT023r0tPTef311zGZTH1uE+Tl5ZGWloa89/FmmUxGWloaOTk5l0ZBY7Hg8saruL3wLJJGQ/Pb/+FY6FiOvnyE+u3HUZSUE6SrJE5+gv+RCtBIOgAMMiWF/qGsiY4nO8aD/Hg3ahJUuHp04qmpJsitiHFuHUx3b0Ph3YrkcspgckawNCqxFHsi5XrjXJuMa6M38g5vLN0emI0e6BRyChUGOuiho6eLjs4K2tsP09HRQUdHO+3t1qWrd1C8s5HL5Xh5eeHp6YWXlxfe3j5ERw/B29sbT08vfHx88Pb2sX319vbB19cXd3cP27xMgiAIgmAvdi1otFotnp6efZ4c8fPzw2g00tzcTEBAQJ+20dHRfd7v6+tLYWGh3eI9m8LPvkH/9K8Ib26hUqOhyNUZ76ceI769g3H6HwqQDic5RYEq1gTJKQ5ypThAotzPhFlRgdlYjkkP5lpQnIDObmjtgrIOJZZOJaYuBUadGoNeRY/ejF5vxGgyAyagqXc5O1dXNzQaDR4eHnh4eKDReBAQEIinp2fvuh++enp69a73xNPTEy8vLzQad1sxKQiCIAiXOrsWNN3d3ajVfUd4PfnaYDCcV9vT2w2G7mcWE95sHbcluLMTS2cnlcCXwFEgv/drVY8FKnqgou/7ZTJQqZU4qVWo1WqcXVxwcXHDxdkNZ2cXXNxdcQ10wcXFBRcXV1xcXHB1dcPNzQ1XV1fb925uGtzcrIWLm5sGjUZj+170NREEQbBqf/dD/Pw0cFnPXCjYtaBxcnI6oyA5+drFxeW82g505NUfm8jqp3L51xr+/PEbKIYGo4kKROOmwc3FhXA3b+LcvbnFyQMXlTtqpRNOTk6o1Wrb4uTkhEqlErdlBsjf332wQ7iiiHzbj8i1HfTm2H+Qw7iSDMZxbdeCJjAwkPb2dgwGg+3qi1arRa1W4+npeUZbrVbbZ11jYyP+/gM7JC/GbNsJ48Yxcf6MAXVUtVhArwe9vgfoOWd74QeiU7B9iXzbj8i1fTitXIGHuzNaMfWBXQzWbNt27SSRmJiISqUiJyfHti4rK4vk5OQzxg1JTU0lJyfH9jSNJEnk5OQwYsQIe4YsCIIgODjnlSvg/fcHOwzhIrNrQePi4sLChQt59tlnOXToEFu2bOHf//43d9xxB2C9WnNytuJZs2ah0+lYvnw5xcXFvPjii3R2djJnzhx7hiwIgiA4uLav18L27YMdhnCR2f0xlt/97ncMGzaMO++8k2XLlrFkyRJbkTJhwgTWrl0LgEaj4a233iInJ4drr72W7Oxs3n777UtvUD1BEARBEAadTDrbCGmXiYvRhwbEvW97Erm2L5Fv+xG5tg+X115Bo3FCe+f9gx3KFeGK6EMjCIIgCPam3rQe1qwZ7DCEi0wUNIIgCIIgODxR0AiCIAiC4PBEQSMIgiAIgsMTBY0gCIIgCA5PFDSCIAiCIDg8UdAIgiAIguDwREEjCIIgCILDs+vklINBLr94s1pfzG0LfYlc25fIt/2IXNtBUBCoFCLXdnQxcn2ubV72IwULgiAIgnD5E7ecBEEQBEFweKKgEQRBEATB4YmCRhAEQRAEhycKGkEQBEEQHJ4oaARBEARBcHiioBEEQRAEweGJgkYQBEEQBIcnChpBEARBEByeKGgEQRAEQXB4oqA5C4PBwNNPP83o0aPJzMzknXfeOWvbwsJCFi1aRGpqKtdddx2HDh2yY6SObyC5Xrt2LfPmzWPEiBHMnz+frVu32jHSy8NA8n1Sa2sr48eP58svv7RDhJePgeS6pKSEO+64g9TUVGbOnMmGDRvsGKnjG0iuDx48yHXXXceIESNYsGAB3333nR0jvXwYDAbmzZvH7t27z9rGrudHSejX8uXLpblz50qHDx+WNm3aJI0cOVJas2bNGe26urqkzMxM6fnnn5eKi4ul5557TsrIyJA6OjoGIWrHdL65PnDggJScnCx98sknUllZmfTBBx9ISUlJUn5+/iBE7bjON9+nWrp0qRQXFyd98cUXdory8nC+ue7s7JQmTpwoLV26VCotLZU++OADKTk5WSoqKhqEqB3T+ea6sbFRSk9Pl9566y2pvLxceuONN6Thw4dLVVVVgxC149Lr9dKSJUukuLg46fvvv++3jb3Pj6Kg6UdXV5c0bNiwPj+k1157Tbr55pvPaPvZZ59JV111lWQ2myVJkiSLxSJNnz5d+vTTT+0WryMbSK6ffPJJ6bHHHuuzbvHixdJLL7100eO8XAwk3ydt375dmjlzppSRkSEKmgEYSK4/+ugjacqUKZLBYLCtu++++8TvkfM0kFxv3LhRSk9P77NuzJgx0rfffnvR47xcFBUVSfPnz5euueaaHy1o7H1+FLec+lFYWIjBYCA9Pd22Lj09ncOHD2Mymfq0zcvLIy0tDbncmkqZTEZaWho5OTl2jdlRDSTXt99+Ow8++GCfdTKZjJ6eHrvEejkYSL4BOjs7eeaZZ1i+fDkqlcqeoTq8geR63759TJ06tU+O33rrLW688Ua7xevIBpJrLy8vOjo6WLduHZIksXnzZrq6uoiPj7d32A7r4MGDZGZm8sknn/xoO3ufH0VB0w+tVounpydOTk62dX5+fhiNRpqbm89oGxAQ0Gedr68v9fX1donV0Q0k1wkJCcTGxtpeFxUVsWfPHkaPHm23eB3dQPIN8NJLLzFx4kSR459gILmuqKjA19eXZ555hgkTJnDttdeybds2e4fssAaS61GjRnHbbbfx2GOPkZyczJIlS1i2bBlDhgyxd9gO6+abb+aJJ57AxcXlR9vZ+/woCpp+dHd3o1ar+6w7+dpgMJxX29PbCf0bSK5P1dTUxEMPPUR6ejrTpk27qDFeTgaS7/3797Nt2zaWLl1qt/guJwPJdVdXF++++y4eHh68/fbbzJ49myVLlnDkyBG7xevIBpJrnU5HVVUVDzzwAJ9//jmPP/44L7zwArm5ufYK94ph7/Oj8qJs1cE5OTmdkfCTr0+vSM/W1tnZ+eIGeZkYSK5Pqqur45e//CVyuZxXXnnFdjlTOLfzzbder+epp57i6aefxt3d3a4xXi4GcmwrFAri4uL49a9/DUBSUhJZWVl8+umnpKSk2CdgBzaQXL/77rsYDAYeeeQRwJrr4uJi3njjDd566y37BHyFsPf5UZwJ+hEYGEh7e3ufH4RWq0WtVuPp6XlGW61W22ddY2Mj/v7+donV0Q0k1wCVlZX84he/QCaT8eGHH+Lt7W3PcB3e+eb70KFDlJeX88QTTzBy5EhGjhxJQ0MDy5Yt4w9/+MNghO5wBnJsBwQEEBMT02dddHQ0NTU1donV0Q0k14cPH2bo0KF91iUnJ1NZWWmXWK8k9j4/ioKmH4mJiahUqj4dl7KyskhOTkap7HtRKzU1lZycHCRJAkCSJHJychgxYoQ9Q3ZYA8l1a2srixcvxt3dnQ8//BA/Pz97h+vwzjffw4cPZ+PGjXz99de2xc/Pj4cfftj2l63w4wZybI8cOZKjR4/2WVdcXExoaKhdYnV0A8l1QEAAx44d67OupKSEiIgIu8R6JbH3+VEUNP1wcXFh4cKFPPvssxw6dIgtW7bw73//mzvuuAOwVv56vR6AWbNmodPpWL58OcXFxbz44ot0dnYyZ86cwdwFhzGQXP/973+npaWFP/7xj5jNZrRaLVqtlo6OjsHcBYdyvvl2dnYmMjKyzyKXy/H19cXX13eQ98IxDOTYXrRoEaWlpbz00ktUVFTw/vvvs2fPHhYtWjSYu+AwBprrAwcO8M4771BZWclnn33Gl19+yZ133jmYu3DZGNTz40V5GPwyoNPppCeeeEIaMWKElJmZKb377ru2fzt9gLG8vDxp4cKFUkpKinT99ddLhw8fHoyQHdb55nrMmDFSXFzcGctvfvObwQrdIQ3k2D7VxIkTxTg0AzSQXOfk5EjXX3+9lJKSIs2ePVvavHnzYITssAaS6+3bt0vXXnutNGLECGnevHnS+vXrByPky8Lp49AM5vlRJkm914IEQRAEQRAclLjlJAiCIAiCwxMFjSAIgiAIDk8UNIIgCIIgODxR0AiCIAiC4PBEQSMIgiAIgsMTBY0gCDbiocfLk/i5ClcCUdAIwgVy1fvvI3v22T6L6/PPk/rmm7y6f/9gh3dO31VUcMNnn9lev5+bi+zZZ2nU6ewey4X47MGM/2K56v33mfff/w7oPe9kZfH0KTN33/X116S8/vqFDk0QBp2YnFIQLqDM8HD+MmOG7XWnwcD7ubn8at06AB4aM2awQjunf2Vnc6yx0fZ67tCh7Ln7brzERKsO7fldu5gXF2d7/fSkSXQZjYMYkSBcHKKgEYQLyMvZmYywsD7rpkZHc7Cmhlf377+kC5rT+bu54e/mNthhCBfYEB+fwQ5BEC4KUdAIwkUml8lIDQrim94J8baXlTHlgw94c+5cntmxA6Vczq7Fi4n09ORf2dm8sn8/xc3NhHl4sGT0aB7NyLBtS/bss7w5dy5ri4vZVFJCoEbDb8aN61ModRoMPLt9O58XFFDX2cmwgACemzqVGUOGnPXzr46O5oO8PNtnbLvzTspaW1m8ahXapUvxc3VFkqTziu+9BQtYX1zMt0VFOCkU3DZ8OH+ZMQOl/Ox3uP+Tl8fzu3ZR0dbGlKgoro6OPqPNppISntq2jUP19fi6uPDLkSNZNnkyih/Z7qkkSeKVffv4V04ORU1NqBQKMsLC+NuMGQwLDOz3PSdzteG22/jt5s0UNDaS7O/Pn6dPZ+opMZa1tvLEpk3sKC9HZzQyNTqav0yfztDeea+e2b6dz48e5bcTJvD7rVtp7u5mcmQkr86ZQ5SXF2C9FXSwpoYjDz5o2+7XhYVc+8knlD7yiK3dqWo7Ovj91q2sLy5Gq9Ph7+rKTcnJ/GnaNJyUSqL+8Q/K29p47cABXjtwAGnZsjM+53yPl5133cVvt2whq6aGEHd3npw4kXvS0s4r94JgD6IPjSDYQVFTE9GnnZCW79zJ2/Pm8cLUqUR5efHkli088O23LIiPZ9XNN3NjUhKPb9zIU1u39nnf/27ejEat5stFi7g2IYFfrVvHO1lZAFgkiVkffcR7ubn8NjOTL2+6iQhPT+asWMGG4uKzfv7TkyYxZ+hQYry92XP33aQFB5+xD+cb36Pr1+Pv6srXixaxZPRoXt63zxZffz7Lz+fOr79mekwMXy9aRIy3N7/bsqVPmy0nTjB7xQqivbz4atEilo4fz1/37OHh3lt55+Ove/bwv5s3c8/IkWy47Tb+OXs2R7Va7lq16pzvveWLL1gQH88XN92Ev5sbs1es4EhDAwBV7e2MeecdipqbeX3OHN5bsIDSlhYmvPceNadMnFre1sbjGzfyzOTJvLdgAYWNjVz9n//QYzKd9z6cyiJJzFqxguzaWl6bM4cNt93G7cOH8/K+fbzdm++vFi0iSKPhhqQk9tx9d//bOM/j5ZYvvuD6xETW3norI4ODuXf1ao5qtT8pdkG4GMQVGkG4gCTAZLFYv5ckajs7eePAAXLq6vj7zJl92j6akcE18fEANOl0/G3vXpaOH89zU6cCMGPIECRJ4qXdu3k0IwM/V1cAEvz8WHHddQDMio2lsr2dF777jnvT0/n2+HG+r6xk/a23MjM2FoDZQ4cy7t13eXLrVtu60z8fwN/VlXKl8oxbZgONb3x4OP/snU336pgYVh8/ztriYh4YPbrfnL343XfMio3l1d73zIyNpaKtjdXHj9vaPLVtGxlhYay84Qbbfvu4uHDXqlUszczs9+rF6Srb2nh60iQe6b2iNBlo6e7m1xs30mkwoFGrz/ree9PSWHbVVQBMi4kh5uWX+euePby3YAF/37OHbpOJTbffbsvBVVFR1ja7d/PX3p97p8HAZzfeyKzen0GCnx/D33iDlUeOcOeIEeeM/3TV7e14OzvzyuzZDO+9wjQ1Opr1JSXsKC/nV2PHMjI4GCeFgkA3t35/rgM5Xh4eO5ZfjxsHQFpwMF8VFLCuqIgkf/8Bxy4IF4O4QiMIF9DaoiJUy5ejWr4c9XPPEfmPf/Dyvn08lpFxRv+ZU08Ee6uqMJjN3Jic3KfNzSkpGMxm9lZV9Vl3qgXx8ZS1tlLV3s7O8nLc1eo+JyKAm5OTya6tpaOnp9/PP5eBxHf6iTPMw4Mug6Hf7eqMRnLr6ph9WrzXJyb2abO/upp5cXGYLBbbMis2Fosksa209Lz24eXZs/n9pElou7rYVV7OO1lZtqLpXFdJTs25WqFgVmwsu8rLAdhZUcGUqChbMQPg5+rK1TEx7OhtA+Dp5GQrZgBSAgKI8fZmV0XFecV/unBPT7bfdRcpAQEUNTXx7fHjvLBrF/WdnfSYzee1jYEcL6f+XL2cndGo1aJzsXBJEVdoBOECmhARYbsSIwM0ajUx3t6oFIoz2gac0uG2Ra8HIPC0TriBGg0A7aecWIJ7153k33sibe7upkWvt72nv+10nFJYBAygw+9A4nNVqfq0kctkWM4yDkqrXo8EfYoBgKBT9qGluxuLJPG7LVvOuBUFUNvZeV77UNjYyL2rV/NdRQWuKhWpgYF4ODkB1itrP6a/nDd3d9viG9FPH5xANzfye29LAQS7u5/Rxt/Nzbadn+Ld7Gx+v3Ur9V1dBGs0jA0Lw0WlOu9xZwZyvAzk5yoIg0EUNIJwAXk6OTEqJGTA7/NxcQGgvquLUA8P2/q63pO1b++/AzSddgJs6OoCrCdZHxcX6vs5wZ/cjs8p27lY8Q2Et7MzMn7Yh5NO3ceTRcdTEyeyICHhjG2E9FMonM4iSVzz8cf4urhw+IEHSPL3Ry6T8fqBA2woKTnn+5u6u/uc+Bu6umwFoY+LC/WnxQ/W3PieUqg19TMeTkNXF6m9xZCsnwKh8yxXtgB2lJVx7+rVPD1pEg+NGWN7Im3MO++cc39OuljHiyAMBnHLSRAuAWNCQ1HJ5XyWn99n/SdHjqCUyxkTGmpbt+aUviUAXx87RoKfH8Hu7kyIiKDDYDijQ+cn+fmkBwfjrDz73zAKmeyCxDcQLioVGWFhfFVY2Gf92qIi2/fuTk6kBgZS0tLCqJAQ26JWKPjdli1UtrWd83O0XV0UNzdzX3o6KQEByHv3dX1vns51RePUnPeYTKwrLmZKVBRgvSq3rayszwB+jTodW0pLyQwP/yEGnY791dW214fr6znR0mLbjodaTX1XV5+iZtcpt6xOt7eqCplMxlOTJtmKmZqODg43NPS54vRjT4H9nONFEC414mgVhEuAn6srD48dy0u7d6OUy5kUGcnO8nJe2r2b34wbh/cpfymvLy7mobVrmR8fz7fHj/NVQQGf3ngjYB0Mb2xoKLd99RXPT51KhKcn7+Xmsq+qitW33PKjMXg5O1PV3s6mkpIzrjINJL6Bevaqq5i1YgWLV63i5uRktpaWnlHg/N+UKSxcuRJPJyeuTUykUafjqa1bkctkZ33k+lSBGg0Rnp78Y+9eAt3cUMjlfJCXZytUdOfoC/J/O3agksuJ9/Pj5X376DQYeCIzE4DHMjJ4PzeX6R9+yNOTJiFJEs/t2oVaoej7SDuw6PPP+ePVVyOTyXhyyxZGBAVxfVISYO2M+8r+/Sz59lsWpaSwtbSUr3sf9e/P6NBQLJLEo+vXc2NyMhVtbTy/axc9JlOf/fFydiartpad5eVMjIjos42fc7wIwqVGXKERhEvEn6dP5/mpU1lx+DDzPv6YT48e5S8zZvDHadP6tHsiM5Pi5mYWrFzJltJSPrnhBm7oPSkq5HLW33Yb1yUk8PutW7nuk0+obGtj7a23MveU0WL7c/+oUQRqNMz7+GM29nMb5nzjG6jpQ4bw5U03cbCmhgUrV7K7qoqXpk/v02Z+76PiB2trmf/xxzy6fj3jwsPZduedZ/TtOJsvb7oJjVrNTZ9/zuJVq9AZjWy+4w4A9pzSqbk/f5kxg3/l5HDDp59iMJvZuXgx0d7egLVz7q7Fiwlxd+eOr77i7m++IdLTkz13303YKbfnXFUqlk2ezKMbNnDf6tWMCw9n8+2328bnmRUby/NTp7Lq2DHmrFhBTl0dHyxceNaYpkZH87cZM1hTVMTsFStYvnMnNyQm8ofJk8mprbV1dH5ywgSKm5uZ9dFHVJ/yGDn8vONFEC41MknMWiYIDkP27LO8NH06j48fP9ihXBFODip34N57f1LfqJOe2b6dv+zeTeeTT17A6ARBOJW4QiMIgiAIgsMTBY0gCIIgCA5P3HISBEEQBMHhiSs0giAIgiA4PFHQCIIgCILg8ERBIwiCIAiCwxMFjSAIgiAIDk8UNIIgCIIgODxR0AiCIAiC4PD+H0p32lkZSrS6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 name="Google Shape;816;p52"/>
          <p:cNvSpPr txBox="1">
            <a:spLocks/>
          </p:cNvSpPr>
          <p:nvPr/>
        </p:nvSpPr>
        <p:spPr>
          <a:xfrm>
            <a:off x="0" y="3500444"/>
            <a:ext cx="4357686" cy="142876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lvl="0">
              <a:buClr>
                <a:schemeClr val="accent1"/>
              </a:buClr>
              <a:buSzPts val="1400"/>
            </a:pPr>
            <a:r>
              <a:rPr lang="fr-FR" dirty="0" smtClean="0">
                <a:solidFill>
                  <a:schemeClr val="accent2"/>
                </a:solidFill>
                <a:latin typeface="Spartan Medium"/>
                <a:ea typeface="Spartan Medium"/>
                <a:cs typeface="Spartan Medium"/>
                <a:sym typeface="Spartan Medium"/>
              </a:rPr>
              <a:t>Revenus les plus forts : USA</a:t>
            </a:r>
          </a:p>
          <a:p>
            <a:pPr lvl="0">
              <a:buClr>
                <a:schemeClr val="accent1"/>
              </a:buClr>
              <a:buSzPts val="1400"/>
            </a:pPr>
            <a:r>
              <a:rPr lang="fr-FR" dirty="0" smtClean="0">
                <a:solidFill>
                  <a:schemeClr val="accent2"/>
                </a:solidFill>
                <a:latin typeface="Spartan Medium"/>
                <a:ea typeface="Spartan Medium"/>
                <a:cs typeface="Spartan Medium"/>
                <a:sym typeface="Spartan Medium"/>
              </a:rPr>
              <a:t>Revenus les plus faibles : la Côte d'Ivoire.</a:t>
            </a:r>
          </a:p>
        </p:txBody>
      </p:sp>
      <p:pic>
        <p:nvPicPr>
          <p:cNvPr id="2050" name="Picture 2"/>
          <p:cNvPicPr>
            <a:picLocks noChangeAspect="1" noChangeArrowheads="1"/>
          </p:cNvPicPr>
          <p:nvPr/>
        </p:nvPicPr>
        <p:blipFill>
          <a:blip r:embed="rId2"/>
          <a:srcRect/>
          <a:stretch>
            <a:fillRect/>
          </a:stretch>
        </p:blipFill>
        <p:spPr bwMode="auto">
          <a:xfrm>
            <a:off x="4572000" y="785800"/>
            <a:ext cx="4186005" cy="28329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844" y="142858"/>
            <a:ext cx="3650400" cy="2214578"/>
          </a:xfrm>
        </p:spPr>
        <p:txBody>
          <a:bodyPr/>
          <a:lstStyle/>
          <a:p>
            <a:r>
              <a:rPr lang="fr-FR" sz="2000" dirty="0" err="1" smtClean="0"/>
              <a:t>Anova</a:t>
            </a:r>
            <a:r>
              <a:rPr lang="fr-FR" sz="2000" dirty="0" smtClean="0"/>
              <a:t> sur les pays de notre liste:</a:t>
            </a:r>
            <a:br>
              <a:rPr lang="fr-FR" sz="2000" dirty="0" smtClean="0"/>
            </a:br>
            <a:r>
              <a:rPr lang="fr-FR" sz="2000" dirty="0" smtClean="0"/>
              <a:t>influence du pays sur le revenu.</a:t>
            </a:r>
            <a:br>
              <a:rPr lang="fr-FR" sz="2000" dirty="0" smtClean="0"/>
            </a:br>
            <a:r>
              <a:rPr lang="fr-FR" sz="2000" dirty="0" smtClean="0"/>
              <a:t/>
            </a:r>
            <a:br>
              <a:rPr lang="fr-FR" sz="2000" dirty="0" smtClean="0"/>
            </a:br>
            <a:r>
              <a:rPr lang="fr-FR" sz="2000" dirty="0" smtClean="0"/>
              <a:t>Ensuite nous allons généraliser l’analyse</a:t>
            </a:r>
            <a:endParaRPr lang="fr-FR" sz="2000" dirty="0"/>
          </a:p>
        </p:txBody>
      </p:sp>
      <p:sp>
        <p:nvSpPr>
          <p:cNvPr id="22530" name="AutoShape 2" descr="data:image/png;base64,iVBORw0KGgoAAAANSUhEUgAAAjQAAAGkCAYAAAAmBb/dAAAAOXRFWHRTb2Z0d2FyZQBNYXRwbG90bGliIHZlcnNpb24zLjMuNCwgaHR0cHM6Ly9tYXRwbG90bGliLm9yZy8QVMy6AAAACXBIWXMAAAsTAAALEwEAmpwYAAEAAElEQVR4nOzdZVRUWx+A8WeGGTolVETE7tZrYXe32J3X7rjX7o7Xbq/djYXd3aJiECogIN0T7wd0FAEdpIz9W4u1hjPn7L3PmTkz/9kpUavVagRBEARBEH5h0owugCAIgiAIQkqJgEYQBEEQhF+eCGgEQRAEQfjliYBGEARBEIRfnghoBEEQBEH45YmARhCENJdWgyl/5UGaGVn2X/m6CUJSREDzGzv49Cl1t2zBZu5cTGbOpOSqVSy7cYNYpTJd8j/n7o5k8mRuvXuXLvlV27iRRtu2pSiNrgcOUGT58lQqkRAUFUWHffu44+2d6mmvuX2b8WfPJvm8e1AQksmT2fPkSarn/eV7Lbn5vAkJod6WLQRERmqdR2rdS4m9HpLJk5l35UqK0v1RGZm38PsRAc1vqv/Ro7TYtQtbExNWN27MficnGuXNy4hTp2i7dy9KlSqjiyj8Ae75+LDt4UPSoj5g+sWLBEVFpUHKyZPV2JirPXpQI2dOrfZ3efWKEy9ffne/5Q0bMr9OnZQWL57EXo+rPXrQoWjRVM1HEDKCLKMLIKS+/+7fZ/mtW6xq1IjepUtrttfKlYsiNja03buXbQ8f0ql48QwspSD8HvRkMsrb2aV6uoWsrVM9zcSkRdkFISOIgOY3NPfKFYplzhwvmPnEqUgRbr57h6WhoWabe1AQo06d4ryHBxGxsdTImZN5tWuT19ISgEnnzjHvyhXCxo3THHPPx4eSq1ZxtksXqjk40PXAAYKiojCUyzny/DkN8ualb5kyANx+944+R47w+P17CtvYMKtmTWrnzq1J6314OCNOnuTI8+fEKJXUyJmTxfXqkdPCIslzDIuJYejx4+x1dUUqkTCyYsUE+yhUKqacP8/Ge/d4Hx5OERsbZteqRc1cuZJ/Ub8Qq1Qy/+pVNty7h0dQEHktLRnr6Ej7j79y3YOCyLl4MYvq1mXhtWtEKRTsc3KiYvbsnHr5kn/PnuWBry+WBgZ0L1mSiVWroiONqyx1WLSIv8uW5XVgIDsfP0ahUtG8YEGW1q+PiZ4eG+/do9vBg4mWa0PTpnQtUSLB9knnznHk+XMGlSvHlPPneRsaSqXs2dncvDmHnj1j+sWLBEdH0zhfPlY3boyhXA6Af0QEY11cOPbiBR8iIylvZ8ec2rUpY2sLwMZ79xhx8iQ7W7Vi+MmTuPr7k9vCglm1atEkf37OubtTfdMmAMquWUOX4sXZ2KwZIdHRjD9zhgPPnuEdGoqZvj4N8uZlcb16mOvrA3FNERuaNuX4ixccdXNDT0eHjsWKMa9OHWRSKQ6LFuERHMyymzdZdvMm6okTtXrtTrx4wYxLl7jj7U2sUkkBKysmVK1Ki4IFkzzme++1T6/37tataVWoEOExMQw+fpyjbm4ERUVR0MqKf6tUoUXBgvFeP+u5c5lYtSpdS5RI9P0y7vRpjHV1OdK+vSavb91Ln9L2GzkSq4/3d1BUFBazZ7OhaVMczM0TfT0kkyczt3ZtRnw8rwe+vox2ceH6mzcANMyXj3m1a5PZ2BiIa5YNi4mhsr09C65d4314OOXt7FjeoAEFvxGEPQ8IYNCxY1zy9CSLsTHLGjRIsM/3PguUKhVjT59mx6NH+IaHk9vCgkHlymk+axIjmTyZ6TVqsPXhQ3zCwljVqBGtChXi9rt3jHJx4aqXF0a6urQtXJjZtWtjKJez8d49uh88iNfQoWQzNdWkNeLkSXY/eYL74MFIJJIU38+fyvfl9QdotmMHQVFRnOvaFQBnNzcmnD3LEz8/jHV1aZQvH/Pq1CGTgUGS5/0nEk1Ovxnv0FAevX9Pgzx5ktxnXp06NMibF4hrz/9rzRrcPnxgeYMGbGjalNeBgThu2MC70NBk5X3UzY0ohYL9Tk70+SKYGnLiBM0LFGC/kxNZjI1puG0brn5+AETGxlJ90yYueXryv/r12dy8OT5hYVTZuJHAb/QxaLtnD/ufPmVenTqsa9KE7Y8eccXLK94+vQ4fZv7VqwwuV44DbdtSwMqK+lu3JtgvuTofOMDUCxfoVaoUh9q1o1L27HTYt4+1d+7E22/82bPMrlWLObVrUzprVk6/ekX9rVvJaW7OficnRlasyPyrVxl07Fi842ZcvEhgVBQ7WrViWo0abH/4kGkXLgDQMG9ervboEe+vrK0tWYyNqfeN1/xZQACzL19mbu3arG3cmGtv3lB140bW37vH8oYNGevoyLaHD1l87RoQ9yVecd06XF6/ZlatWuxs1Qo1UGXDBh76+mrSDY2JofuhQ/QvW5Yj7dphZWiI0549fIiMpFTWrJovrQ1NmzK+ShUA2u/dy8Fnz5hVsyYnO3ViRIUKbHv4kKnnz8cr85Djx7E2NOSAkxP9y5Zl8fXrrLl9G0DzXmpVqBBXe/TQ6nW78fYtDbZto4i1NQfbtmVnq1YYyuW037sXv/DwJI/T5r32pREnT3Lm9WuW1KvH0fbtKWRtTevdu3H186Nh3rz8W7kyAMc7dKBnqVKa475+vyTmW/fS9yT1enzpno8P5deuJUapZFOzZiyuV48LHh5U3biR8JgYzX4ur16x6f59Fterx5bmzXELCKBrEoE2QEh0NNU2bsQ3PJytLVow1tGRLgcOxNtHm8+CeVeusO7uXabVqMGJjh2plycP/Y4e5cSLF98890nnzjGgbFlWNmxIZXt7nvj5UWXjRiTArtatmV2rFjsfP6bN7t0AtChYED2ZjL2urvHS2fPkCW0LF0YikaTK/awNj6AgWuzcSaXs2XHu0IH5depw+Plz+js7a53Gn0LU0Pxm3oSEAJDD3Fyr/RdevUqkQsGpTp00v+qqOTiQa/Fi5l+5wvy6dbXOW6FSsbpxY00659zdARhRoQL/fvzwrJkrF7mXLIn7YGralP/u3+eZvz+P/v6bAlZWmn1yLFrE/27cYELVqgnyeeDry1E3N3a0bIlTkSIA/JUtGzkXL9bs89Tfn4337rGmcWPNl0a9PHnwDgvj3zNnONOli9bn9aWHvr7sePSIlQ0b0ufjr8I6uXMTHB3NuNOn6fZFDUnn4sU15QP49+xZytvZsaNVK015MhkY0PXgQUZWqoTDx9fMztSU7S1bIpFIqJM7N+fc3XF+8YLZtWtjbWSEtZGRJs35V65w18eH0507k+XjL+jEhMXEsL5JE8p9bF444ubGjkePcB88mBzm5jTKl4+jbm5cf/sWgA137/IyMJCH/fppmj7q5slDvv/9j0nnz7O3TRsAYpRK5tauTZvChQHIbGxM8ZUrOfv6NS0LFdIcW8TGhtyZMhGlUBCjVLKyUSNNAFbNwYErb95w3sMjXpkrZs/O/z5+AdfMlYvDz5/j/OIF/cqWpWTWrOjp6JDZyEjrJpPH79/TomBBljVsqNlmb2ZGqdWruf72LY3y5UtwjDbvta9d8PSkdq5ctP54TRzt7clsZIRCpcLayIjcmTIBUNrWFitDQ9yDgoCE75fEfOte+h5TPb0Er8fXpl64gLWREcc6dEBXR0dTzqIrVrD+7l0GlisHxAWyR9u3J6uJCQBvQ0MZfPw4ARER8Wp/P9l47x5+ERFc79mT7GZmAFgYGNBy1y7NPtp8Flzw9KSMrS2dPzaXV3NwwFAu19QqJqVO7tz0K1tW8/+QEyfIbGTE0fbt0ZPFfQ3mzZSJKhs3csHDgyo5ctAwb152P3nCoI/nfO3NGzyCg2n3sSY2Ne5nbdx4+5ZopZIxjo6a622sq4tHcLBWx/9JRA3Nb+ZTVadKy2GZFzw9qe7goAlCAKwMDamZK1eCL5jvsTY0jJfOJy0LFdI81tXRoW7u3Nz4OFrjrLs7eS0tyZMpEwqVCoVKhaFcTmV7e06/fp1oPpc9PQGo/7GWCSCriQkVsmfX/P8pmGqQN68mXYVKRYM8ebjk6UnMD470uvDxmnz6svqkbeHC+EVE4Orvr9n2ZR+IiNhYbnz80vyyPPXy5EGlVnP2i3P9K1s2JBKJ5n87U9N4v44/cXn1itEuLsysWZMqOXJ8s9wS0DQVAWQ2MsLa0DBe4GtpYKDpZHvB05PC1tbxzkFXR4fmBQpw/uO1/eTLgMLuY/V8eGxsouXQl8k42akT9fLkwT0oiJMvX7Lg6lWe+PkR/dVr8nWgktR10Fa3kiXZ3bo14TEx3Hr3jm0PH7Ls5k0AohWKRI/R5r32tYp2dqy5c4cm27ez+vZt/CMimF+3LkUzZ/5m+bTpM/Oteyk1XPDwoGn+/Jpg5lO5imXOHO/zIIeZmebLFb7/ul/28qKojY0mmAFomj8/Ol+8z7X5LKhoZ8fJly+pvmkTi69d41VgINNq1KDyd97/X1/bs69fUyd3bnSkUk1eFbJnx1RPj9OvXgHQvmhRLnt6amqqdz1+TAErK0pkyZIm93NSStvaoqejw19r1zLy5EnOubvTJH9+hpQvr3UafwpRQ/Obsf/4geH5jejdOzSUzMbGSCUSAiMjKZHIB21mIyMev3+frLxtvqg5+DqtL1kbGmo+JAIiI3nq74986tQEx+VN5BckQGBUFHKpFNOPbdCfZDE2JjQ6Oi7diAgAsi1YkGga/hER2H7xgaytwKgoZFJpgrbrT/0LQqKjMdbVBeJfj8DISFRqNWNPn2bs6dMJ0vUOC9M8/vrXplQiSRCgvg4MpO2ePTQtUCBe23tSDOVyTbCbVD5fCoyM1JzTlzIbGxPy8Ronlo704wf3twLqQ8+eMfTECV4FBmJlaEgZW1sM5fIEI++0uQ7JER4TQ58jR9j5+DEA+S0tKZElC0CSo7C0ea99bUn9+tiamLD5wQMOP3+OVCKheYECrG/aNEE6X0rq/vnSt+6l1BAYGZkgj0/5fvm6J/baQNKve2BkZIIfOzpSabzaRm0+C8Y4OmIol7Pu7l2GnDjBkBMnqObgwNYWLb55P399bQMiI1l1+zarPjZhfunTvdgwb15M9fTY++QJA/76iz1PntDrY21vat/P35LLwoLTnTsz89Il/nfjBvOuXiWLsTHLGzSg+Tf6fv2JREDzm7EyNKRkliwcf/GCWbVqJbpPrc2byWJszOnOnclkYIBvIv0HfMLCNFXHEhJ+UIUl4xdGYFRUvF9zvuHhWH4MCMz09CieOTNrmzRJcJzeF78Sv2RpYECsSkVQVJSmEynEBTGfflma6esjAS537448kXQSq0nSRiYDAxQqFR8iI+MFNT4fP8Ask+ik9+mL7N/KlWlaoECC55MTXEXExtJ8504yGRiwQYumhh+RycCAp1/UNn3y5fviR7gFBNB69266FC/O+a5dNb/s2+zezRMt+4L8qIHHjnHy5Uuc27enSo4c6MlkPPHzY+vDh0keo8177WsGcjmTq1dncvXqPPP3Z8+TJ0y9cIHRp06xolGjFJ3Dt+6lT3UAX96ryblPgW9+Hnyrw+/3WBoaJujro1ar4/WT0+azQEcqZWiFCgytUAHP4GAOPH3KxHPn6HHoEMc6dNC6PGZ6ejTNnz9eM9Qnnz4b9GQymhcsyF5XV8rY2uIVEkLbj02CqXk/w/c/XyvZ23OkfXsiYmM5/eoVc65cofXu3XgOHfpDP8x+V6LJ6Tc0pHx57vv6su6rTqoAWx484Imfn2beCUd7e866u+P/sUYD4movTr9+TaWP1eqmenpEKhTx5vy4mIzmqONfdNiLjI3F2c2Nag4OmvxfBwXhYG5OGVtbytjaUjprVhZeu8aR588TTe/Tsfu+6LAXGBnJtY+jMj6lqyaurf9TumVsbXF59YqF164hk/7YW9/R3h6A3R9/5X+y8/FjbIyMNCPDvmby8cP6ZWBgvPLo6ugw9vRpvJLRHt794EHcPnxgn5PTN3/xp4SjvT2P/fzifQnFKJXsf/pU877QxpdNCgB3vL2J+dgfQNNMERPDJU/PZM9V83WN0/dcffOGennyUDt3bk2/iU/vzaRmztXmvfYlpUpFkeXLWfSxc3V+Kyv+qVKFCtmz4/mxf9vX1yQ5vnUvfXovfFlj8/V9+r28He3tOfjsWbwmWVc/Px6+f5+s1/1r1R0cePT+PW4BAZptp1+/jtfMqM1nQZ3Nmxl24gQQVxs9qFw5mhUo8M0a6aTO82lAAKWzZtXkld3UlDEuLjz6oma6fZEiXPbyYv3du5S1tdXc36l5P5vq6cV7zSJiY7nr46P5f+2dO+RavJhYpRJDuZzG+fMzrXp1lGo1bz++p4Q4oobmN9SpWDGOurnR+8gRrr99S9P8+ZFKJJx4+ZLlN2/SpnBhTefVoeXLs/HePWpv3sz4KlVQq9VMu3gRXR0dTRtt/bx5GXbyJD0OHWJA2bLc8/Fh+a1bWpdn5qVLGMhkOJibM+/qVSJiYxldqRIA3UuWZMn169TevJmxjo5kMjBg9e3b7HV15XC7domml9/Kio7FijHk+HGiFArszcyYeekSsV80WZTIkoWWBQvScd8+JlWrRkErK865uzPt4kVGVayoqSJPTEBkpOYL6UuO9vaUsbWlZcGCDDt5ktCYGIplzszBp0/Z8egRyxo0+Ga6U6pXp9mOHZjp6dG8YEH8IyL498wZpBLJd/tXfDLvyhV2Pn7MpKpViVYo4n2xWhsaJtrR80d0K1GCRdeu0WDbNqZVr46Zvj4Lr13DNyyMfz6O0tHGp1qNo8+fY6yrS8msWdGRSBjt4kK/MmXwj4hg3pUr+ISFaYKM5KR929ubCx4eVLa3j9dPITFlbW059OwZm+7dw97MjDOvXzP34yy1EUn0/dDmvfYlHamUctmyMfn8efRlMgpYWXHtzRsueniw6mPtzKdrss/VlTpfTF+gjW/dS9Vz5kRfJmPw8eP8W7kynsHBTL1wIV5N59evx6fOt5/8U7kyFdevp/7WrQwtX57gqCj+PXsWB3NzuqRg3qrOxYsz78oVGm/fzvQaNYhUKBh3+jTyL4JSbT4LKtvbM+3iRbIaG1M2WzZc/fzY/fgxQ5PZn2R8lSpUXL+eNnv20L1ECaIUCqZeuIBXSAglPzZDAtTImRMrQ0M23LvH3K868abG/QxQP08eNty7R6msWbExMmLO5ct8+U6ukiMHA48do/Xu3fxdtiwxSiXTLlwgp7m5pslUiCMCmt+QRCJhe8uW1HBwYMO9e+x1dSVGqSSfpSX/q1+fHqVKaT78s5uZcbFbN0a5uNB5/35kUinVHBzY2aqV5hd0ASsr1jZuzLSLF6m/dSvl7OzY07o15det06o8Kxs2ZOK5c7z48IHStrac7dJF88VrqqfHhW7dGHnqFH2PHCFaqaSIjQ0H27bVDC1PzLomTbA2NGTiuXPEKJX0KFmSbCYm8b6YtrZowYSzZ5l56RLvw8PJYWbGrJo1v9vnxCcsjKEffwV+aWbNmpSxtdWku/DaNQIiIihgZcWW5s3pUKzYN9Ntkj8/B9u2ZcqFC2y4dw9TPT1q587NrJo1vztK45NPv1QnnT/PpK+GOX+aVyQ1mHx8XUacPEl/Z2dNp8kL3bpRMokhxYkpbGNDp2LFmHnpEre8vTncrh3/NW/O5PPnabB1K1mMjWmQNy/dS5akv7Mz70JDta5CH+foSN+jR6m3ZQvPBw7UvF+TMr9OHSIVCoZ8fG0LWlmxz8mJoSdOcPXNG7okMocPaPde+9KS+vUx0tVl+sWLmvfd/Dp16PGx/0XNXLmomzs3A48do1epUlr1gfrkW/eSub4+u1q1YrSLC422b6ewtTWbmzen+c6dmuMTez2+VNrWljOdOzP29Gla796NkVxOg7x5mVO7tmbelB+hL5NxpksXBh47RteDBzHX12d6jRqMOnVKs482nwXjKldGqVaz4tYt/j17lsxGRgwtX56J1aolqzyfzvOfM2douWsX+jIZlezt2dy8ebx5Z3SkUtoUKsTSmzcTjEBLjfsZYGHdukQpFPQ9cgRTPT36ly1LySxZuP1xeYp8lpYcbteOCWfP0urjqLDqOXOytUWLRJvT/2QStVilTBAEQRCEX5zoQyMIgiAIwi9PBDSCIAiCIPzyREAjCIIgCMIvTwQ0giAIgiD88kRAIwiCIAjCL08ENIIgCIIg/PJ++3loAgPDUalSf2S6paUxAQFh399RSDFxrdOXuN7pR1zr9KF7+CAmxnoEVK+X0UX5I6TV+1oqlWBhkfSaZ799QKNSqdMkoPmUtpA+xLVOX+J6px9xrdOe3pqVINdBVbVuRhflj5ER72vR5CQIgiAIwi9PBDSCIAiCIPzyREAjCIIgCMIvTwQ0giAIgiD88n77TsHfEhkZTlhYEEqlItnHvn8vRaVSpUGphK+Ja52+knO9dXRkGBubY2CQ9MgDQRCE9PDHBjSRkeGEhgZibm6NXK6LRCJJ1vEymRSFQnzJpgdxrdOXttdbrVYTGxtDUJAfgAhqBEHIUH9sk1NYWBDm5tbo6uolO5gRBAEkEgm6unqYm1sTFhaU0cURBOEPl2EBTUxMDI0aNeLKlStJ7vP06VOcnJwoXrw4LVq04MGDB6mWv1KpQC7XTbX0BOFPJZfr/lCzrSAIQmrKkIAmOjqaYcOG4ebmluQ+ERER9OzZk+LFi7Nv3z5Kly5Nnz59CAtLvdkHRc2MIKScuI+En13Ius2wZ09GF0NIY+ke0Lx48YI2bdrg6en5zf2cnZ2Ry+WMGTOG3LlzM27cOExMTDh27Fg6lVQQBEH4HagtLcHKKqOLIaSxdA9obt26RaVKldi5c+c397t//z6lSpVCKo0rokQioVSpUty9ezc9ivlLOHXqOI6OZdi+fUu87QMG9Gb16uUATJ8+iSlTxqdJ/s7Oh2nevEGapC0IgpBa9HZshY0bM7oYQhpL94Cmbdu2jBo1CgMDg2/u5+fnh42NTbxtlpaW+Pr6pmXxfikuLiews8vO8eNHMiT/mjVrs3791gzJWxAEQVv6IqBJN7FhYfyve68MWcvppx22HRkZia5u/E67urq6xMTEJCsdS0vjRLe/fy9FJktZPJfS41MiJCSEGzeu8c8/E5k06V9evnxO/vwFgLjaLKlUgkwmRSKRIJGkTVllMkOMjAxTPd3E8/pjB+RliOReb6lUirW1SRqV5vcmrls6uHwRAOsMLsZvLywM3zz5GBgSxvZ8hWk3Zki6Zv/TBjR6enoJgpeYmBj09fWTlU5AQFiikaJKpUrR3CYZPTeKi8sp5HJdqlWrRfbsqzl8+BC5c+cD4uYHUanUKBQq1Go14eHhjBo1nGvXLpMtmx1jx06gUKEiAPj7+7No0Vxu3bpBdHQUDg45GTx4BCVKlMLb+x2tWzdh2rTZrFjxP4KCAilRohRjx07E3NwcZ+fDrFmzgv37nQF49eolixbN5dGjh1hbW9OsWSvatu2Q4k6jGX2t/zQ/cr1VKhV+fqFpVKLfl7W1ibhu6URc6/TxQVeBBZAzX/FUv95SqSTJSgr4iQOazJkz4+fnF2+bv78/1tZpF2Nf3vmEi9sfa7WvRCJBrU55lVrldoWp5FQo2cedOnWc8uUrIpPJqFy5Ks7OhxkwYAgyWcKX9NKlC3Tp0oM+ffpz6NB+hgzpz549hzE1NWXq1AkYGhqwcuV61Go1K1f+j3nzZrJly27N8Zs3b2TChGnExsYwfvwYtm37j7//HhQvj+joKEaMGETdug0YOXIcb954MXfuDORyGa1atU3+hREEQUglBsuWgLEedOmT0UX57Ug93DEZPpiwydNRFi5CtCyWm0CuEkXSvyzpnqOWihcvzt27dzVBg1qt5u7du5QoUSJjC/YT8Pf34/79u1SuXBWAKlVqEBQUxNWrlxLdP1++AvTq1Y8cORzo338w5ubmnDoVN1qsUqXKDBkyEgeHnOTMmYsWLdrg7v46XrDWrVsvChcuQokSpahTpx5Pnz5JkMepU8cxMTGlT5/+ZM9uT4UKlejVqx+7dm1PgysgCIKgPd1Tx+FIxvQ1/G2p1ehv2YRFtYrI7t5G540XD28GUcBPyR09KTKT5LWmpIafqobGz88PExMT9PX1qVevHvPnz2fq1Km0b9+eXbt2ERYWRoMGaTeqppJTIa1rSzKyGcTF5QRSqZQKFRwBKFy4CFZW1hw7dpTKlasl2L9gwc/nJJVKyZs3H+7u7gA0b94KF5cTPHr0AA8Pd549ewqAUqnUHJMtm53msaGhEQpFwknU3N3dcXd/Re3alTXbVCoVsbGxxMbGIpfLU3TOgiAIws9B4uuLyfCB6J08TkzlqoQuXo7KLjuXxq2ihhKemH570E9a+akCGkdHR2bOnEmLFi0wNjZm1apVTJw4kd27d5M/f35Wr16NsXHS7Wd/CheXkygUCho2rKnZplKpuHLlIkFBQQn2l0jiV8SpVGrkchkqlYqhQ/sTEhJMzZp1qFSpCrGxsfzzz8h4+38djCTW1KZUKilRojQjR45N8JyOjk5yTk8QBEH4SekePojJyMFIIiIImz6byB594OP0Kub+JwHwMcicIWXL0IDm2bNn3/y/WLFi7N+/Pz2L9NPz8vLk6dMnDBo0jDJl/tJs9/X1YeTIIbi4HE9wzKtXLzSPFQoFz58/pXz5iri7v+LevTscOHAcq4+TTu3btzvB8dqwt8/B+fNnyJIlq6Yfz9mzLty4cY3Ro//9oTQFQRCEn4MkOAjjsSPR37OT2BIlCV22BmXefJrnVSooEvwYXylY6DpkSBl/2j40QuJcXE5gbGxC06YtyZUrj+avQgVHihYtxrFjRxMc8+jRAzZuXIuHhzuLFs1DoYilTp36GBubIJVKOXPmJD4+3pw968L69asAkj08vm7d+sTGxjJ79jTc3V9z8+Y1FiyYg4mJaaqctyAIgpBBlErMG9dFb/8ewkeNI+ioS7xgBuD29VgKub/nqgrsrLJmSDFFQPOLcXE5Qe3a9dDT00vwXLNmrXj2zJXXr1/G216/fiMePnxAt27tcXV9zJw5izEwMMDGJjPDh49hx46tdOzYms2bNzB48AhkMhlubs8SpP8thoZGzJ+/BG/vd3Tv3pFp0yZRv34jevf+O0XnKwiCIGSQyEhQq0FHh/DR/xJ07DQRI8ZAIn0iT2x/SZbXCq4DWa0zpslJok6Nscc/saTmofHx8SBLlhw/nK6YGyX9iGudvn7keqf0fvpTiblR0odZswboynXw2304o4vyy5D6+mDWrAGR/QYS1bnbd/ef1nY6i8/MpjowuPs8Ks3qnfpl+s48NKKGRhAEQRCEeFTWNijKlkOZK/d3942JgSLSi6gkcAuwtc+W9gVMhAhoBEEQBEFA56krZi0bI333FqRSQpesINaxynePu3ZZRengp7hnkRAGZM2VPe0LmwgR0AiCIAi/teADznDuXEYX4+elUmGwYikWtasgc32Mjod7sg4/vCuS/G6BPLCI69uZObfdd45IGz/VPDSCIAiCIKQfqacHJoP6oXvlEtH1GhI6fwnqZC4x5H3vIUZBau7nMMZaIkM3s1kalfbbREAjCIIg/NbEWk6JUKvR374Fo3/HABCyZAXRTu0hmYsJh4VBEat98BIexBiRVaoLVgZxHWvSmWhyEgRBEH5r8ls34OrVjC7GT0Py/j2mndtiMqQ/iuIlCDx/lei2HZIdzABcOg+VdC8RbQxuQTrY6piDqW7qF1oLooZGEARB+K2FbNiCtbUJiCHyEB6ORU1HpEGBhE2dSWSvfpqlC37EkX3RzPB7jUdJGQF3giltkPWHAqPUIAIaQRAEQfjdRUWBvj4YGRH+z0QUJUujzF8gRUmqVHDjkhqH0HBOVbHF95IPWbJZplKBk080OQmCIAi/NaNpk2BswoVz/xQ6L9zIVKEUuqfi1vqLbtshxcEMwP79MvLonkNHAV4O+VGqVWQxT16H4tQkAppfjKNjmXh/DRvWZObMKUREhCcrjZs3r6f6voIgCD8j2R/eh0aZ3R5FydKorFIv2IiOhimT5dR12AJAUOayAGS2tEm1PJJLBDS/oClTZnHw4HH273dm9uxFPH3qyv/+tzBN8jp48DglSpRKk7QFQRCEtCG7exuzNs2QhASDnh4h6zejKFk61dJft06Ot4+MCqrrBDqAkU5BALLYZEm1PJJLBDS/IBMTEywtrbC2tqFIkaK0bt2W06dPpUlelpZWyBNZiEwQBEH4CcXGYjh7OuYNaqHz/BlSL69UzyIwEBbM1yUbTyj20p+XJQ2I+djhOnM221TPT1sioPkNmJtbxPtfrVazceNamjWrT926VRk2bCBeXp6JHhsdHcWsWVOpW7cqzZrV58iRA1StWg5v73dA/Can8PAwJk36h9q1q9C2bQuOHTuCo2MZFAoF3t7vcHQsw5s3n2+edetW0a9fD83/9+/fo1evztSoUYmOHdtw/PjR1L4UgiAIfyyd588wb1ALo/mziW7RmsDzV1EWLpLq+SxerEdoqIQB+tMx+aDkSuOC+Hq8AcA6e9ZUz09bYpTTF3bulLF9u3a1ERKJhNRYqLxdu1icnBQ/fHxQUBB79uygTp36mm179+7k+HFnxo+fgpWVNXv37mTw4H5s27YXfX39eMcvWjSPBw/uMX/+/1AqVcyaNQWlUploXrNmTcPT04P//W8VgYEfmDNnutblDAjwZ+TIwfTs2ZeJEx159syVuXNnYGxsgqMWa4UIgiAISVCpMFizAqNpk1AbGRG8bjMxjZumSVaenhLWrpFjr/OAjlYneG8G6tK98D10mUwSQ+Q2pmmSrzZEQPMLGj16GDo6UtRqNVFRUZiamjFkyEjN89u2bWbw4BGULh3XSWvo0FFcvXqFc+dOU69eQ81+ERERHD9+lNmzF1KkSDEAhgwZyfDhAxPkGRISwoULZ1m4cBkFCsS1lXbs2IWFC+dqVeZ9+3ZTqlRp2rRpB4CdXXY8PNzZvXu7CGgEQRB+kNTLM27pgssXia5Tj9D5/0OdOXOa5Tdzph5qtYoWyjXYvQlg5yh9Glu25JT3XmylZqgz6X8/kTQiApovODkptK4tkcmkKBSqNC5R4kaOHEvRosUBCA0N4eTJ4/Tt243VqzdhZWXN+/e+TJnyL9IvJkuKiYlJ0Ozk6elObGwsBQoU0mwrUqRoonm+eeOJUqkkT558X+xbXOsye3i85tq1K9SuXVmzTalUJmguEwRBELQjef8ei2oVQaUidOFSotp3StNJ7e7fl7J3r5yCBtfpYXWRcAVcqliVGrr6+Pj5kFVqhspCBDRCMlhZWWNn93l59oIFC3Pt2mUOHz5A587dAZg8eQYODrniHWdsbBLvfx0dnY+PPjedJdWK9rmp6vMOX3YWliRyE33ZdKVUKqlVqy5du/aMt480BTNUCoIg/JGio0FPD7WNDRGjxxFdtwGqHA5pmqVCASNH6mNmHMNfYfsoFPWAC/9AQXkHAHw/+FFYmgPVxxW3M4L4NvlNqNWgVCowMTHBwiIT/v7+2Nllx84uO1mz2rJq1TJevHge75hs2bIjl8t59sxVs+3Lx1+ytbVDV1cXV9cnmm1ubs80j2WyuOAmPPzzfDjv3r3VPM6ePQdeXp6aMtnZZef69ascPnwgRectCILwPWqLTGCZcTPYpibZ3dtkKlsM2b07AET2/jvNgxmA1avl3LunQwn903S1voVSJuGUkwX1rRqgUqnwCfEnq9QMtbkIaIRkCA0NJSDAn4AAf969e8uaNSt4+9aL6tVrAeDk1J61a1dy4cI53rzxYv78Wdy8eR0Hh5zx0jE0NKRBg8YsWbKAR48e8ujRQxYtiusT83WNi76+Ps2bt2bx4nk8evSAe/fusGbNCs3zmTJlwsYmM5s3r+ft2zccP36Uq1cvaZ5v0aI1bm7PWblyKV5enpw968KKFUuwsUm7tl5BEASIW8uJvXszuhipQpkrN4pixVEbGKZbnu7uEmbP1uOvYoFY+V+iUthVHjup8VdVx1iuy4cPH1ColGQ1ygQ6GRdWiCanX9CECWM0j3V19ciTJy/Tps3R9Ktp164TUVFRLFgwm9DQEPLly8+CBf/DKpFZIvv3H8K8eTMZOvRvjIyMadmyDatWLdPUuHypT5/+REVFMnToAMzMzGjQoDHr168G4pqOxo4dz8KFc+nUqQ0lS5ahS5eeXLx4DoAsWbIyZ85CVq5cys6dW8mUyZLu3fvQvHmrVL8+giAIvxP55YsYrFpOyNpNqM3MCdmyK93yVqthxAh9dHQgh/8+Wmd+jtw3kmtDoJS6PQC+vj4AGbrsAYBEnRpjj39iAQFhqFQJT9HHx4MsWXL8cLoZ2Sk4NV24cI4yZf7C0DAu2nd1fUy/fj1wcbmETPbtePfOnVsMGtSXc+eufXfflPhdrvWv4keud0rvpz+VtbUJfmIF6DRnNG0Shoa6+A0bl9FFSZ7ISIxmTMFw1TIUuXITvHN/ujQvfWnHDhmDBhnQucEzAp13sNNmLT65/Jm734Kx6sfoy2ScOXOKtm1bcvavyRQ+MjTN3tdSqQRLS+Mknxc1NH+4DRtWc/nyBTp16kZERDjLli3G0bFqmgYogiAI6UkS+AEif60Zz2X372LSvzey58+I7N6LsPFTwMgoXcvw/r2ECRP0KV0qhvALB3AqGoDBwzfcWAEqn+roZ4v7nvD19QUgc+aMW/YAREDzx5swYRqLFs2lW7cOyOVyHB2rMGjQ8IwuliAIQqoJm78EA2sT+BVqw2JjMVw8H8MFc1BZ2xC0cz+x1WtmSFH+/VePiAio6XCJZ/eiaBF6nMBc5jxrEkS5xx00+31qcsqcJSuJT8uaPkRA84fLmTMXixev+P6OiShVqgyXLt1K5RIJgiD8mXReuGHSvxfyu3eIatGasFnzUGfQXF0HDsg4cEBO/15BuK6/Qv8K/hhcdmPPf5a88clB98wVNPv6eHtjLjFAz8aUiAwpbRwxykkQBEH4rRkPHwS9e2d0Mb5J5/kzLGpUQsf9NSFrNhK6cl2GBTPv3kkYOVKf0qWVmLo7Y6wPNV/uI7x0IV52DEDHtyZ6Op/rQ3zfvosbsp2BswSDCGgEQRCE35zOyxfw/Pn3d8wIMTEAKPPmI2LoSAIvXCe6aYsMK45KBQMH6hMbC0O7veLBqZcMLe+FzOcdR8dlQ6mS4ijrGO+Y994+2EpNM3SWYBABjSAIgiBkCPnZ02T6qzhSD3eQSIgYOhJVBnesXbVKzsWLMqZOieTyytNkz6ZD6Zs7iapZgwcNL/ParQjVM5eMd4yP78dlD0QNjSAIgiD8eZR586EoVDhN119KjsePpUyfrkf9+rFYh93E85EfI4o8QxIawqVxxZDpRWAb2BG5ZtkcUKvV+H54T1ZRQyMIgiAIfw7dE8cwGdAH1GpUdtkJ2bYHlX3Gz+EUFQV//62Pubmaf4b5sX/OFSpXMSPX+V1EtXLibKlDvH9vQ8esHeIdFxj4gRhF7MeVtjNu2QMQAY0gCIIgpDlJaAjGQwdg1skJ2aOHSD58yOgixTN1qh6urjosXhzJ4RkuSCUS+mS6BioVbmPqITd/RdTrRmQ1ir/I8ac5aEQNjZBsrVo1xtGxjOavcuWy1K9fgzFjhmnmAvhSUFAQNWpUYufOralWhgEDerN69fIkn3d0LMPNm9c15c3IBSivXbvC4MH9qFevGg0b1mTUqCE8f/401dJ/9+4tV65c+v6OSVAoFIwbN5IaNSoyder4BM97e7/D0bEMb954paSY3LlzC0fHMigUihSlIwhC8smvXsaieiX0t28hYvBwAk+cRf0TLZbp7CxjzRpdevWKweDDYx6d9aBnNyvMDu0ksltPjmTbRlSUHo0M+iY4VjMHjaEl6OokeD49iXlofkEDBgyhdu16AKhUKtzdXzF37kymT5/EkiUr4+174MAeypQpS5s27TOiqKxZ8x+GhgYZkveePTtYseJ/9OjRh6FDR6FUKtm1axv9+/dm2bLV5MtXIMV5zJw5haJFi1OxouMPHX/lyiWuXLnIqlUbE12o08YmMwcPHsc8hcM3ixYtzsGDx8UM0IKQnqKiMJo5FYOVS1HlcCDo0AkUf5XL6FLF4+UlYfBgfYoXVzJ0QBCTa1wgTykbal5eiTqTJf4jehBl9ReeDx0ZZps/wfE+Pt4AZLXM2HWcQAQ0vyQjI2MsLa00/1tb29CzZ1+mTBlPWFgYxsaf17pwcoqbAfjr1bPTi4VFxsyj8PbtG5YtW8zo0f9Sr15DzfaxYyfg7f2OVauWM3/+khTnk9Kl0MLDwzA3tyB//sSDKx0dnXiv9Y+Sy+Wpko4gCNqRPbwft3TBU1ciu/YgbOK0dF+64HtiY6F3bwNUKli9OpL90y4QGRLN8BoxyOfdJmTZak4ab0aqo6RYVO9Ev0fev/+47IF1ZmLT+wS+IpqcfhNyedw6JVJp3EsaFhbGtGkTadasHi1aNGT27OlERIQDcc0PTZrUZe/eXTRsWJNGjWqzYcMaTVrr1q2iX78e8dL/uunI39+PgQP7UKNGRfr06YaXl2ei5fryuNjYWBYtmku9etVo0aIhZ864xGtO+bKpCsDZ+TDNmzfQ/P/q1UsGDepLjRqVcHJqxvbtW5IMKFxcTmBqakadOvUTPDdy5DgGD/68vMOFC+fo2LENNWtWonv3Dly7dkXz3IABvdm4cS3Dhg2kZs1KdO7sxNWrcU1M06dP4t69O/z333oGDOitaR7auHEt9epVZ8aMyQBs2bKR1q2bUq1aeZo2rcvatSs113n69En4+/vh6FiGO3duMWBAbxYsmI2TUzOaNavP06dP4l2j4OAgJk/+l7p1q9KoUW0WL56vaUby8HBn+PBB1K5dhRo1KtKvXw9evXoJxG9y+lTOc+dO4+TUjLp1qzJ69FCCgoI0533//j169epMjRqV6NixDcePH030OgvCr0CZOw/ky5du+cmvXcG8bnUkQUEE7dhH2JyFP10wAzBjhh63b+uwYEEUYa9fc2W3Ky175CXb2rnEVHQkslVLXptsxuN1Hpyy1000DV9fH0x1DDCwNk/fwidC1NB8Qe/gS/T3uWm1r0QiSfGvc4CoFnmJbpo7RWl4eXmybt0qypWrqFk1e+bMycTExLBs2VoUCgVLly5k+vRJTJ8+F4j7YnR2PsyCBcvw9fVh+vSJmJtb0Lx5K63yPH78KIMHD2fEiLEfv/AHsH37vm82aaxZs5wLF84xc+Z8dHR0mDNnutbnGB0dxYgRg6hbtwEjR47jzRsv5s6dgVwuo1Wrtgn2f/HCjfz5C2oCvC9lz26veezm9pypUycwfPhoihYtzs2b1xg3biSrVq0nb9646tXNmzcwfPgYBg0axtq1K5k1axr79h1l8OAReHl5UqhQYbp27Ul4eFzAeO/eHdat24xSqeTECWd27NjCpEkzyJbNjuvXrzBv3iwqVnSkXbtOmJiYsnXrJtav34KpqRkQF8jNn78UPT1dzMzM45V93LiRqFRKFi9eSWxsDJMm/YO5uTmdO3dn9OhhlC5dhmHDthEWFsaCBbNZvnwx8+YlXhO1efNGJkyYRmxsDOPHj2Hbtv/4++9BBAT4M3LkYHr27MvEiY48e+bK3LkzMDY2wdGxitavmSD8LNJtLafYWJDLiS1dlohBQ4ns0x+1Raa0zfMHubjosGyZLl26xFCzShgTqrmQNa8FrT4cRBIWRtjsBdznIHKjAIx8emGcRzfRdHx8fMiqY5bhHYJBBDS/pIUL57BkyXwAlEolMpmcypU/Lyr59u0bLlw4x9GjLpovyX//nUyrVo01HbiUSiWjR/9DvnwFyJ+/AG5u7Tl4cJ/WAU3lylVp2dIJgJEjx9K0aX2uX79KpUqVE91fpVJx9Ogh/v57MCVLlgagX79BjB49VKv8Tp06jomJKX369AfigpJevfqxYcOaRAOasLBQLLT4INmxYzMNGzbRNEtly9aKJ08es2fPTsaOnQBA+fIVadCgMQBdu/aka9d2+Pn5kSVLFmQyGfr6BpiammkCmtat25Etmx0QV5M1duxEypT5C4BmzVqxYcMaXr9+RaFCRTA2NkYqlcZrDipfviLFi5cA4joFf/Lq1Uvu37/Ljh37sbPLDsCIEWMJCPAnKiqKxo2b0rx5a01QW79+IzZv3pDkuXfr1ovChYsAUKdOPZ4+fQLAnj27KFWqNG3atAPAzi47Hh7u7N69XQQ0gpAEvQN7MZw5laBjp1FnsiRiTMJO/j+Lt28lDBigT6FCSiZPjmLTkDOE+EUwblQeDIduI2LgUJT5C3BJ0oeQIDOcMvVIMi1fXx+yYoLaImOHbIMIaOKJbppb69oSmUyKQqFK4xIlrlu3XlSvXovIyAjWr1+Dr683vXr11/yad3d/jVqtpmXLRgmO9fLyRCqVoqurF69TbP78BdmyZaPWZShQoLDmsaGhEdmz2+Ph8TrJgCY4OIjg4GDy5v1c7Vu0aDGt83N3d8fd/RW1a39OX6VSERsbS2xsrKbJ7RMzM3NCQ0O0SvfVqxccPXpQs02hUFCw4Ofz+xScABh9rDZWKpMeLZQ1a1bN41KlyvD48SNWrlyKh8drnj9/RkBAACpV0u+dLFlskyjra4yMjDTBDECFCpU0j5s3b82JE848ffoET093nj17hpmZWZL5fHlehoZGmqYrd/fXXLt2Jd61ViqVKe6YLAgZxXj4INCXw/T5aZaHMncelPnygyIj15v+vuho6NHDgJgYCWvXRnD/2DNuHHhOq9F/kXf1MJTZ7AgfNgpvyT2kVncJuNmSAg4JByx88u7NG6pKsogaGuHHmJtbaL7UpkyZSc+enRk3bjirV29CJpOhVCoxMDBgw4ZtCY61tLTC1fUxOjrxm2JUKhUSSdy2xDp+KZXxb1KpNP4+arUKmSx+UPElPT39j/t93iaXJ16FmVieSqWSEiVKM3Lk2AT76egkHCpYsGAhtmzZhFqtTnA+V65c4sSJo4wfPxWlUknbth1p2LBJvH2+DJASO69vNTfq6n7+pXLkyAEWL55Po0bNqFKlOv37D2HQoIRDH+Mfn/h1kcuTvl0jIiLo1aszpqamVK5cjVq16uLp6c6WLZuSPObrIPDTOSmVSmrVqkvXrj3jPZ9Y850g/ArUFpnA8NufN8lPVI3e3l3I7t8jfOpMFEWLE7J5Z+rmkQb+/VePO3d0WL8+Egv9YBaMPkOesllpoXsTmesTgjduAyMjjqgnExWlR22dwUmmFRoawpt3byhkWCLDlz0A0Sn4lyeXyxkz5l9evHBjx44tANjb5yAyMhKVSomdXXZN8PO//y3QNItERkby9u0bTTpPnz4hd+48mjQ/dSD+tG9gYPxJoF69eqF5HBoaipeXJw4OOZMsp6GhITY2mXF1fazZ9vz5swTn8mW+79691Ty2t8+Bl5cHWbJk1ZyTm9sztm7dlOgXbfXqtQgPD0/QmVWlUrF9+2aCg4ORyWTY2+fg3bu3mjTt7LJz4oQzFy6cS/JcvvS90WP79++lc+fuDB48nPr1G2FmZs6HDwE/1P/Kzs6e8PDweK/bkSMHGDSoL3fv3ub9e1/+97/VtG/fmbJly+Hr6/ND+cRda8941+T69asZOp+QIKRE+L+TYObMVEtPEhCAac8umP7dC/mdWxAZmWppp6UdO2Rs2qTLgAHRNGgQy9pBJ1Er1fQflReTudOJrteAmPoNCZA8I9rqDK8fVaOeXfEk03N1dQWgqI5thq+0DSKg+S0ULFiYhg2bsmnTevz83uPgkJNy5SoydeoEHj9+hJvbc6ZNm8iHDx+wsvrcV2P27Gm8evWCc+dOs2fPTlq2bANAgQKFePnyBSdOOOPl5cncuTOQSuPXgpw+fYqDB/fx+vUrZs6cQrZs2TX9RJLSvn0nNmxYzY0b13j61JVFi+bEe75AgULs2LEVLy9PLl++iLPzYc1zdevWJzY2ltmzp+Hu/pqbN6+xYMEcTExME83LxiYzPXv2Ze7cGWzfvgUvL0+ePn3CxInjePbsKYMGDQOgTZv2nDt3mp07t/LmjRcHDuzhv//Wx2uO+RYDA0PevvVKEPB9YmZmxq1bN/H0dOfpU1cmThyLQqEgNjZGq/S/lDNnLsqU+YtZs6bi5vac+/fvsXHjOv76qzxmZmZERUVx/vwZvL3fcfjwAfbu3fVD+bRs2Ro3t+esXLkULy9Pzp51YcWKJYnOkyMIfxrdU8exqFoe3eNHCft3MkGHjoNBxsy1lRwPH0oZNUofR0cF48bFcHLlHZ5eekO7qZVxmD0Ktb4+YXMXgUTCYdUUFAodaqiHffNH26cfqEVltqh+gj40IqD5TfTp0x+ZTMbSpYsAGD9+CnZ29gwb1p+BA3tjZWXNrFnx248rVHDk7797sXjxfHr37qfpGFumzF+0b9+JhQvn0rdvN+ztc1C0aPwovXXrdjg7H6ZHj46EhYUyY8bc7zZJtGjRhoYNmzJp0j+MHDmYWrXiDwMcOnQk0dHRdO7sxObNG+jV63PTjKGhEfPnL8Hb+x3du3dk2rRJ1K/fiN69/04yv/btOzF27ATOnnWhZ89OjBgxiNjYGFauXEeuXHG1UUWKFGXChKkcPnyATp3asHPnNsaOnaD1RHlNm7bgxo3rDB8+KNHnBw8eQXR0FN26dWDcuBHkypWHatVqJKid0tb48VMwNTWlX7/ujB8/mlq16tKuXSeKFClGt269WLhwLl26tMPZ+RDDh48hODgYH5+EM0h/S9astsyZs5Bbt27QubMTS5cuonv3Plp3GBeEn41pt47QsmWK0pCEhWI8fBBmHdqgtrQi8MQ5IgcNhUSavH82QUHQrZsBFhZqVq2K4p3re/bOuEKp+rmpE3IO+a0bhE2fgypzFkIknoRaHuXlo4o0tf/2JICuro8x0TcihzTTT9HkJFGnxtjjn1hAQBgqVcJT9PHxIEuWH18QLCM7BafUnTu3GDSoL+fOXcvQmWO9vd/RunWTeKN2EvMrX+tf0Y9c75TeT38qa2sT/NJ6KLGAWbMG6Mp18Nt9+Ps7J0J+7QomA/oi9fIgsv9gwkf/A3oZXyOhDaUSOnQw4OJFHQ4ejKBwgSgm19pGdEQsM9aVI3vLWsRUq0HIpu0gkbBV1ZsAq11Y3tpHh1w1vpl206b1Ub4N5npEH/xutgejuH55afW+lkolWFoaJ/18qucoCIIgCL8J3cMHMWsaN0Fn0MHjhE+Y8ssEMwBTpuhx5oyMGTOiKV1ayX8jTvPePZi+y+uQdeKweE1N4fgSYLmXl65laJOj6jfTVavVPHnymCLmDqh1pWCY8WOMMr4EgiAIgvCzUShAJiO2eg0iBw4lYshw1MYm3z/uJ7Jjh4wVK3Tp3j2GLl1iubD1Mdf2PaP5mAqUeHAI+a0bhCxfgypzFgCOKmchkSooFjYYeeZvN6V5e78jODiIosbZUan0IYOW1/mSqKH5A5UqVYZLl25l+EKFWbPacunSrW82NwmCIKQ3/Q1rMa9TDaKiUBubEP7vpF8umLlxQ8qIEfpUrqxg6tRo3rj6s3XcOQpVzk7TeiYYzZpKdL0GRH8cDBItCcI701ZePStGhxwJl4z52qcOwUVktj/FHDQgamgEQRAEIR5lDgeUufMgiYlGrf9zfFknx5s3Erp2NcDWVs3atZGoYmJZ0dsZfWNdei+qjnnnxqiNjQmdu1hTs3JMOQ+ZbhR5ggagb/X90ODJk7iZxYupsqC2/DmukQhoBEEQhD+bWo3+xnVIQkOIHDSM2Bq1iK1RK6NL9UPCw6FzZwOioiTs3x+Bubma9YPP4v38A8N3tcB29Vxkjx8SvGUn6sxxUzFESQLwsFiD5/NCTM7RXKt8XF0fkzWrLZb+EmLz/xzD1kWTkyAIgvDHknq/w6xtC0xGD0N+7Qp8Y1mSn51KBX//rc/jx1JWrYokf34VF7Y+5tKOJzQeWo4SKjcMVy0jsnsvYup8blY6qJyMjjyS3P4jMP7ODO6fuLo+oVDO/Oj4RxJbzOr7B6SDdA9oYmJiGD9+PGXLlqVSpUqsWbMmyX1v3bpFixYtKFGiBE2bNuXSpUvpWFJBEAThd6a3bzcWVcojv3aF0FnzCdm6G37hJT6mTdPl2DE5U6ZEU7u2Evf7vmwZe5bC1exp1i03JgP7oihQkLCJ0zTHhEre4Gu5BbfHZeies5lW+cTGxvL8+VMKG8f1f4wt/XNMupnuTU5z5szh7t27bNiwAR8fH0aNGoWtrS0NGzaMt19AQAB9+/ald+/e1KtXD2dnZ/r374+zszPZsmVL72ILgiAIvyhFmb/Q/WItJ8mHAIzHDEf/wD5iS5cldNkqlB8n2/xVbd0qZ+lSPbp0iaF371jCAqNY2v0IplaG9FleD7Oh3ZAGBRK4c3+8mY33KsehRk3Z8LHoZ9YuJHj58gWxsbEUj82MylQXZR7zNDqr5EnXUDQiIoJdu3Yxbtw4ihQpQq1atejZsydbtmxJsO+dO3cA6N27N/b29vTt2xd9fX3u37+fnkUWBEEQfnFfruWke/okFlUroHfkEOHjJhB0+MQvH8xcuqTDyJF6VK2qYMaMaNRqNav/Pk6QTzj91zXE+vA29E4cI3z8ZJSFi2iO85c8I9T6EC8fOdLWoabW+X0a4VTc15TYUjYgzfgh25DOAc3Tp0+JiYmhdOnSmm2lS5fm4cOHKBSKePuam5sTGhrKsWPHUKvVuLi4EB4eTv78+dOzyD+l0NBQli1bTOvWTalZsxLt2rVg8+aNCa7hhw8BNGpUi2bN6hMcHBTvuTt3bsVbYDIl3rzxwtGxDN7e77hz55bmMYCjYxlu3rye4jxatWosFkcUBCFF9Deuw6xdK9QWFgSdOEvEkBGQwdNXpNSLFxK6dzcgVy4Va9dGIpfDkYU3eHjanfbTqpJX/h7jCWOJqVGLyF794h27TzUahUKH2srxyJLR1Obq+gQdHR2K+Br9NM1NkM5NTn5+fpiZmaH3xSyLVlZWxMbG8uHDB2xsbDTby5QpQ8eOHRk6dCjDhw9HqVQybdo0cufOnZ5F/umEhATTp083LCwyMXr0P9jaZuP586csWjSP169fMmHCVM2+c+ZMp2TJMhgYGDBr1jRmzpyneW7QoL4sXLhMs6ZRavm0kNn3VqFOrjVr/sPQ8OfoSS8Iwq/FtGsH0JcTM3kW4d5viRg6Cn7B4dhf8/eX0L69ITKZmq1bIzEzgwenX3NgzlUqtCpAjZYOmNauisoiEyFLV8frH+TFTWJtzuB+qyFD7MsmK19X18fkzeKAXrSciNI23z8gnaRrQBMZGYmubvwe1J/+j4mJvypwREQEb968oV+/ftSuXZvLly8zY8YM8ubNS4kSJbTOM6l1H96/lyKTpayCKqXH/4iVK5cil8v53/9WaAJDe/vsZMqUib//7kWbNm0pUqQoSqWSAQMGY2OTGYlEgq+vDxKJGp0vFlLT0Un5NYhLR6JJz8rKEolEgpWVpSbt1MjH2toyxeUUtJfc10sqlWJt/WtNPPazENctjU2bBs9doXdvLIvkhQVzMcroMqWCyEho0gR8fODMGShTxpg3z/xZ3fc4DsUyM3xDE/R7dgEPdzh3DquCOeMdvzJwLBERBvSwnomNjWmy8n72zJVyZrkgVIZFVQfQTTircEa8r9M1oNHT00sQuHz63+Cr5dfXrVtHTEwMgwcPBqBQoUK8ePGCFStWsGrVKq3zTGpxSpVKlaIFDzNiwcSYmBhOnTpB//6D0NGRx8u/WLGSLFmyEgeH3CgUKkJCQtm6dQuXLp0nOjqaSpUqM3ToSExNzWjVqjEAgwb1o1u3XvTo0Yf79++xdOkCXr58ia1tNjp27KJZfftrCoWCJUvmc/LkMQwNjejQoTMASqWKLFmyYWubDZlMV1M+pVLFy5ev6NChFdu37yN7dnsA/P39adGiARs3bidXrtw4Ox9m27b/ePfuHQ4OORkwYAilSpVBJpPSrFlDunTpQePGzRgwoDe5cuXm+vWrREdHs3HjdmJiolm4cA43b17H1NSM2rXr0bNnX+RyeVq+JL+lH3lvq1QqscjiDxCLU6Y9PVNL5OUrYTBgwG9zrVUq6NlTn+vXZaxdG0WePAo8XkYztdEOJDIpf69vSOyKFejv3EnYPxOJLFACvjh3V/UxlDY38LnRlmI5HZJ1XUJDQ3B3d6ebw1/EFLUiODgiwT4ZtThlugY0mTNnJiQkhJiYGE3NjJ+fH7q6upiZmcXb9+HDh+TNmzfetsKFC7Njx440K9/Op0/Y/vSRVvtKJJAa65S3K1AEpwKFtNr37ds3REZGUKBA4USfL1WqjObxuHEjiI6OYvbsBUgkEubNm8XUqROYO3cxa9b8R+PGtZkyZRbly1ckIMCfkSMH07NnXyZOdOTZM1fmzp2BsbEJjo5VEuSzbt0qrly5xKxZC5DJZEyfPknznFwuZ+fOAwmOyZHDgTx58nH+/Bk6duwKwPnzp3FwyKkJZhYsmM3w4WMoXLgozs6HGTlyMFu37sXOzjZBes7Oh5k/fyl6enHvnV69upArV27WrdtCUFAg8+bNRKFQMHDgUK2urSAIvwmlEoNlS1BbWRHVvhPR7ToS3a5j3I/msN8joJk8WY8jR+RMnhxF48YKVEoVq/oew889mBF7WpAl6DXG48fE9Zv56jNQSSwn9IcTEpCJLqYTkp23q6srACUCLYj9iZqbIJ07BRcsWBC5XM7du3c1227fvk3hwoUTrCtkY2PDs2fP4m17+fIl9vb26VLWn1HYx5vR2DjpCBXgxQs37t27wz//TKZQoSIULFiYiROncvXqZV69eomFhQUAJiYmGBoasm/fbkqVKk2bNu2ws8tOzZp1aNOmPbt3b0+Qtlqt5vDhA3Tv3psSJUpRpEgxBgzQLmioVasO58+f0fx/9uxpatasA8CePTto0aIN9es3wt4+B337DiBPnnzs3bsz0bTKl69I8eIlKFCgELdv3+Tdu7eMHv0vOXI4ULx4SYYNG82+fbsSdJQWBOH3JX39CvOm9TGeNhH51cua7WbNGkC1ahlXsFS0bp2cFSt06dkzhr59YwHYO/MKD1zcaT+9KgWLmmLSswuqTJYJ+s0AnFEtRm76BsXTPhSztEt2/p9GOBWTZo0b4fQTSdcaGgMDA5o1a8bkyZOZNWsWfn5+rF+/nqlT4zqy+vn5YWJigr6+Pk5OTrRt25Y1a9ZQr149rl27xr59+1i9enWalc+pQCGta0syosnJzMwciKvy+xYPj9cYGhrh4PC5zdTe3gETE1M8PF6TK1fuBPtfu3aF2rUra7YplUrMzS0SpB0UFERQUCB58nyuPStQoKBW5a9Vqy6rVy/H19cHmUzGgwf3GDs27heCu7s7Xbr0iLd/kSJF8fB4nWhaWbJ8rrXx8HhNWFgo9epV02xTq9XExsbi6+tDtmzJv2kFQfiFqNXob96I8YRxqGUyQpav0Sy6+Ds5flyHf/7Ro169WKZOjUYigev7n+G85BbVOhelRpeimHTtgI6nB8H7j6K2ij+DbwT+PDafx7tXeRmZfdAPlcHV9TEmuobYyyz5UOIPDmgAxo4dy6RJk+jSpQtGRkb079+fBg0aAODo6MjMmTNp0aIFxYoVY8WKFSxevJjly5djZ2fHvHnzqFChQnoX+aeRLZsdpqZmPHnymIIFEzY7TZgwllq16iboeP2JSqVElci03kqlklq16tK1a89426XfGMb3ZXObtqt2Z8mSlUKFinD+/Fl0dHTIl6+AJtj4cuTb53KpUCoTDxq/PEelUomdXXbmzFmUYD8bm59nSKEgCKlP6uuD8ZD+6J0+RUyV6oQuXobqN/wRc+OGlN69DShRQsWKFVHo6MDL296sG3ySvOVs6TCjGoaL56N3/Chh02YRW75igjT2qkfFLXHg+w/WeX6sa7Sr6xMKG9qhLGSJ2ujn6qOY7gGNgYEBs2fPZvbs2Qme+7qJqWrVqlStWjW9ivbT09HRoVatOuzbt4vGjZvF+1K/c+cWZ86colUrJ8zNzYmICMfd/bWmlub161eEh4djb58jQbrZs+fg/v272Nll12zbu3cX/v5+9OnTP96+5ubmZMpkiavrY/LnLwDA8+fxX7dvqVmzDpcuXUAiQdPcBHF9bB4/fkTVqjU02x4/fkiRIsW+m2b27Dl4/94XU1MzTE3jeuvfv3+P3bu3M378FK3LJgjCr0Xv4D6MRw1FEhVF6My5RHXr9UsvXZCU58+ldOpkiK2tmi1bIjEyAn+vEJZ0Poy5jREDNjTC4NIZDGdNI6pF6wTzzQC8k9wjyHIvbverMD9n0x8qh1qtxvXJY1rHFvnp+s+AWJzyl9OtW29iYmIYOrQ/d+7c4u3bNxw7doQJE8bQoEFjihUrgb29AxUrVmb69Im4uj7G1fUx06dPolixEuTNGzcxoYGBIa9fvyIsLIwWLVrj5vaclSuX4uXlydmzLqxYsSTR2g2JREKLFq3ZsGE1N29ew9X1MUuXLtK6/DVq1OLRo/s8eHCPGl+sZtu2bQf279/NsWNH8PT0YOXKpbx48ZzGjZt9N82//iqPrW02pkz5Fze35zx69IDZs6cilUoTrfkRBOHXZzh3Jqa9uqLMmYvA05eI6tHntwxmfHwktG1rgEymZufOCKys1ESGxbC44yFioxQM3toU8zBfTPv2QFmoCKEL/hc3auULatTskw4kKkqfxpLpyHUSDrPWhrf3O4KCgygmyfJTTaj3ya89ReIfyMLCghUr1rF+/WqmTZtIUFAQtra2dOjQldat22r2+/ffSSxcOJfBg/9GKpVSuXJVBg4cpnneyak9K1cuxdfXm4EDhzFnzkJWrlzKzp1byZTJku7d+9C8eatEy9C5c3eioqKYOPEfdHR06Nq1JwsXztGq/JaWVhQpUpzY2BgyZ86i2V6tWk0CAvxZt24VHz4EkCdPvo8T/31/IkUdHR1mzVrAokXz6NevO3p6elSpUl2McBKE35FSCTo6RDdpDjo6RAwa9svP9puUkBBo29aAwEAJhw5FkCOHOm5EU59jvHsewLDtzciW3QCzhk0ACN6wBQwNE6Rzh11IMt3H52pXauf5fq13UjQdgmXZfroOwQAStTo1Bh//vJKah8bHx4MsWRI2v2grIzoF/6nEtU5fP3K9U3o//anEPDTJY/TvaKQBAYSuWJus48yaNUBXroPf7sNpVLLUFxUF7doZcP26Dtu2RVKtmhKA7ePPc3LVXTrPqUH1LkUx6dcTvf17CN6+h9gatROkE0MYyw2L8iFMRqeQK+Q1t/7hMi1aNI8ZM6bwvuRyONExyf0yah6a369+ThAEQfgtqS2tUFnbxNXS/MaUSujXT5/Ll2UsWRKlCWbOrL/PyVV3qd27BNW7FsPgfwvR37ebiLHjEw1mAA6pxyE3CkD/+YgUBTMAN29cp4A8C8blcqUonbTye9bTCYIgCL++mBgM581CUfYvYmrXI2LoyIwuUZpTq2HUKD2OHpUzbVoUrVrFzaV19/hLtow7R/E6OWk7uQq6x50xmj6ZqBatiBg8PNG0vCX38Lb8j+cPyjMrd/cUlUulUnHrxnWaSwv8lP1nQNTQCIIgCD8hnSePsahbHaNF85BfvZKitGJq14NGjVKpZGlr5kxdNm/WZejQaHr3jps479VdH1b2OYZDcRv6rWqA/JkrJv16oihegtCFyxJ0AgZQoWSvrDcREQY0VMzBKIXLwLx44UZgSBCV5Ll+yhFOIGpoBEEQhJ+JUonBiqUYzZqK2tSM4P92EFOvQYqSjOw/CGNrk3jrGf2MVq2Ss2iRHp06xTBmTNw6h+/dg1nc4RBm1oYM3twE/chgzDq3RW1sTMim7fDVOoifXFQvR2L+lPeX+lEvf4kUl+3mzesA/JW7OCq7n3NBVa0DmlMvX2Iol1PJ3h7v0FB6Hj6MZ3AwLQsWZELVqkgTiRAFQRAEQVtS99eYDuyL/PpVohs0JnTe4gSz3f6udu2SMX68Po0axTJnTtwswGEfIlnY7gBKpYqhO5phZi7HtFVLpL4+BB08hiprwnXuAMIlPtwzncbb17kZlu2fVCnfzYuXySQxxKFxeSJTJcXUp1WT06pbt6i3dSsnXr4EoMO+fVz18qKsrS3zr15lyvnzaVpIQRAE4TemVqO/ZRMW1Suh8+QxIUtXEbJhS6oFMz/7Wk5Hj8oYPFifypUVmlmAYyIVLOl8GP83IQza1JisuS0wHjUU3WtXCF20DMUXixF/bRcDQSeGXN6TyGZsmiplvHnpChVluYip55Aq6aUFrQKaJTduMLR8eaZUr87rwEDOubszpXp11jdtypxatdh4714aF1MQBEH4XRmPGobJsIEoSpUm8PxVotu0S7RfyI+KatsBunZNtfRS09mzOvTpo0+JEio2bYpETw+UChUrejvz4uY7ei+rS77y2TD43yIMtm0mfNiob65T9VTiTITVCZ7fqUfP3I1TpYwBAQG4vfeggk1BlHnNUyXNtKBVk9PLDx9okj9uhtnDz58jkUhoViBu2vtC1tb4hoenXQkFQRCE35NKBVIp0c1bosyXj8g0mu03um0H+An70Fy7pkPXrgbkyaNi+/YIjI3jlhfYONyFeyde0Wl2dco2yYfu4QMYT5tIVPOWRIxOugkpRhLCCcP+BL63ppvRLGSpdC1vn7sEQOnqjqkaaKY2rQKazMbGeAUHA3Dg6VMKW1tj93HNnJvv3pHN5OfsICQIgiD8hJRKTAb2RZUlK+ETphBb0ZHYio5plp0kIAAk0cDPsxTKgwdSOnQwwNZWza5dkZibx23fM+0yl7Y/oemIctToVhzZnVuY9u9NbJm/CF284psBxV6GItX/gOzWXMoUTL2JLu8cOI0MKUU71fn+zhlIq/DNqXBhhpw4Qf2tWznn7k6PkiUBGH7iBOPPnqVz8eJpWkjhs1atGuPoWCbRvwsXzhEY+IHTp09qnd6dO7d49erFD5XF2fkwzZsnPvqgX78erFu3Sqt0BgzozerVy3+oDIIg/IJ0dFCbmqI2+rEVn5PLtEcnaJX4Ui4Z4dkzKU5OBpiZqdmzJwIbm7jZ7I8vv43z/25RvWsxmo4sj/SNF2ad2qKyyULwpu2gr59kmm4SFz5Y7ebp3eoMz9stVct749YNSho6IC+ReCfkn4VWNTSzatXC0sCAi56eTKtRg0HlygHwyM+PfypXZlzlymlaSCG+AQOGULt2vQTbTUxMmTdvJgqFIt5K1t8yaFDfj2sm5UntYmptxoy5yGQ/1zL0giCksogIjKZNJLpNOxQlShE2c95P3XyRVl6+lNCypQE6OrBnTwTZssUFM5d3PmHnpIuUaZyXjjOrIQ0NwaxDa4iOJnjfEdTWSc/yG0MYzgZ9CfK3pKPufAxS8fM01i+UWwFu9CzT9Kd/vbQKaKQSCaMdHRn91fYTHZNey0FIO0ZGxlhaJt77/1dcmsvU1CyjiyAIQhqS3b6JyYA+yF6+QJUtO4oSpX76L8e04OEhoWVLQ1Qq2L8/kly54j6v7xx7yfohpyhYOTu9l9dFqlRg2rUDOm7PCd6+F2X+At9Mdz8j0DF8D7dmUaHQ9xf0TY6nm12IIpbSDaqlarppQauA5r/797+7j2h2ynjr1q3i2LEjADx4cI89ew7j4eHOkiULePDgHkqlgvz5CzJy5Dhy5cpNq1ZxPeCHDu1Pt2696NKlB4sWzeXcuTNERkZQtGhxhg0bhb29Q4rL5enpjpmZOSdOOGNsbEKzZi3p1CmuWnTAgN4UK1aC3r3/xtfXhzlzZvDw4X10dHSoXLkqI0aMRlc36apWQRB+UjExGC6YjeGi+aiy2hK09zCxlatmdKkyxNu3ccFMZKSEffsiyJ8/bgFY10terOjtjENxGwZuaoxcLsWkf190L10gZOkqYqtW/2a6ryTn8bfahuvdyszJ2yvVy33b+RwApVvWSvW0U5tWAU3XAweSfE5fJsNYV/e3CGie6m3DVX+LVvtKJHFrbqRUwaiOFIhun/KEgHbtOuHh4Y5KpWT48LGo1WpGjx5G6dJlGDZsG2FhYSxYMJvlyxczb94S1qz5j8aNazNlyizKl6/I3r07uXHjGnPnLsLExJTly5cwffpkVq3akOKynT9/lubNW7NmzSbOnTvDqlXLcHSsSs6c8Rc5W7hwDjKZDmvX/kdERARTpvzLxo3r6N27f4rLIAhC+tF56opJ/97IH94nyqk9YdNno/5Da2N9fSW0aGFIYGBcMFO4cFww8+quD0s6HSJzTnOGbmuGgbEuRlMnor93F2H/xDXPfUsMYRzW70XIBwucdBakeHmDr0nCYrj+/C45TLOQJYlJ/H4mWgU0gaO/bmyCsJgYLnh4MO7MGbY0b57qBROStnDhHJYsmR9vm7GxCfv3O6Onp4dSqcTCwoLIyEgaN25K8+atMTQ0BKB+/UZs3hwXoFhYWABgYmKCoaEh3t7e6OnpkSWLLRYWFowYMQYvL69UKbOxsQkDBgxBR0eHzp27s2PHVp4+fZIgoPH29iZPnjxkzWqLXC5n+vS5yGRiyTFB+GUolRisWo7RzCmojY0J3rCVmIapMx/Kr+j9ewktWhjw/r2EXbsiKF48Lph5+yyABW0PYGJpwPBdzTHOZID+utUY/m8hkV16EDlo2HfT3isZjI6RD7G3plOlcP5UL7v8rBeXo19RuWK1VE87LWgV0Jgl0rPaTF+fdkWLEhEby+Djx7nVu3eqFy69FYhur3VtiUwmRaFQpXGJEtetWy+qV49f/SdNZL4BAwMDmjdvzYkTzjx9+gRPT3eePXuGmVniv5JatmzDhQtnadasHsWKlaBy5ao0aNAEgOHDB/HgwV3NvqdOXUQmk6FSJX4N1Go1Mtnnt1fWrFnR0dHR/G9oaIhSqUhwXM+efZg4cRwXL17gr7/KUbVqDerWrUcS2QiC8JMx7d4JvWNHiK7XgNB5S1Db/JwLGaYHP7+4DsBv30rZvj2SsmXjPsj8PIKZ13ofMrmUEbtbYJHFGF3nIxj/M4roeg0Im/X9DtOPOMQHq908uVWTefn6pkn5ffbfxEcdQunaVdIk/dSW4sUpc5ib89jPLzXKImjJ3NwCO7vs390vIiKCXr06Y2pqSuXK1ahVqy6enu5s2bIp0f2zZ7dn+/Z9XLt2hatXL/Hff+s5dGg/69ZtZsyYf4mOjo63v7GxCRERiU+qGBoagrHx5/mJEhvFlFiTXeXK1di79ygXL57j2rUrzJw5hZs3rzNu3MTvnq8gCBnk080skRDVqg3R9RrETWb3B3b8/SQgQEKrVgZ4ekrZti2SChWUAAR6hzG35V5ioxSMPtAam5zmyK9cwrRPNxQlSxGycj188eMvMZESf1yM/uaDb2Z6Gi7GMJWbmgAkwdHcvBy3yvlf5SqkevppQauA5kNkwqWoVGo170JDmX7xIrk/Nl0IGU/yxQfI3bu3ef/el02bdmhqS27evJbkSKhjx44gl8upVasuVatW5/373rRo0ZAXL15QuHCRBPvnzp2HyMhIXrxwI0+evJrtQUFBvHnjRb58ya8CXb16OdWq1aBJk+Y0adKcEyecmTNnughoBOFnFRGBad/uxFauSmSvfsQ0bpbRJcpwHz5Ay5YGvH4tZcuWSCpVigtmQvwjmNtqL6EBkYzc25LshazQefgA005tUeZwIHjrbvjYPSApatRslXRDIg/H4vlcShWwT5Nz0D/0iquRLzE2NKZgwUJpkkdq0yqgsZozJ94X5Zf0dHTY3bp1qhZK+Lbw8DACAvwTbDcwMMDAwAA3t+f4+b3HzMyMqKgozp8/Q6FCRbh16wZ79+5C/4smRAMDQ16/fkXBgoUJDw9j06b1mJqakT27PSdOOGNgYEj27InfMJkzZ6Fq1epMmfIvgwYNJ1s2O7y937F27UoKFSpCkSLFkn1uHh6vWbhwDkOHjkJfX59z586QP3/BZKcjCEI6MTAAmRy19Nu1Chkpqm0HdE3SZ6RkYCC0bm3Iy5dSNm+OpEqVuGAmIjiK+W324+8VwrAdzclVKgtS99eYt22B2sSE4J37UWey/G76V9XriLY8z/MrrViczyltTkKtRn/XMy7JPCldumy87gI/M60CmvVNm/J1OCORSDDV06O6g0OifWyEtLN06SKWLl2UYHvbth2pV68h586doWvXdhw54kK3br1YuHAuMTEx5M6dm+HDxzBjxmR8fHzIkiULTk7tWblyKb6+3vTvPwQ/Pz9mzJhMSEgwOXPmZs6chZiaJr1a64QJU1mzZiWzZk0lIMAfMzNzHB2r0rfvgCSD4G8ZMWIsCxbMYfDgv4mNjaFUqbJMmTI92ekIgpB2JCHBGE2eQMSgoahyOBCy7r+funkpvdZy+vABWrUyxM1NyqZNkVSrFhfMRIXFsKDdQd4+C2Dw5iYUqGiHxNcX8zbNQBFL8P6jqLLZfTf9IMlrbpqN5Z1HTobbzEu1tZq+Jr/9nhC3dzwK92L4X6kzCjc9SNS/4kxsyRAQEIZKlfAUfXw8yJLlx9e6yMhOwX8aca3T149c75TeT38qa2sT/H6yBRO/R37xPCaD+iH18SZ04dK4YOEnJwkIwMrKGD912q3l9KnPzIsXccFMjRpxwUxMpIJFHQ/y9PIb/l7TgDKN8yIJDsKseSNkr14QtPcwitJlv5u+klhWyB2J1n+Fzf1tdMpVO83OxWTkBfY7H6C931qcnV0oU+avZB2fVu9rqVSCpaVxks9r3Sn4qb8/x9zcCI+NRfVVDCQBxlf9MydLEgRB+CNERmI0fRKGq1egyJ2HoKOnUJQqk9Gl0oppj04g14Hdh9MkfX9/iabPzH//RVK9elwwExut4H9dD/P0khc9/1eXMo3zQng4Zh3aIHvmSvDmHVoFMwCH1GORmLvy7sJAhhVIu0nuJIFR6J30wNnKEwuFBSVLlk6zvFKbVgHNujt36H0kbgZaY11dpF9VLYqARhAE4fclu3s7bukCt+dE9OpL+D+Tvtt59WcS2W8gumYGaZK2n19czczr13F9ZqpWjQtmFDFKlvd05tFZD7otrEXFNgUhOhqzru2R3bpByJqNxNbQrpblqfokb63X8PxhOabmGv9Dzfna0t//AnWMglPv71KtWo1fpv8MaBnQzLh0ieYFCrCuSRPRX0YQBOFPERuL4cK5GC6ciypzFoJ2H/zuVPw/o5i69dOkD42vr4TWrQ3w8IgbzfSpA7BSoWJV32PcO/GKTrOqU6VDEVAoMO3THd3zZwlZvFzr0WAR+HHMuAchAZZ0kq7ETC8Nv4NVavR3u3E7bxS+1/wSzHf2s9MqoHkXGiqCGUEQhD+JSoV584bIb1wjqnVbwmbMQW1mntGl+iE6L9zggxFkSr3p+72945Yz8PaWsHVrJI6OccGMSqlizYAT3DrygnZTq1Cje3FQqTAZ/Dd6zocJmz6b6HbaLeysRsUmaQekumFY3VtJ2bypu/Dk1+TXfZB5hHCkyhuAXy6g0aqLdOmsWbnv45PWZREEQRAy2qc+klIpUa2cCF63mdBlq3/ZYAbAeMRg6NMn1dLz8pLQpIkhvr4Sdu6MH8ysG3SK6/ue0erfStTpUwrUaozHjkB/9w7Cx/xLZK9+WudzXDkXleU1PG62o1+eNqlW/qQY7HyGylyPU29vU7RocTJnzpzmeaYmrWpoZtWqRfu9e1GoVJSzs0t0VsJSWbOmeuEEQRCE9CMJCMC0Vxciu/UipnFTorr2yOgi/XRev45bNTs0VMKePRGUKhU3IlClUrNhqAtXdrvSfEwFGg4qC2o1RhPGYbBhLRH9BxMxdKT2+aiv4WY9C68XhRibbW6CvqupTeIXie4ZT3xaZ+fG8usMGDAkTfNLC1oFNFU2xC1mOPLUqQSdkdRqNRKJBOWECalfOkEQBCHdqD/OOSWJif7Onn8mNzcpLVsaEBMD+/ZFULTo52Bm04jTXNrxhKYjytFkWDkADGdOxXDVMiJ69iF8whSt5+qJJID9hu2JDDWhSdRarM2M0uycPjHY+xyJQs1JO1+USiU1a6bdsPC0olVAc7ZLl7QuhyAIgpABJH5+GM2cQvj4yagtMhG89/BPPUleRnn4UIqTU9xIqX37IilUKC6YUavVbB51hgtbHtF42F80HVkeAMMFczBaNI/ITt0Inz5H62uqRsV62iMz+ID5zf9ROXfCZWdSXUQsBptdia6cjdOPDmFiYkppLYeT/0y0CmiqOjhoHitUKvwjIrAyNEyzWQoFQRCEtKd77CgmwwciCQkhpn5DYmrXE8FMIm7elNK+vSHGxmr27Ikgd+64fkZqtZotY85y7r+HNBhUhuajKyCRSDBYuhijWdOIcmpP2NyFybqmB2Ongu1V3t7ozKxc2nUeTimDPW5IA6MJ71OU090HUqVKNeRpsOBlWtM6Irn25g21/vsP4xkzsFuwgAe+vnTct49/z5xJy/IJ33Dq1HEcHcuwffuWeNsVCgXjxo2kRo2KTJ06PsFx3t7vcHQsw5s3XulV1CTdvHkdR8cfn5zr7ds3TJgwlgYNalKjRiW6dGnH/v17UlSmfv16sG7dqhSlIQg/M0lIMCaD+mHWpR3KrNkIPHUhLpgRErh4UYfWrQ3JlEnNoUOfgxmVKq5m5syGB9TvX5pW/1SKC2ZWLcN4yniimrckdNEySMYP/0fK03hlWYj78xKMs52XpvPNaMQoMVj/iJi/svDY8APv3r39JZubQMuA5szr11TduBGA6TVq8Gme4CI2Nsy6dIkFV6+mUfGEb3FxOYGdXXaOHz8Sb/uVK5e4cuUiK1asZ8CAYQmOs7HJzMGDx8maNfWGMGaE6OgoBg3qi5GRMUuWrGTz5p04ObVn+fLF7Nq1PaOLJwg/JfmlC1hUq4jeru2EDxtJ0LHTKH+R1ZTT28mTOrRvb0COHCoOHYoge/bPwcymEac5uymuZqb1BMe4YGb1cozHjyW6UVNCl66GZExKF6r25YRJN4KDLOjExrSdb+YL+vtfoPM+kojeRTl9+hQANWr8WsO1P9EqoBnt4oJT4cK4dO7M4PLl+bT80xhHR/6pXJnVt2+naSGFhEJCQrhx4xrdu/fm5csXPH/+VPNceHgY5uYW5M9fAAsLiwTH6ujoYGlp9UvNAJmYmzdvEBoayqhR48iTJy/ZstnRoEFjnJw6cOBAymppBOG3ExmJ0fixmLdohFpXl6AjJ4kYMx50dTO6ZD+lvXtldO1qQMGCKvbvjyBz5s/BzMZhLlzY8ohGQ//6XDOzZgXG/44hulFTQlath2Q02ahQsFbSEpleKLk8FlHMIldanVZ8sSoM1z4itpgVsRWycuaMCwULFsLWNlv65J/KtApoHr1/T8dixQASrLpdPWdOPIKDU7tcwnecO3cauVyXGjVqkz27Pc7OcbU069atYvr0Sfj7++HoWIY7d24xYEBvFiyYjZNTM5o1q8/Tp0/iNTn5+/sxYsQgatVypFu39uzdu4vmzRsAcOfOLRwdy6BQKDR5T58+iSlTPjdlXbhwjo4d21CzZiW6d+/AtWtXkix3eHgYEyeOo3btKrRr1yJeIJZYU9i6davo3bt7omlJJBKioiJ5+PB+vO1OTh2YO3fxN9Ps1+/zcNTz58/Stm0LatVyZNGiefzm67UKf6LISCzqVsNw1TIiu/ci8PQlFMlccPBPsm6dnL//1qdcOSV790aQKVPcdpVSxfrBJ7m47TFNR5SjxZi4PjP661Zh/M9oohs0TnYwA7ApZiC61g8Ivvs37e2apsEZJU7P+TU6b8OI6FOMsPBwrl+/8stNpvclrToF2xgZ8cTPjzq5E85S6Ornh41R2g8pSw87d25L0B8lKRLJ5/mnUqJdu444OSV/efZTp45TvnxFZDIZlStXxdn5MAMGDKFdu06YmJiydesm1q/fgqmpGQDOzoeZP38penq6mH01QdbYsSMwNDRk9eqNvHjxggULZmNgoN26J25uz5k6dQLDh4+maNHi3Lx5jXHjRrJq1Xry5s2fYP+5c2fi6enO0qWrCQoKZPr0Sck+90/KlPmLHDkc6N+/F4UKFaFs2XKULVuOokWLY2JiolUar1+/YsKEMfz99yDKl6/Ezp1befToAWXLlvvhcgnCT0OtjvuwMjAgunkrwkqUIrZ6zYwuVbrTdi0ntRoWLNBl9mw96tWLZfXqKD5NkK+IVbJ24Emu73tGs1HlaToibjST/rrVmIwdSXT9RoSs3pDsYOZ09AYi7Lbi+bga07JPSfa5/TClCsPVD1DktyCmmh2XTx4nJibml21uAi1raLoUL874s2fZcPcufhERQNxoJ5dXr5h0/jzti6TDsDJBw9/fj/v371K5ctyCoFWq1CAoKIirVy9haGiIsbExUqkUS0srTU/18uUrUrx4CQoUiN9W/uKFG66ujxk16h9y5cpDnTr1aNRI+18IO3ZspmHDJtSr15Bs2exo1qwVtWrVYc+enQn2DQsL4+xZFwYOHEb+/AUoV64CXbokXvuiDT09PVasWE+HDl348OEDGzeupX//XnTo0IqnT121SsPZ+TBFixbHyakDOXI4MGzYaCwtLX+4TILws5C+8cK8QS1k168BEDF05B8ZzMDHtZwaN/7mPioVTJigx+zZerRpE8v69V8EMzFKVvRy1swA/CmYMVi1DJOxI4iu15CQNRuT3Xz3IvY2D21G4vPWgaHG/yFPx24Auqc8kb0OIaJ3MZBIOHXqBIaGRpQrVyHdypDatKqhmVi1Kl4hIfQ4dEjT67riunWogRYFCzKl+q+3WFlinJzaa11bIpNJUShUaVyixLm4nEAqlVKhgiMAhQsXwcrKmmPHjlK5crVEj8mSJfEOwB4e7hgZGZEtm51mW9GixTh9+qRWZXF3d+fVqxccPXpQs02hUFCwYOEE+3p5eaBUKsmTJ59mW/78KeuMaGxsTN++A+jbdwCenu5cvnyJnTu3Mnr0UHbtOvjd493dX8Urj0wmI3fufN84QhB+DWpzc1AqkIYEZXRRMtz31nKKjYWhQ/XZtUtO794xTJkSrRmcFBOpYFmPIzxwcaf99KrU7lUSAIOlizGeMp7ohk3impmSGcyEqT6w38gJVbQujcO2kCWTeUpOMXnUaoxWPUCR05ToOvYoFAqcnQ9Rp05d9PT00q8cqUyrgEZHKmVD06aMrlSJc+7ufIiMxExPD0d7e4pnyZLWZRS+4uJyEoVCQcOGn39tqVQqrly5SFBQUKLH6CZxs+nr6ydoOpPLP++b2LBBpVIZ73Hbth1p2LDJV2l8q9r1c4Yy2ee34Pfy+tqhQ/vR1zegTp244ab29g7Y2ztQrlx5Onduy+vXLzE3T9gpOmGa8S/Al2UShF+J9O0bDBfOI2zaLNTGJgSdOCfmleHjWk5yHdh9OMFz4eHQq5cBLi4yxoyJZujQGM0liw6PZXHnQzy95EWXeTWp1rkoAIaL5mE0YwpRzVoQumxNspuZ1KhYqWqFnrE/lo9W8JdtsRSfY3LoHfdA9iyQkBmVQEfK1YsX8ff3p3Hj5ulajtSm1Sf3pHPnaF+0KAWsrChgZZXWZRK+wcvLk6dPnzBo0DDKfNGpz9fXh5Ejh+DichxDQ+37NDk45CQiIhxPT3fs7R0A4nXU/RSYRESEa/rjvHv3VtML3t4+B+/evcXOLrvmmHXrVmFqakbr1m3j5WVvnwOZTIar6xNNtaab2zPN8zJZXF7h4eGabe/evU2y7K9eveD27ZvUqFErXhBibBzXf8bc3OK7aebMmZv79+9q/lcqlbx86Ub+/AWSzFcQfjpqNXq7d2A8diQSpZIop3YoypYTwcxH4eMmomthmGD7hw/QoYMhd+9KmT8/ik6dYjXPRYREs6j9QV7c8qbn/+pSsU1BUKsxnDcLo7kziWrZhtD/rYQf+AG0NmIQBjluEXK/D4Ns26Xo3JItRonRotso8lkQ3ThuNNXBg/sxNDT8Zeef+USrPjQrb92i4LJllFq1ivlXrvA2JCStyyUkwcXlBMbGJjRt2pJcufJo/ipUcKRo0WIcO3Y0Welly2ZH1arVmTlzCm5uz7l06QI7d27TPJ8zZy709PRYv3417969ZceOLTx//jkIadOmPefOnWbnzq28eePFgQN7+O+/9fGasD4xMjKmbt0GLF48j0ePHnLnzi02blyreT5TpkzY2GRm8+b1vH37huPHj3L16qUky966dTv8/PwYM2YY9+7dwdv7HTduXGPixHHUqFGbLFmyfjfNxo2b4eb2jA0b1uDp6c7//rcQP7/3ybqGgpCRJP7+mHbvhOmAPigLFuLD2ctxwYygofirHFSsGG/b27dxK2Y/eiRl3br4wUyIfwSzm+/h1V0f+q2urwlmjGZMiQtm2nYgdOmqHwpmDoWtIibHf3g/q8qILLNSfG7JZbDzGTpeYYQNLw06Uk1zU+3a9TA0TBj0/Uq0Cmi8hw/nVKdO/JUtG3OuXCHHokVU2bCBlbduEfCxk7CQPlxcTlC7dr1E2zmbNWvFs2euREYm7zUZPXo8VlY29O3bjVWrlsbrFGxkZMzo0f9y8eJ5OnVqw7NnT+PVvBQpUpQJE6Zy+PABOnVqw86d2xg7dgIVKzommtewYaMoVqwEw4YNYMaMybRs6aR5TiqVMnbseF69ekmnTm04deoEXbr0TLLc2bLZsXLlevT1DRg/fgzt2rVgzpzplChRin/+maRVmtmz2zN79gLOnDlF164dCA4O+qU7xQl/Ft3jzmSqUg7dU8cJGz+FoIPHUOVMpzlMfiGyG9fhyufpJJ4+ldKwoSHe3lJ27oykYcPP01J8eBfKrKa78XkRyODNTSjbJB+oVBj9OxrDxfOJ7NQtbgbgH+jAezviPK/txuL3LhfDjbYhl6bvXGCSkBgMVzwgpnxWYh3j+hNdvXoZf39/mjRplq5lSQsSdTIn3VCp1Zx5/Zo9T55w4OlTAqOiqJUrF0fbJ3/ocXoICAhDpUp4ij4+HmTJkuOH083ITsFpzdn5MGvWrGD/fueMLgrwe1/rn9GPXO+U3k9/KmtrE/z8QpN9nCQ0BKPxYzHYthlFoSKELFuNsrAYbZoUs2YN0JXr4Lf7MNeu6dCpkwH6+mq2b4+kSJHP73XfV0HMbb2XiKBohmxtSr7y2UCpxHjEYAy2/kdEn/6ET5nxQ01572I82GLqiFIloWXgWfIZJZwGJa0ZLbiN4dpHBO5phKJQ3GjOkSOHsnv3dp48eZVqNTQ/+r7+HqlUgqWlcZLPJ7u+TCqRUMbWlnehofhHRHDw2TNuvXuXokIKgiAI2pH4+WFRvwbSN15EDB5O+Igx8AuPTElPR47I6NdPn+zZVezcGalZygDA64k/89vsQ6lUM2p/KxyK2UBsLCYD+6C/bw/hw0YRMfqfHwpmIpURbJQ1xUAvgrLuO8lnkf7BjPRdGAb/PSGqcS5NMKNUKjl69PdoboJkBDSBkZEcePqU3U+ecPr1a/R0dGhaoAAH27albiIT7gmCIAip6OMkeWorK6IbNCa6UdO4viGCVt6+hR499CldWsWWLZ9n/wVwu/6ORR0PomcoZ9S+FtjmywRRUZj27obe8aOE/TuZyEFDfyhflVrFokgnzHK+wtR1BtWtMmbiOqP/3QMgfFBJzba45ia/36K5CbQMaOpt2cJZd3ckQN08efivWTOa5M+PwS+4vLjwfQ0aNKZBg29PQiUIQvrRef4Mk4F9CF2+BmXuvHHNHoJWVCrw9JDw5i3Uradg5coovqyMuH/qNct7HiWTrQnDdzXHKrspkrBQTLu0R/fieUJnziWqR58fzv9/gUMxzX+e6Gcd6WQ1IBXOKPl0XD+gd+glkd0Ko8r2ucnm0KFPo5vqZEi5UptWAU20UsnS+vVpXbgw5vrpswKoIAiCEEdtaookKgqJnz/kzpvRxfllxMTA4MH6DHgrxTYrrF8fFW9g0pXdrqwbdBL7ItYM3d4MUytDJB8CMGvfCtn9e4QsXUV0mx8fVr05YAmyAhsIel2ZsRZLU+GMfoBajfGcm6hN9eJmBf5IqVRy5MghatWq+1s0N4GWAc3ZLl00jz2CgvAOC6OojQ1qwFis1CoIgpDqdF69QH/DWsInz0CVJSuBZ6+gmb5W+K7gYOjWzYBLl2TMtVfhkFOK/xffeCdX32X7v+cpWDk7Azc1xsBYF6mPN2ZtmqHz+hUh67cQU7/hD+d/IvAwH/JMIswnL8MMdiOVZMxrp3fMHd3rPoROKIfa9PP39e/W3ATJ6EOz98kTxpw+zcsPH5BKJNzo1YvJ589joqvLhqZN03UNCkEQhN+WWo3++jUYTxmPWk+PqC49UObJK4KZZHjzRkL79ga8fCll+fJIsm1R86krr0qlZs+0SxxbepvSDfPQZ0U95PoypO6vMW/VFEmAP8Hb9xLrWOWH878bco/72fqgDjenp+oQBvKMqQGRhMVgNPsmsYUtiWodf0mXQ4f2Y2Bg8Ns0N4GW89DsevyYNnv2UDVHDna1bo3q40jv5gUKsP/pU6acP691hjExMYwfP56yZctSqVIl1qxZk+S+L1++pHPnzhQvXpy6dety4sQJrfMRBEH41UjfvcWsTTNMxo4gpqIjgReuxwUzgtYePpTSoIEhb99K2bEjklatPs8xo4hRsnbACY4tvU2NbsX4e20D5PoydB4+wKJhbSShwQTvO5yiYMYr4h1Hzdog01HSOGQPmeXZUuO0fojhsvtI/SMJG18OdD5/3ceNbjpMrVp1MTLSfmb5n51WNTRTzp9ncLlyLKhbF6Xq85j9riVKEBgZyf9u3GBqjRpaZThnzhzu3r3Lhg0b8PHxYdSoUdja2tKwYfyqvfDwcLp160b58uWZMmUKFy5cYPjw4eTOnZs8efIk4xQFQRB+cmo1evt2YzxmBJLYGELnLiKqczexdEEyubjo0LOnARYWag4fjqBQoc/fV0qlikUdD/L4nCctxlak0ZCySCQS5FcuYdqpLWoTE4L3H0WZL/8P5/8hOoQ10qZYWbyn+JsNFDIslRqn9UN0ngdisMWVqFb5UBSzjvfchQvn8PN7T9Omv/baTV/TqobmxYcPNMib+K+Eklmz4h0WplVmERER7Nq1i3HjxlGkSBFq1apFz5492bJlS4J9Dxw4gEwmY/r06Tg4ONC5c2cqVarE3bt3E0lZEATh1yT5EIBJr66Y9uuJMm8+Ppy5TFSX7iKYSaYNG+R07GhA7twqjh2LH8y87zeKJe8r4nrRi+6La9N46F9IJBJ0jx3FzKk5qixZCDp6KkXBTIQihnkRrcic/Rn2XlOoapiBwYJajfHUa6hNdAkfWjLB0zt3bsXc3Jw6depnQOHSjlY1NPZmZlzy9KRWroRTat94+5bspqZaZfb06VNiYmIoXbq0Zlvp0qVZvnw5CoUi3gKD169fp0aNGvFWbV61apVW+fzOWrVqjI+Pd4LtOXPmYvPmXRlQIkEQfpibGxZVKiMN/EDYv5OI7D/4h6bU/5OpVDBlih7Ll+tSu7aCVasiMf5iMllvtw8s+OcVof7mDN7SgGI1cwKgv20zxsMGoihZiuCtu1FnsvzhMihUKqb59SBbsWuYePahmdGglJ5WiugdeoXu7feETqmA2jz+yOTg4CCcnY/Qrl1H9H+zUctaBTQD/vqLESdPolaraZA3LxKJhLchIdzx9mb6xYuMr6Jde6Ofnx9mZmbx1iGysrIiNjaWDx8+YGNjo9nu6elJwYIFmTRpEi4uLlhbWzNo0CCqV6+ezFP8/QwYMITatevF2yb7gUXSBEHIIB8nySNXLmLq1COye2+URYpmdKl+ORERMGCAPkeOyOnWLYbp06PjDct+fu0tSzofooDaix5LamFQM2fcitkL52I0axox1WsSvH4LpKAfiVqtZprXGLKVOYj0bUM6GcxJhTP7cZKQGIzn3SK2uDVRLRK2rBw8uJ+oqCjateuYAaVLW1p9Cw4qV47AyEhmX77MtIsXUavVNN2xA7mODoP++osRX61impTIyEh0vxrm/en/mJiYeNvDw8NZt24d7du3Z/Xq1Vy6dIn+/fuza9cuihTRfs2SpNZ9eP9eikyWslEDKT3+R5mYmJA5s833d/yNZNS1/lMl93pLpVKsrU3SqDS/mZs3YeBAOHQIdEww2LwRg4wu0y/I2xtat4Zbt2D+fBg6VBeJ5PP3y8Vdj1nQ+SCZHcz5x/wuupsfQtdGcdd+xQro1AndtWuxTuHUI+PvzcSy1CpUAWUZn20/OmTwhLPTz0BQNNJdTbHOnLD1ZM+e7RQuXJhataogScNmzYz4PNAqoIlSKJhYrRpDypfn2ps3BERGYqanRzk7O6ySMSGPnp5egsDl0/8GBvFvaR0dHfLly8ewYcMAKFSoELdv3052QJPU4pQqlSpFCx5m5IKJKpU60bynT5+EWq3m5Us33r/3ZcmSVchkMpYsWcCDB/dQKhXkz1+QkSPHkStXbu7cucXUqRPo2rUnGzeuJTo6mgoVKjJq1D/o6cVVRbq4nGDjxnV4e78lV67cDB48giJF4iZnunDhHKtXL8fb+y05cjjQu3d/ypfXLrhNDrE4Zfr6keutUqnSZDG635FOlBrToGBCnrwkk42NuG4/4PFjKR07GhAYKGHTpkjq1VPi7x/3nFqt5vjyO+yafJG85WwZtKkxYR/Kk8lQh+jGzdA7doSIgUMJ/3cSBEcD0T9cjhWvN6MsMRF1sAP9Vfv54BcFRKXGKf4Q+ZV3mG99QkTPIoRn1Yev3ltubs+5du0aEydOw99fu76vP+KnXpyy5KpVTK9RgxYFC1I3BSOMMmfOTEhICDExMZqaGT8/P3R1dTEzM4u3r42NDfb29vG25cyZkxcvXvxw/t+jt3Mb+tsTdlBOjEQSV2ucUlHtOhLtlHorlZ88eYypU2djY2ODg0NOOnRoTenSZRg2bBthYWEsWDCb5csXM2/eEgA+fAjgzJlTzJ27GG/vt0ya9A9FihSnefNW3Lp1g6lTJzB48Aj++qs8hw7tZ+TIIezde5i3b98ydeoEhg8fTdGixbl58xrjxo1k1ar15M374x3rBOF3pPPwAXrOh4kY/Q/KAgUJPH9NzCvzg1xcdOjVywATEzWHDkVQrNgXI5kUKraOO8fZjQ8o2yQvvZbWRa4vQyWxhO4d0L1yhdAZc4jq2TfF5djsfoSwIiPQibagl+I4emjXlzTNhMdiMuEKipymhP9dPNFddu7cho6ODq1aOaVz4dKHVgGNf0QEJqkwI3DBggWRy+XcvXuXcuXiFlW7ffs2hQsXTtAHpGTJkly8eDHethcvXpAtW8aN6f9ZLFw4hyVL5sfbtmvXQQDy5s1P1apx/YwiIyNp3LgpzZu31kxtXb9+IzZv3qA5TqlUMmjQcHLnzkOePHkpV64irq6Pad68FQcO7KVmzTq0aNEagL59BwBqQkJC2bFjMw0bNqFevbjh9tmyteLJk8fs2bOTsWMnpPUlEIRfg0KBwbLFGM2ZgcoiE5HdeqG2sRHBzA9Qq2HNGjkTJuhRuLCKLVsiyZr186/KyLAYVvRy5uFpd+r3L02r8Y5IpRKknh6YN64Lfu8JWbORmCYpH3203/MSnnn7YSiR0yHKGROypjjNlDJeeAepdzhBm+uDfsKvdqVSya5d26lZszaZM2fOgBKmPa0CmtGVKjH0xAmmVq9OQWtrbBLpQJXJ4PutwAYGBjRr1ozJkycza9Ys/Pz8WL9+PVOnTgXiamtMTEzQ19fHycmJ//77j7lz5+Lk5MSZM2e4evUqu3fvTuYpai/aqb3WtSUZ2QzSrVsvqlePv2KrqWlcDVfWrJ9vLAMDA5o3b82JE848ffoET093nj17lqA2LFs2O81jIyMjlMq4iajc3V/TuHFTzXNSqZS//x788Tl3Xr16wdGjBzXPKxQKChYsnEpnKQi/Numrl5gO6IP81g2imjQnbM6CFI2k+ZPFxsKYMXps3qxLvXqxLF8eFW8k04d3oSzqcJC3TwPoPLcG1bvENYvL7t/FrH1rJB8CoGjRVAlmXN4+4F72rlgYRtMi2Bkb8n3/oDQmv+WLwbanRHQsiKJU4v0rz58/i4+PN9OnZ2yn5bSkVUAz+/JlgqKiaPWNYEI5Qbtf5WPHjmXSpEl06dIFIyMj+vfvT4MGDQBwdHRk5syZtGjRAltbWzZs2MC0adP477//yJ49O0uWLKFQoUJa5fM7Mze3wM4ue6LP6ep+HkEWERFBr16dMTU1pXLlatSqVRdPT3e2bNkU75iva8c+NaXJ5Um/PZRKJW3bdqRhwybxtsvFCuzCn06tRn/Teown/YNarkvIynVEN28l5pX5QR8+QM+ecWsyDR4czdixMfEquDwfvmdhh4NEhcUyZGtTitZwAED31HFMe3VFZWmFsmhx5GYp76R61eclpzN1IKvlB+p+2Ik9ZVKcZopFKTAefwVlNmPCByecc+aTHTu2YGFhQZ069ZLc51enVUAzr3btVMvQwMCA2bNnM3v27ATPPXv2LN7/JUqUYM+ePamW95/m7t3bvH/vy6ZNOzRBy82b11Br2fnHzs6e588/vyZqtZpOndowYMBQ7O1z8O7d23iB1bp1qzA1NaN167apeyKC8IuQer/DZEh/dM+eJqZaDUIXL0eV1Taji/XLcnOL6/z79q2EpUsjadNGEe/5u8dfsqrvcQzN9Rh3uDXZC8fNiKv/3waMRw1FUaQYwVt3Y9qnW4rLctvXi936bcmV3ZMK/ivJT+p9L6aE0dJ7yDxCCFpXB4wS/0EZFBTIsWNH6dixS7xpU343WgU0XUqUSONiCGnBzMyMqKgozp8/Q6FCRbh16wZ79+7SejKl1q3bMnhwP0qUKEXJkqU5dGg/ISEhFClSDGNjE/r378nOnVupVKkKt25d57//1jNz5vzvJywIvyHZ3duYOTVHEh1N6Kz5RHXrKWplUuDMGR169zZAV1fN/v0RlC37uYn/00im3VMukqN4ZgZvboJ5ZiNQqTCa/n/27jo6qrMJ4PBvfTfZJEAS3N3d3Z3iUqRYobh7cXd3dyeF4u7uHtw1RNf1fn8sRUr5GkqyCcl9zuk5NCt3slmZve+8MyPwmDUNS8XKRCxczmdrU//RtXevWCFpSpZMd8j7bjwF+Pm77zMqKM6/RrPsJqaGmbAV+3odz9atAVgsFpo0aebG6NxP7MYWh+XMmZvWrdsxbdokrFYrGTJkoHfvAYwdO4LXr1//6+1z585Lv36/s2zZIqZNm0SWLFmYOHE6Wq2WnDlzMXToKJYtW8T8+bNJmjQZAwcOpXjxkm74zUSi2MeeJRvWCpUx9h2AI704b+6/EgSYP1/BiBEqsmVzsmqViZQpP55VtlsdrOx/iONrblKwViZ+nVUZlYcCTCa8unVEvS0AU8u26MdNgihoOHo7JIi55pbkyneVrMEDKCF0+u77jAqSCCteA07gSOWFvl+hr15PEARWr15Btmw5yJ07r/sCjAESIbLrDz+or/Whef36CUmTpvnP9yv2RnEf8bF2r//yeH/v6+lHpTh2BI+pEwlfs+k/dZuNrn4dPyqLBfr2VbN+vYKaNW3MmmX+7GHVh5qZ03YHgSeeU6tXYer0K4ZUKkHy7h0+vzRBceEc+mGjMXXq+tnZMZ861VEqZARt2v5N8TwIC2VscCvyFz1MupAOVHfEnoJar77HUO15TNjqatjz+H/1eufPn6VGjUpMmDCV1q1/dUtssboPjUgkEon+gUyGNDQUadBbnJ7pYjqaH9qbNxLatNFw/ryMvn0t9O79efHvq3shTG/+JyEvdLSbXYXijbIBIHtwD5+fGyB9/YrwJSux1qoTJfE8DA9lxMtOFClzmBRhP1PN8WXdZ0xR7XiIeucjDF3z/t9kBmDp0kV4eXnHi9pGMaERiUSibyA/ewbF5QuYOnTBVqIUoYdOiAMlv9OVK1JattQQFiZhyRITtWp9Xvx7/dBj5rXfhUIpp19AfTIVdhVaK04ex7t1M5DLCQvYgb1g4SiJ52F4KIMf96BExZ34h9fgJ9tcJMSOeijpCz3akWew5fPH2O7/z/96+/Ytf/75B61atUUbBbVEsV2kuzsJgoDO8rFF9KabN5ly6hSBf/WbFolEorjMYsFz9HAS1K6KZslC12REEJOZ77Rpk5yffvJALocdO4yfJTOCILBv4WWmNd2GXypvhuxt8iGZUa1bjU+jOjgTJyF018EoTWYG3O9LiYp/4KurSH3rSqTEkr+xw4nXwBMgQMT4UvAvM9fWrFmBzWajdet2bgowZkUqobn+5g1pZ8xgwsmTAAw/coTGmzcz8OBB8i1YwKFHj6I1SJFIJIpJsps3SFilHB4zp2Ju2oLQwyfhG+bYib7kcMDw4So6d9aQP7+DvXuN5Mr1sXbLbnWwos9B1g0+Sr4q6Rm0vRF+qbxdO5lGDsW7eydsxUsStnM/zrT/f7lPP3kGLFjwrzE9DA+lb+AgSlfZREJ9KRqa18X8sMlPeCy6jvLCG/S/F8aZ6v/31bHb7axYsZQyZcqRMeOXU7fjokglNP0OHCCxpydNc+XCYLUy6dQp2uTLh3nwYBrlyMHvhw5Fd5zRIo7XQ4tEbhGnX0cOB5qZ00hYuQzSoLeEr96AfuosBK04Wfx7hIZC06Ya5s5V0ratlU2bTPj5fXweRQQZmVh/C0dX3aBmj0J0XlYTtVYJBgPebX/BY/Z0TC3bEr52M4JPgn89niNjJsjy/2fMPQwPpdeNoZStvo4ExsI0NG1CRuzp2aI49xqP2Vcx10iHpXaGf73+nj27ePnyBW3atHdDdLFDpGpoTj17xoYGDcju70/A7duY7XZ+zZ8fqURCqzx5qLluXXTHGeVkMjk2m/Wzzroikejb2WxWZLK4V44nffQQ764dUJw7g6VmbXSTpiP4iqMLvtetW656mZcvJUyZYqZFC9tnlz+9/paZLbejCzbRYUE1itR1JSLSly/wbtEE+Y1r6EeNw9S+U6T7/Cj37gYfDRQt+4+X3wsNocf1kVSps5oE5jw0MgWgIPacgZO8M+HV5xiONF7ohheL1O+9dOlCUqZMFac7A/9dpN6FpBIJ8vfl5rvu3SORRkPRlK75PyEmE9ooGFzpblptAsLCgkiQwB+FQolEbIAlEn0TQRCw2ayEhQXh5ZUwpsOJUorDB/Fp3RxBLidizkIsDRqLTfKiwLZtcrp3V+PlJbB16+fN8gDO/3mXxV334ZlQzcDtjUib2zWXSH7xPN4tmyIxGolYvQFrpW/7kNbMmwUKGWwq+8Vlt4Pf0fP6GKrXXUECWzYaGbehFGLRGTiHE+9+x5HqrIQuqvjVbsCfCgy8zYkTxxg8eDiyeFTjFamEpljKlEw6dYpgo5ENN2/SJIdrAOGV168ZcfQoJVOnjtYgo4NG42puEB7+7sMwxm8hlUpxOsXeKO4gPtbu9S2Pt0wmx8sr4YfXU1xhz5UHS+UqGIaNxvnJ8FbRf+NwwNixSmbNUlGokIOlS00kSfJxicnpcPLHxDPsmHaOjIWS0WVZTXwSu55TqoBNeHXvhDNJMsI2/4kja7ZvPn7EklX4+Wnhb6ujN94F0evaWGrUX0ECexYa6XegEhJ8z68a5TwWXEd55hW6UcVxZEkUqdssW7YIlUpF06a/RHN0sUukEprpVatSe/16ft6yhcy+vgwvWxaA6mvW4K1SRemsJ3fSaDz/8xux2BDLfcTH2r3i6+Ot3Lkd9bpVRKxYh+Dnh27h8pgOKU4ICYEOHTQcOSKnZUsrY8ZY+PSkvjHczIKOe7h24DGlmuWgxfhyKFRycDrxmDgGz6mTsBYtTsSyNf95yU/w9QU/L/jkeX317Rt6XRvPTw1WkNCRmUb6naiFyCUM7qI48wqPOVcw10qPuV7kuk/rdBFs3Lie2rXr4efnF80Rxi6RSmgy+/pyu3Nn3hmN+Go0H5Zn9jZvTnZ/f2TSSO/+FolEolhJYjEjfReEJCQEwf//NysTRc61a1LatNHw+rWEqVPNNG/+eb3MizvBzGq5nXdPI/hlYnnKtsyFRCJBotfh1ak9qj07MTVtgX7iNPiO0gbV+jXgpYYa9QE49+ol/a5Ppm6jlSR0ZqShbidqIXbVR0nfGPDuewxHOh90Q4tGeslz5crlGAx62raNP8XAf/mmSj6jzcbOu3d5pdfTKm9ezHY7NqdTTGhEItEPSXH4INI3r7E0aYalbgMsteuJfWWiyIYNcvr2VZMokcCffxrJn//zZcyLO++zuMtelB4K+gXUJ3PRFABIHz/Cp+XPyO7eQT9mAqZfO3x3/ZJ6/RpXDU2N+hx99oTBt6bRoPFqEgrpaKDbiSaWJTNYHXh3PwImOxFLvz5F++/MZjPz5s2iVKmy5MtXIHpjjIUildA4BYHuu3cz/+JFHE4nEomEyhky8PuhQzwJD+fQL7+Qwts7umMViUSiqGEwoB05BM2yxdjy5MPSsIkrkRGTme9mtcLQoSqWLlVSsqSdBQvM+Pv/rV5mwml2TD9P+vxJ6LKsFgmTubrYKk4cw7ttCxAEwtcHYCtTLkpj2/PoAaPuzKBRkzUkEtJRP2IXHkLsOxunHXMWxbV3hM8oiyNT5Avu169fw9u3b5g3b3H0BReLRerUyogjR1h25QrLa9fmTZ8+H/pOTK5cGbvTycCDB6M1SJFIJIoq8vNnSVi+BOrlSzB26ELYn3vERCaKvHoloU4dD5YuVdKxo5WNG02fJTP6UDPTmm5jx/TzlG6ekwFbG7qSGUFAvWQBPg1ruzr/7jkc5cnMG4OBUXen0vjnNfgJGakfsRsPIXGUHiMqqDfeRbPpHob2ubBWivzAV7vdzuzZMyhQoCAlS5aOxghjr0idoVl65QrjKlSgWe7cOD7Z/ZA7SRJGlStHr717oy1AkUgkihJWKx6Tx+MxcyrO5CkID9iBrUSpmI4qzjh5Uka7dmqMRgmLF5v46afPd48+vRHE7FbbCX1toNWUCpRp8X4OkdmMV7+eqNevwVKlGrq5ixC8ovaM/xuDnpeWlzRucgU/Z1bqRmyPfctMgPzKW7Sjz2ItmQJj17zfdNutW7fw9OljRo0aF2/bkEQqoQk2GsnylWppfw8PIj6Z8SQSiUSxjez2Lbw6t0dx4xqmn5tjGD0+yj804ytBgLlzFYwerSJ9eidbt5rInPnzeplTm26zos9BPBOoGbCtARkKJAPeN8tr3QzF5UsY+gzA2GcARHFN5sxL56hpfUnixG/xd+ambsSfsW43E4A0yIh39yM4k3kQMakUyCL/ODidTmbOnErWrNmoUqVaNEYZu0UqocmdJAkrrl6lcoYv2y3/ERhIriRJojwwkUgkigqqPzbj1bUDgrcP4SvXY61aPaZDijN0OujeXc2OHQpq1bIxY4aZT4c6260O1g05yqFl18hSLAUdF1X/0F9GfuY0Pm2ag8lE+PK1WKvXjNLYBEFg5OnjHLKsoE3it6jQUjdiO2ohFjaBNNvx7nIYqd5G6KJKCD7f1sF+797dBAbeZu7cRUjj8SadSCU0o8qVo/ratTyPiKBGpkxIJBK2BQYy9fRp1t+4wbYmTaI7TpFIJPpP7HnyYqn5E/rRExHiWV+O6HTrlmtL9pMnEoYNM9Opk+2zzUghL3XMbbuTBxdfU7VTARoMLoFMLnXVyyxdhHbIAByp0xDxx04cWbJGaWwOp5M+Rw9wTb6Ghg23oZrjRVJJboJjYzIjCHj9fhL5jXdEzCiHI/O3xSgIAjNmTCZ16rTUqVM/moL8MUQqlauUIQN7mjXD6nAw6OBBBEFg1LFj3AwK4o/GjamROXN0xykSiUSRplq/Bq+uHUAQcKTPiG7+UjGZiUIbN8qpVs0DvR4CAkx07vx5MnPr+DOGV1zLi8BgOi2pQePhpVzJjMmEV9cOeA3sg7V8RcL2Ho7yZMZst9Nu305ua5ZTt+5WUtpK4mvPifTbupS4jcecq6h3P8bQqwDWit/edf/48aNcunSRrl17IJfHzt/RXSL921dIn54K6dNjstkINZvxVql+yBlOIpEo7pO+e4f05QswGPhsDUT0XSwWGDxYxYoVSooVs7NwofnzEQZOgd2zL7Bl7CmSZUxIl2U1SZbJVa8iffoE79bNUVy/iqHvQIy9+0d5vUyExULL3duwp9pMrap7SG2pRLWI1UiInWcuVDse4jn3Kqa6GTG1yfGf7mP69MkkSZKUxo2bRnF0P56vJjQhJtNXb6SWy7E6HJ9dJ5FGE7WRiUQi0TdQbt8GSiXWKtUwdeyCqVPXKP/AjM+ePJHw668arl6V0aWLhUGDrHx6QsAQZmZRl71c3feIwnUy02pqRTRa15dexZFDeHdoA3YH4as3YK0c9YWrbwx6muwIwC9HABXLHSK9pRaVI5YiQ/XVWU4xSX7lLV6DT2ItmAT9sMh3Av7UsWNHOHHiGKNGjUOtVkdDlD+WryY0fhMnftPWL8fQoVESkEgkEn0LSXgY2oF9UW/egKVCJaxVqol9ZaLYnj0yunbVIAiwYoWJatU+35L9+Oob5rTdSegrPc3GlaVCmzyuzw+nE48ZU/AYPxpHlqxELF+DI33kZhJ9i4dhoTTavpmcxQMoVPQkmc2NKa+biwxXh91/muUUk6RPI/DpehhnEk8iZpYF5bc/XwVBYOzYEaRIkZKWLdtGfZA/oK8mNEtr1+avdCbYZGLgwYNUzZiR+tmykVSrJdhoZOe9e2wNDGRy5cpuClckEok+Uhw9jFf3TkjfvMbQbxDG7r1jOqQ4xWaDsWNVzJmjJHduB4sXm0ib9uNpDkEQOLLyOmt/P4q3vwcDtzUkQ0HXlmxJeBheXX5DtXc35noN0U2ZCZ5RP5X9ytvXNNu1hTKVA8iR5zy5TO0ppZ+I5JMS0b/PcopJkncmErQ7AA6B8PkVEBL8tzMre/bs4tKli0ybNls8O/OeRPir7e//UXPtWtInTMjMal+eJuy/fz9nXrzgaKtW0RHfdwsO1uN0Rv15xvg6kTgmiI+1e/0Qj7fRiOfoYXgsXoA9U2Z0cxZiz5s/pqP6ZrH5sX71SkL79mrOnnVNyR41ysKnn5smvZUVfQ5yNuAOOculof3cqnj5ukoPZDeu49O6GdIXz9GPHIu57W/fPY/pnxx48pD2+7dSr94fpMtylYKGvhQ2DkbC58fyqVMdpUJG0KbtUR7Dt5Dorfi03Iv8cQRhSytjz/Pfxi44HA7KlSuOzWbj+PFzsa4YOLqe11KpBF/fr9fERepROPToEd2LFPnHyyqkT8+sc+f+W3QikUj0jeQXz+PV5TfkD+5j/K0ThkHDQKzhi1KHDsno3FmNySRh3jwT9et/vsT07GYQc3/dxZtHYdQbWJwa3QshlbqSCNX6NXj164kzQULCtu7GXvifPzu+15pb1xl4aietmm0lSepbFNePIZ+p6z9eN3zrLvz9Y3jJyerAu9sR5PdCiZhd/j8nMwABAZsIDLzNokXLY10yE5Mi9Uik9vFhx927VPqHxnrrb9wgk2/sayEtEoniHvWShWh/74czeQrCAnZgi6cza6KL3Q4TJyqZPl1FtmyuJaZMmT52/RUEgeNrb7J64GE8vFX021KPrCVSuS40mdAO7INm7SqsJUsTMX8pQuKon5UkCAITz59m7s2DdPx1Cz5+jymrm0128y9Rfqwo4xTwGngC5ZlXRIwribV0yv98V1arlYkTx5IzZ25q1aoTdTHGAZFKaAaVKkWrrVt5EBpK1YwZ8fPw4K3BwB+BgZx4+pSARo2iO06RSCTCnicv5sZNMYwah+DtE9PhxCmvX0vo0EHNqVNymjWzMmaMBQ+Pj5eb9FZW9j3EmS2BZC+Vivbzqn7o+it7eB/vti2R37yOoWcfjP1+j5bCbJvDQZ+jB9j58iTdO2zCw+sdlSNWk976/7sMa+bMBK0KWv4W5TH9K0FAO/Yc6t2P0fcpgKX2lycGvsWaNSt58uQx69Ztjtddgf9JpBKaX/LkQSOXM/7kSbrv2YMgCEgkEoqmTMnuZs2omD59dMcpEoniKc2COUhfvcIwfDT2goXRFywc0yHFOYcOyejSxTVYctYsE40b/22w5PW3zG23i7ePw6nTryi1ehZG+n7WkHL7Nrx6dAa5jPC1m7BWrBItMUZYLLTdu4Ob5gt077ABtcpK9fA/SGEr+a+3Ve7fAwpZjCQ0HjMuo1kbiLF1Dkxtcn7XfRmNRqZOnUiRIsUoX75SFEUYd0R68a1hjhw0zJEDk81GmNlMQo0Gtbh2JxKJopn02VNkT5+61kPE95woZbPBhAlKZs50LTEtWvT5YElBEDi87Brrhh1Dm1BNv4D6ZC3+frnEYsFzxGA8Fi/Alr8AEYtW4Ez17Z1uI+O5LoJmO//A4HmNLu03oJap+SlsN36OXNFyvKiiWXQdz4XXMTXMjKFPge++v0WL5vHmzWsWLlwWbydq/z/f/O6gUSjQKBTREYtIJBK5Zv2sW409U2bshYpgGDbalciIb+BR6sULCe3bazh/XkaLFlZGj7Z8VlttCDOzvPdBLmy/R64Kafl1VmW8/VxrUNLHj/Bu1wrF1csYf+uMYcgIiKbO8deC3tBs51aSpr1G4/qb8BKS8VPoVnyc6aLleFFFvS4Q7bRLmGukQz+0yHc/f9+8ec306VOoVq0mxYqViKIo4xbx645IJIo1JG/f4tWnG6o9uzD93Bx9oSIgfoGKcrt3y+neXY3NBvPnm6hX7/MlpnvnXrKgw27CXhtoNLQkVToV+LCL6cMSk1QaLVOyP7Xv8UPa79tJsUKXKVkpAH97XmqEb8JD+O87hNxBte0BXqPOYimXCt3YkiD7/lqXsWNHYrVaGDZsVBREGDeJCY1IJIoVlDu349WnGxK9Hv2ocZjadYzpkOIciwVGjFCxeLGrUd7ChSbSp/9kFpPDyc6ZF9g68TS+Kb0ZtKMR6fMndV1oNqMd/juapYtcS0wLl+NMnSZa4hQEgYXXLjPs1BEaVjtH1kK7SGOpTJWIFSiI+uZ8UUm557FrpEHRZERMLQOK709mrl69zPr1a+jUqRvp039fUXFcJiY0IpEoRkkiwtEO6od64zpsufOim7Mwyicwi+DBA9cS0/XrMn77zcrgwRZUqo+Xh77Ws6jzXm4ff0aRupn5ZVIFPLxdV5A9uIdXu9YoblzD2KELhsHDo22JyeZwMPD4YVYHXqbDz8fwz3SUbKYWlNXPiLUTs/+i3PcE777HsOfxJ3xWOVB9/04vQRAYMmQgvr6+9OzZJwqijLti97NDJBLFaYpjR1yjC16/wtC7P8Ze/cQlpmiwcaOc/v3VKJWwapWRKlUcn11+Ze9DlnTfh9Vkp/X0SpT6OfuHolPVxnV49euFoFYRvmYj1kpVoy3OMLOZtvt2cPbtXQb8tg9F4ksUNPSjsPH3L7r/xjbKA0/x7nMUe24/whdUBM+oeR5v376VM2dOMXnyDLzFVgX/V6QSGqcgsOjiRXbdv4/BasX5t2kJEomEg7/E4qZGIpEo1vGYNA7PSeOwZ8hI2M792PMXjOmQ4hydDvr1U7Nli4JixezMm2cmefKP799Wk50NI45zaOlVUuf0p8OCaiTLlMh1oV6P18A+qDesxVq0OLr5S3AmTxFtsT4MD6X5zq2ECE8Z3HUbgudjyujmkN3cItqOGVWUh5/h3eso9uy+hC+oiBBFyYzZbGbEiCFkz56TZs3Ez9h/E6mEpvfevcw4e5Z8yZKR0tsbqbjbQCQSfSd79pwYf/0Nw+ARfNbBTRQlLl6U0qGDhufPJfTvb6FHD+tnve5eBAYz77ddvLgdTOXf8tFgcAkUKtdHgvz6Vbzat0b28AGGXv0w9hkQrVvmjz1/yq97t5M48St6Nd8AciPVwjeTylY+2o4ZVZRHn+Pd/Qj2bAkJX1QJQRt1S3ELFszh2bOnBATsQCZOkP9XkXqGrr5+nWFlyjCsbNloDkckEsVZTicek8cjaL0wdeqKtUYtrDVqxXRUcY7DAXPmKBk/XkmyZALbthkpXPjz3jKHll5jw4hjaLQqeq6rTe4K6f66EM3CuXiOGobT14/wgB3YSpSKtlgFQWDJ9SsMOXmEUnneUKHWSpSCNzXD9uLn+L4mdJ+KrllOygNPXWdmsiQkfFFlBK+oS2ZevHjOtGmTqVatJiXFER+REqmExmK3UzpN9FSzi0SieEIiQR54G6ePDwiC2FcmGrx8KaFzZzUnT8qpXdvG5MlmfD4pu4gIMrK0536u7ntErvJpaDujMj5JXLuGJO/e4dW9I6r9e7FUqYZu+lyEaJzTZ3U4GHj8EKtuXeeXKg9JX2Q1Po4c1AzfhNaZPNqOG1VUux/h1e849hy+hC+shOAdtUXSAwf2RRCcjBo1LkrvNy6LVEJTI3NmtgYGUi5d7G5kJBKJYhmnE83i+VgrVMKRIRMR85dE2+6Y+G77djm9e6uxWmHmTNf4gk9zxuuHHrO46z6MERaajilDxV/zfij8VRw5hFeX35CGhaIbOxFz29+iNeEMMhppu3c7Z18/Y0CLq6jSbyONpSqVIpaiRBvlx4vqWU6qPx/gNegktnz+RMyPupqZv+zatYM9e3YydOgoUkfT1vi4KFIJTdUMGei5dy8Pw8IokiIFHn/bhSABehYrFh3xiUSiH5T02VO8unVEefI4xqAgDL8PE5OZaGAwwJAhKlavVpI3r4P58z/vLWM12dk85gT7F14hRTZf+myqR6rsfu8vtOI5diQec2diz5KV0A1/4MgRdUs9/+TK29e02v0nemcYY7ocxpLoJHmMnShuGIOU6KkTUVw4Byp5lCQ06k130Q4/ja1oMtfWbI+oTWb0eh2DBvUlW7Yc/PZbpyi977guUglN623bANh59y4779794nKJRCImNCKRyEUQUG1Yi3ZQPxAEdNNmY24a+3eq/IiuXJHSsaOGhw8ldOtmoV8/62c549MbQSzstIcXgcFU/DUvDYeURKlxve3L7t/Dq0NbFNeuYGrVFv3wMdFenL0h8BZ9ju4nXWIzPX7ZglF1jzK6qeQ0/xqtx41YtjpKamg0K2+hHX8eS+kURMyImj4zfzdhwlhevXrJokXLUYgtDL5J5LZtDxsW3XGIRKI4QBIUhFef7qh273Bt9Z01H2eatDEdVpzjcMCsWUomTlSSOLHAli0mSpb82FvG6RTYO/ciW8adQptQTa/1dchVPq3rQkFAvWo52qEDEVQqwlesw1qtRrTGa3M4GH7qGIuuX6ZGPgslaizCJrFRM3wTqW0Vo/XYUUIQ8Jh1Bc/517BUTkPExFKgjPpk5vr1qyxaNI9ffmlDoUJFovz+47pv2ocXYjJx5vlzIiwW/Dw8KJwiBd6ftpoUiUTxlnL3Trx6d0USEYF++BhMv3UCcatplHv2zFX4e+aMnDp1bEycaCZBgo+XBz+PYHHXfQSefE7+6hloNaUiXr6uqZOSd+/w6tUV1Z6dWEuVRTd7Ps5k0VuA+8Zo4Ld9Ozn18jnda4aSKP881I6U1AjfSEJH5mg99l88Rw8HDyX0GvTtN3YKaMecRbPuDqb6mdAPLxols5n+zuFw0Lt3N3x9/Rg8WDyJ8F9EOqEZevgwk06dwmL/OMRMIZPRu1gxxlaoEC3BiUSiH4O2fy80yxZjy5kb3ZYdOLJlj+mQ4hxBgM2b5QwYoEYQYPZsEw0bfiz8FQSBUxtvs2bQEQSn8EXHX8WhA3h164g0LBT9iLGuhFMa9R/Mnzr76gW/7t2BzmZiQtv7GFOuJpm1DFUjVqAWEkXrsT8lv3AOFP8hubY68Bp0AvWuxxjb5sTQK3+0FUsvXbqQK1cuM3/+Enx8EkTLMeK6SCU0M86cYdyJE/QtXpwmOXOSxNOT13o962/cYNKpUyTTaulaRDw9JhLFV/Ys2TD07IOx9wCx8DcahIZC375q/vxTQeHCdubMMZMmzcfCX12wiRV9DnJx530yFUnOr7OqkDjt+/3aJhOeY4bjsXAe9qzZCF0fgCNnrmiNVxAEFl+/zLBTx0jvq2BQi8OEeB0mp6ktJfUTkfED1IYYbPj0PIryxAv0vQtgaht9xdIPHz5g9OjhVKhQibp1G0TbceK6SCU0c86fp3+JEowu/7FrYxKtljxJkyKXSpl74YKY0IhE8YnFgufo4djz5sNSvxHmNu1iOqI468gRGd26qQkOljB4sIXOnT/v+Ht1/yOW9tiPMdxCo6ElqdIxP9L3SyKy69fw7vQr8juBrq7MQ0aCRhOt8eptVvoc2U/AvTvUye1BqZoLCZM/prRuCrnMP8bzRPLOhE/Hg8hvh6AbWQxzg+hbGnM4HHTr1hGlUsXUqbM+nFETfbtIJTTPIyIomzbtP15WJm1aJp8+HZUxiUSi2E4uR3H5IqjVWGI6ljjKaITRo1UsXqwkc2YHa9aYyJXrY8dfk87CuqHHOL7mJqmy+9FnY11S5fB3XehwoJk7C8/xo3Am8iVswx/YykV/aUBgyDva7tnBg/BQfq+hwCP/GKzI+Sn8T1LYSkb78aOC7HEEPr/tRxpkImJ2OaxlU0Xr8RYsmMu5c2eYPXsByaK5nimui1RCkzFRIo4/eULF9Om/uOzYkyek8PKK8sBEIlEsY7ejmTsL88/NEfz9CduyHcRNAdHi8mUpnTuruX9fRrt2VgYPtnx2YiXw1HOWdNtH8HMdNboXonafIh/mMEmfPnH1/zl1AkvN2ugmT0dIFH0df/+yIfAW/Y4dQKtQMLdtOK+ST8PLkZPq4evwdqaO9uNHBfnVIHw6HQQgbFkV7Hn8o/V4d+/eYdy4kVStWoOGDZtE67Hig0glNF0LF6bTrl04BIEG2bOTxNOTNwYDm27eZNKpU4wpH/sHiIlEov9Odv8eXl3ao7h0ETRqTO06islMNLDZYNo0JdOmKUmSRGDzZiOlS3/cjm012dky9iT7F17GP20CBm1vSMZC77/VCwKq9WvQ/t4fgIiZ87A0bhrtIyZMdhuDjh9mze0blEztT8tGe3nu+ScZzHWpoJuLAs9oPX5UUR58inffYzj9PQhfUBFHWu9oPZ7dbqdbtw54enoyefIMcakpCkQqoWlXoAAPQ0OZfOoU406c+HhjqZTuRYrQt0SJSB/QarUyatQo9uzZg1KppFWrVrRr9//XVcPCwqhevTp9+vShXr16kT6WSCT6Tk4n6qUL0Y4ciqDREL54Bdaf6sZ0VHHSvXtSunRRc/myjAYNbIwb9/kcpgcXX7G46z5e3w+lfOvcNBpaCtX7lvuSoCC8endzbccuXhLdzHk43dAy/15oCO327eBW8Dt6lUpFmlJTeCEPpJh+BPlMPZDwA3xICwKa5bfwnHwBe05fwudWQPCN3jojgDlzZnDp0kUWLlxG4sSJo/148UGkt22Pq1iRviVKcOb5c0JNJhJpNBROkQLfb+wsOXHiRC5fvsyyZct4/fo1/fr1I3ny5NSo8fXGTmPHjiU4OPibjiMSib6P9MVzvLp1Qnn8CJaKldFPm40zSdKYDivOcTph0SIFY8ao0GhgyRITtWp9bI9hs9jZOukMu2dfJGEyLX021SNHmY9LOB/6/+h0btuODbDxzi36HT2IRi5n0c+JCcrYGwNQM3wLqW0/SCsPmxPt6DNoNt3DXCUNunElQf1N7dn+k2vXrjBx4lh++qkuderUj/bjxRdf/cuFmEwkUKuRSiSEmEwffl40ZcovrgeQKBKV80ajkY0bNzJ//nxy5sxJzpw5+fXXX1m9evVXE5qjR49y7do1EiVyX88CkSheEwRUG9ehHdQPid2ObspMzM1bitOxo8GjR9C8uYZTp+RUrmxnyhQzSZJ83I79+NpbFnfdy4vbwZRqmoMmI0vj4e1a6pOEh6H9vT/qjeve9/9Z6Jb+PwabjUHHD7Eu8CZFkyWjZ4MH3Eo4AF9HTqqFr8bHGfuGGAsJE7lmOX1CEm7Bu+dRlGdeYfgtF8au+UAa/c9xvV5Hu3at8PPzZ+LEqdF+vPjkqwmN/6RJnG7blsIpUuA3ceK/ru85hg7914MFBgZitVopUKDAh58VKFCAuXPnYrfbkcs/D0ev1zN8+HAmTpxI7969//X+RSLRd3I6oXFjvDdtwlakGBGz5uNMG/s+oH50ggBr1ihwvW3KmD7dxM8/f2ySZ7PY2T7tHDtnnMfb34Mea2uTp+LHv4Pi8EG8enRG+vYNht79Mfbs65b+P4Eh72i3dyd3Q4PpVSQHOcst4ZZqD5nMDSmnm4WC6J0F9V/9fZaT7HE43p0PIXumJ2JcSSy1M7glDkEQ6Nu3J0+ePOaPP3aSyA3F2vHJVxOapT/9RIaECQFYVrt2lBwsKCgIHx8fVJ8UE/r5+WGz2QgJCfliHXHSpEmUKlWKQoUKRcnxRSLRv5BKIVs29ENGYurUVRxdEA1evZLQq5eagwfllCsHkycbSJXqk7MyV9+wuNs+XtwOpkTjbPw8qgyeCdSuC/V6tCOHoFm+BHvmLIStWIs9b/5oj1kQBFbeus6QE4fRKlWsaJSToMx9eCZ9TindJHKZ2/8Y9TKA4vgLvPscBbmU8KWVsRVM4rZjb9iwli1bNtKv3yCKFYt87akocr6a0LTMm/fDv9MlTEj+ZMnQ/sM3gDCzmf0PHkTqYCaTCeXf7uOv/7darZ/9/Ny5cxw+fJidO3dG6r6/xtdX+123/3/8/cXt6u4iPtbRSK+Hnj2haVMoVw5GjEALRN8rJ34SBFi9Grp1A4sFZs6Ezp1BKnU90jaLnfWjjrNp/EkSJNEybEcTCtXI9PEOjhyBNm3g8WPo0wf5qFEkVKujPe4ws5l227ez+dYtKmfIwO8NjBxTN0dDIlpzjFRexSC2vzwHDgRBwD91YxhxCrL5wsrqJEgdvTuZPnXnzh0GDOhN2bJlGTt2JLI4/mUhJt6zI1X9VG7FCs60bUuhFCm+uOzCy5f8snUrDXPk+Nf7UalUXyQuf/2/5pMaHLPZzODBgxkyZAhe39njJjhYj9Mp/PsVv5G/vxdB3zmKXhQ54mMdzYxGEh47jjlVekw5C4qPdzR4+1ZC374qdu9WUKiQg1mzTKRPLyCVuh7rBxdfsbTHfl7eCaFkk+z8PKo0Hj5q19/BYEA7ehiaJQuxp0uP7s+92IsUBZ3N9V80Ov/6JR327+KVQc+QEkXIWWIDh9TLSWEtReWIZaiFxAQR+58r2qev0Fx5C29TuqZljy0BGsmHJajoZjabqVevARqNhpkzFxASYnTLcWNKdL2HSKWS/3uS4qsJTYONG7n7fmeRIAg0DQhAI//y6s8jIkj76ajX/yNJkiRERERgtVo/nJkJCgpCqVTi88n+xGvXrvHkyRP69ev34Wcmk4lhw4Zx5coVRo4cGanjiUSirzCb8Zg/G2O7juDpSeiB4+CGb/vxjSDAtm1yBgxQYTBIGDbMTIcOtg8reWajjfXDjrFvwWUSJPWk57ra5K7wSa3M6ZOugZJPn2Bs3xHDoGHwjTtL/wuH08mMS+eYdP40Kby82dS4GM/T9eGW4ir5jb0oYhiMNPKbZGOU9KUe+csq8DYYQ9e8GDvkdnuB+5AhA7l16wZr124iadJkbj12fPLVZ2TPokVZfPkyADfeviWLry/+np83SJJJJFTOkIHfPiny/X+yZcuGQqHg8uXLFHk/++nixYvkyJHjs4Lg3Llzs2/fvs9u26xZM1q2bCn2oRGJvpP8+lW8OrdHHngbR9p0WOrUF5OZaPDunYT+/VVs364gXz4HM2eayJLl4+iCO6efs6L3IV7dD6HsL7loNKwkGq/39YV6Pdoxw9EsWYgjTVrCt+7C5qaai+e6CDod2M2ZVy+olykLXSpbOJ2oARIk1AjfQFprNbfEERUUp1+56mVsTlhVA2MBP7fHsHbtKlasWEKXLj2oWLGK248fn3w1oSmROjUlUn/sdTC0dGnSvS8S/q80Gg116tRhxIgRjB8/nqCgIJYuXcqoUaMA19kaLy8v1Go1adJ83hRKKpXi6+uLr69YFS4S/Sd2Ox6zpuExaRxOXz/C1gdgK18xpqOKk7Zvl9O/v4qICNdAyU6drPz1nc2ks7Bp5AkOr7hO0vQJ6RdQn2wlP84LUhw/ilfPrkifvT8rM3AoeLqn2+72B3fpdWQ/dqeTWRUrkCLfBo56zCaxLT9VIlbg7Yz+Zn1RQhDQLL2J57RLONL7YE+6G3XARSgwxa1hXLp0gX79elK6dDkGDfr3ncCi7xOpc4aHHj2iYrp0353QAAwcOJDhw4fTsmVLPD096dy5M9WrVwegZMmSjBs3TjwLIxJFMdmDe3h1+Q3FxQuY69ZHP36KqzeHKEoFBUkYOFDFn38qyJPHwZYtJrJl+3hW5ur+R6zoe5Cw1wYq/5aP9lMqozO6xntKdBF4jhyGZsUS7OkzELZtD/aixdwSt95qZfCJw6wNvEn+xEmZUi0Xt1J046riIrlM7SmhH4OMH2PUhURvxWvwKVT7nmCumhbdqOL4NFsAoe4twg0KCqJNmxYkTZqMhQuXftGWRBT1IvUI2xwOEkTRKWmNRsOECROYMGHCF5fduXPnq7c7duxYlBxfJIpXnE7UyxajHTkEQaUiYsFSLHUbxHRUcY4gwJ9/umplIiIkDBpkoXNnKwrXZAJ0wSbWDj7KmS2BpMjqS+clNchQIBlqTyU6owXlgb1o+/ZE+vIFxo5dMfT/3S21MuAq/O10YDfPdBH0yF+YBiWDOeZTAwGBquGryGCNmrYd7iC7E4J3j6PInuvQ9y2IqVX2GGkIabPZaNeuJSEhwezcuV/sN+MmkUpohpctS8edO+kZHEw2f38S/8Ppz/zJxEInkShWMZvxadEY5dHDWMtVQDdjLk6xIDHKvX0rYcAAFTt2KMib18GMGR/PygiCwJktd1g75CimCAu1+xShZo/CyJXvzxa8e4dXpy6oN2/AniUrYbsOYC/gnr5bNoeDqRfPMu3iWVJqvQioWwdHhnns95hPYlt+Kkcsi5Vdf79GveUe2tFncXorCV9Wxa39Zf5uxIjBnDp1gjlzFpIrV54YiyO+iVRC02HHDgB6vy/U/bRrsCAISCSSSHUKFolEbqRW40iTDt3EnzC3bCOOLohiggCbN8sZPFiNwcAXtTLvnkWwsu9Brh96QvoCSWk9tSIps/l9uLHqzz9gUF9UoaEYevVzdft10wTz+6EhdDm4h0tvX9M4S3YGlEvNiUS/8E5xlTzGThQzjERG9HcejhImO16jzqDe+gBr0WRETCrlluGSX7N27SoWLpxH+/YdadiwSYzFER9FKqE53LJldMchEomigCQkGO2gfhi798aRLTv6ydNjOqQ46eVLCX37qtm/X06BAg6mTzd/2MHkdDg5sOQqAWNPAdBsbFnKt86NVOYaGCl9+QJt/16o9u6GAgUI3bgNR46cbonbKQgsu3GFkaePo5bJWVy5JplzXGCHV2tkgpLq4etJZ63ulliigux+GN69jyK7H4ahYx6MnXKDLPoHc37NiRPH6NOnO2XKlGPYsNExFkd8FamEpkzatB/+bbBa0VmtJNJoUMbxToci0Q/H4URx5hTychXcMqgwvnF1+1UwfLgKux1GjTLz668f+8o8vRHE8t4HeHT5DbkqpKXlpPL4pnzfjdbpRL1iKZ6jhiFx2NEPG412cH8coaavHzAKvdDp6H54L8eeP6VC6rRMKl+c20mGcFC9geTWElTSLUbr/LJ5aqwkCKgD7qMdcxbBU0H4worYSsRs7Pfv36N16+ZkyJCRxYtXoPirgErkNpEuu97/4AGDDh3i0qtXH35WMHlyRpQtS9WMGaMlOJFI9O8keh3qpYswde6O4O9PyOlLoIm5U+5x1cOHEnr3VnPypJySJV2TsdOlc3Uht5rsbJt8hj1zL6JNqKHDgmoUrpP5w/K87N5dvHp1RXH2NNZSZdFNno4zXXq0btj5IggCm+/eZuDxw9idDiaVqUjV3Db2e1clQvaYQoaBFDT2Q8qP8QVVYrChHXEG9Y6HWIskRTexFE7/mB2KGRwcTNOmDVAo5KxevREfnwQxGk98FalX0/4HD6i+di2FkidnWpUqJPH05JVez4abN6m5di27mzWjUgb3TCsViUQfKc6cwqtLB6TPnmDPXxBbydJiMhPF7HaYN0/JpElKlEqYMsVMs2Y2pO9XNm4efcrKvgd5+zicUk1z0GhYKbQJ3+8KtVjwmDkVjxlTEDw8iJgxF0uTZm6rZwoyGul79AC7Ht2nUNLkzKxQifCkKwnwHIWHMwl1wneS3PbjDEmU3wrGq/cxZM90rq6/7XPF6BITgMVioVWrprx69ZKAgB2kSZM2RuOJzyKV0Aw+fJi6WbOysWHDz37eo2hRGm/ezIijR8WERiRyJ7MZzwlj0MydiTNVGrf2LIlPrl+X0rOnmmvXZFSrZmPCBAtJk7rOykQEGVk/7BinNweSOF2CLxrkyc+ewat3V+R377h6/4yagJA4sdti3/7gLv2OHkRntTKsWGma50vKYZ9WvFAeJYOlDmV1M1AL399bzC2cApoVt/Ccdgmnr5rw5ZWxFUwa6Zs7MmQEddQvATmdTnr06MzZs6dZuHAZhQoVifJjiCIvUgnN9TdvGFm27D9e1iZvXupv3BiVMYlEov9Ddv0a3l3aI799C1OL1hhGjEbQxvZxxz8WoxEmT1Yyb56SRIkEliwxUbOmHYnEtYRzfN0tNo44jllv5adeRajZoxAKtevtVBIehufoEWhWLMGRMhXhazdhdWPL+xCziUHHDxNwL5A8/kmYVaEKyqSn2eRVH4fEQjndHLKZmyPhx9j1Jgky4T3oBMqTL7FUSIVuVHGEBN/WF00/ZSYaf68oHUYpCALDhw9my5aNDBo0lDp16kfZfYv+m0glNEm1Wp5FRPzjZU/Dw/FU/iDb+0SiH5ndjmbODDwnjsWZMJHbPyjji6NHZfTpo+bJEynNmlkZNszCX/N3X94NYWW/g9w59YLMRVPQcnIFkmd+33FZEFBu34p2UD+k74Iw/tYJQ//BoP36dOCotuvhffoePUCoxUzfQsXoVCAbZ71/57ZmFf62fFTWLSaBI5Pb4vleyqPP8fr9JBKjDd2wopgbZY417Qdmz57B/PmzadeuA927947pcEREMqGpny0bgw4eJG2CBFRMn/7Dz/c/eMDgw4eplzVrtAUoEolAEhqCT7NGKC6cw/xTXfQTpyKI3UejVHCwhOHDVWzYoCB9eid//GGkRAkHABajjR3Tz7F7zkXUngpaTa1IqaY5kEpdH67SZ0/RDuiNav9ebLnzErFmI/Y8+dwWu+uszCEC7t0hh68/62vVwz/pIwK8S6OTPqWAoQ+FjAOR8YPsvDHa0E66gGbDXexZEhIxqQqOjAn+891pe3dzLTmNiZpZTuvXr2HUqKHUq9eAUaPGf9abTRRzIt0p+PTz51RetQpvlYokWi1v9Hp0ViuFU6RgQqVK0R2nSBSvCT4JcCZNRsT8Ja7RBeIbaJQRBNi4Uc6wYa6xBT16WOjZ0/qhtvr6oces6neIoKcRFG+UjcbDSuH9164amw3Nwnl4ThoLSNCPHIvp1w7gxrk9Ox7co9+xg4RZzPQrVIyu+fNxxWsKAR6T0TpTUidsN8ntP059lfz6O7z6H0f+OAJjy+wYeuQH1fftwBISJgKPqFlJ2Lt3Nz17dqFs2fLMnDkfqTRmi5JFH0kEQRAic0VBENhx9y7Hnz4l1GQikUZDydSpqZE5M9JY/OYaHKzH6YzUr/hN/P29CIrC9VjR18XXx1r6+hWeQwdiGDnOrSML4tPj/fChq0He8eNyChZ0MHmymezZXQ3yQl7qWDfkGBe23yNpxoT8MrH850W/F87h1acH8ls3sFSuin78FJwpU33tUP/oex7rN0YDA48dYsfDe+TyS8yM8lVIniSEA17tCVJcJov5Z0rrJ6EUvP/T/bud3YnHout4zLuK00+DbmxJbEWj7nkfFc/r06dP0rhxXbJly86WLTvQunE58UcSXe8hUqkEX9+vP+aR/hohkUiolSULBZInJ8Rkwt/DgyTiH1MkijYSowHl8aNYrl3BKs5gilJWK8yZo2TqVNdW7AkTzLRs6dqKbbc5OLj4KlsnnsbhcFK3fzGqdSmAQvW+6DcsFM8xI1GvXIozaTLCl63BWr2m286aCYLAhju3GHryCCa7nd+LlKRj3nzc1i5io+dwFILHjzdU8mE4XgNPoLj+DnONdOgHF0HwiV3Tvc+dO8vPPzcgVarUrFmzWUxmYqFIJzRLLl1i7IkTPA4L+/CzrH5+jC5XjrrZskVHbCJRvCMJDUG9aT2mdh1xpM9I8IUb8A/DYEX/3ZkzMvr0UXH3roxatWyMGfNxK/bdMy9Y1f8wz2+/I0+ldDQdU5bEaX1cNxQEVJs3oB32O5KQYEztO2HsP8itO8yeRoTT9+gBDj97QuGkyZlWrjJJfQ3s8qrLC+Ux0lqqUlY3C08h5gYzfhOngGb1bTynXUJQy4mYXBpL9agfiOndujmo5DB/+X+6/aVLF/j55/okTZqUgIAd+Pn5RW2AoigRqYRmzrlzdN29mwbZszOybFn8PT15azDwR2AgDTdtYmPDhtQTkxqR6LsoDu3Hq3tnpMHvsJYuhyNrNjGZiUIhITBqlIo1a5SkSuVkzRojlSq5in4jgoxsGnWCE+tv4ZvSi64rapGvavqPnX7v3kHbvxfKk8ex5S+Afv0W7Lnzui12u9PJwmuXmHjuFCBhXKlytMqZhzua1azzHAgIlNPNJpu5xQ+zHVv6XIfX7ydRnn+DpWxK9COKRVvHX0loCCj+Wx3OtWtXaNy4HokSJSIgYAdJkkS+/43IvSKV0Ew5fZpexYoxuXLlz37ePHduuu/ezfAjR8SERiT6r/R6tCOGoFmxBHvWbISt3eRKZkRRQhBgwwY5I0aoCA+X0KWLhd69rXh6ugZJHl5+nYDxp7AYbVTvVpCfehZB5fl+N5DRiOe0SWjmzkTw8EQ3aTrm5i3BjXPsrge9pdeR/VwNekPlNOkZX7o8CX0M7NY24olqHymspSivm4O3M63bYvouTgH1+jtop1xEkEmIGF0cS92MsbLQ/ebNGzRsWBsvLy8CAnaQPPkPMusqnopUQvPGYKDyVzoB18ycmcWXL0dpUCJRfCE/dxbvLu2RPnmMsVM3DAMGg/rbmoaJvu7OHSn9+6s4deqvol/Th6LfBxdesbL/IZ5eDyJ7qVQ0H1+OZJk+6SmzZxfawf2RPXuKuXFT9ENHIfj7uy12g83GpPOnWHD1EonUGhZXrknNDBm5p97IHm0/HBILpXQTyWVuj4QfY6eN9EkEXkNOobzwBmvJ5OiGF8OZPHbWoty4cZ2GDX9CrdYQELCDVKlSx3RIon8RqYSmUvr0rLp27R+Tmj/v3KFMmjRRHphIFKdZLHhOGodm9nScKVMRvnUXtmI/zkyd2M5ohKlTlcydq0SrhalTzTRt6ir6jQgysnnMSY6vvUmCpJ50WFiNwrU/DpKUPnqI9vd+qA7sw54tO2Hbdrv9b7P38QMGHjvEc72O5tlyMrRYaRQeYezWNuWxahdJbUWooJtHAscPMhjY4USz6jaeMy8jKKSx+qwMwOXLF2ncuC6enlq2bPmTtGmjvq5HFPUildBUz5SJAQcOUGLpUprkyEFSrZZgk4kdd++y5/59+pUowdTTpwGQAD2L/Tg9D0Qid5M+f4ZP88bIb93A1LwlhpFjxdEFUWjPHhmDB6t5+lRKkyY2hg614Ocn4LA7ObD0GgHjT2E12qnWuQC1ehdBo33fn8RkwmPWNDxmTUNQKF09Zdr+Bgr3NaN7qdfx+4nD7Hx4n6yJfPmzbmOKJEvOHdU6TmgHYJeYKa4fQx5Tpx9mOrbsbiheQ06huP7OVSszrCjOJLG3Nuzs2TM0bdqAhAkTERCwndSpxS/sP4pIJTQdduwA4PSzZ5x+9uyLy8efOPHh3xKJRExoRKL/w+nnj9PPn/DVG7BWrhbT4cQZT55IGDxYzd69crJkcbB1q5HixV1Fv4GnnrNm4BGe335HjjKpaTa27JfLS0MGIHv6BHO9hhiGj3Zr7x+708mS61cYf+4kDqfz/VbsAlgVb9ipbcQT1V6S2YpSXjfnxxldYHHgMf8qHktuIHgpiZhYCkuNdLH2rAzAyZPHadasEcmSJWPLlu1izcwPJlIJjXPYsOiOQySK06SPH+E5biT6yTMQvLwJ37wtpkOKMywWmDtXybRpSqRSGDbMTPv2NhQKCH6hY+OI45zbehffVF50WVaT/NUzfNy99PA+2kH9UB464CrI/mMnthKl3Br/uVcv6XfsALeC31E+dVrGlypPGh8fbqlXcMpzME6JjZL68eQy/fbDnJVRXHiNduhp5I8jMNfOgL5fQYSEsbs27NCh/bRq1Yw0adKyefN2kiT5Qba+iz74pv7cISYTZ54/J8Jiwc/Dg0LJk+MjFjCKRP9KGvQW5ZFDyG7dwl6kaEyHE2ccOiRj0CA1Dx9KqVnTxqhRFlKkELCa7Pw58yI7Z55HEATq9CtKtc4FUWrev+Xp9XjOmIJm3iwElRr9qHGY2rR36/JSiNnEoD8Ps/jyZZJ5allSpSY102ciXPaQbV7NeaE8RgprKcrqZpLA+c+bMmIbSZgFz6kX0Wy+hyOllrDFlbAVTx7TYf2rTZvW0717J7Jly8GGDX+IfWZ+UJFOaIYePsykU6ew2O0ffqaQyehdrBhjK1SIluBEoh+Z9M1rlPv3Ym7eEnuhIgRfvOnWyctx2fPnEoYMUbFzp2uQ5Pr1RsqXdyAIAhe232fDiOO8expBoZ8y0WhYKfxSvW//LwioAjbhOWIIstevMDds4tq95MZv405BYO3tG4w+c5xwi4WOeQrQt1AxPJRSrmhmc85zNFJBQVndTLKbW/4YfWUEAdX2h2gnXkASbsHYNieGjrnBI3YMw7QXLIzyK7Oc5s2bzbBhgyhVqgzLl6/By+sHGRUh+kKkEpoZZ84w7sQJ+hYvTpOcOUni6clrvZ71N24w6dQpkmm1dC1SJLpjFYl+GKptAWj79URisWCtVAVnkqRiMhMFLBaYN8+1vATw++8WOnSwolLBs5tBrB18lMCTz0mZzY++W+qTvdQns5euX0U7qB+Ks6ex5clHxJKV2Au5933r6ts39D92kEtvX1MkWQoW1a5FUqkHQfKr7NJ2I0hxmbSWapTRT0PrjP1nNgBkjyPQjjyD8swrbLn90C2phCNLopgO6zOGwcPx8PeCT+YLCYLAyJFDmTNnBrVq1WHu3EWoVLFr3ILo20SuU/D58/QvUYLR5ct/+FkSrZY8SZMil0qZe+GCmNCIRLg6kmoH9kEdsBlb/gLoZi90JTOi77Z/v4zff1fz+LGUGjVcy0spUwrogk1sGHyKI6tu4JlARYsJ5SjTIhcyuas3i+TdOzzHj0a9ahmCry+6abMx/9wc3DglOdRsYuzZk6y8eQ0/jQdzKlSlQeZsJEgsZ7dxEFc0s1ELvlSOWEZGS70f46yM2e4aJrn4BoJahm5oUcyNMoM09sdutVrp1asrGzeuo3XrXxk7dhIyNzZLFEWPSCU0zyMiKJs27T9eViZtWia/37ItEsVnisMH8ereCem7IAwDBmPs1gvk31SmJvoHDx9KGDJEzf79cjJlcrBxo5GyZR3YrQ72zr/KtslnsBrtVPw1D7X7FMUzwfu6PpsNzdKFeEwaj8RowNSuA8a+AxF8ErgtdofTyapb1xl39iQRVgvtc+enb6FieKtUPFMcYi09CfN4RHZTS4oZRqIWErottu+hPPoc7ZizyJ7rMddMj6FvgWgbWxAVPp3lFBYWSps2LThx4hj9+/9Or179PhSJi35skXq3zZgoEcefPKFi+vRfXHbsyRNSeIk9NETxmMGAduQQNMsWY8+SlbDVG9w65yeu0uth5kxXczyFwrV7qV07GwqFwJV9j9gw7DivH4SSq3wamowsQ/LMH5c5FIf2ox0yEPm9u1jLlkc/egKOzFncGv+5Vy8ZePwQ19+9pXjylIwtVY7svv4YJG/Ypx3IPfVmfMlMnbBdpLCVdGts/5X0hR7thPOoDjzFnt6HsGWVsRWJ/ZPgbQULo9KqePz4Ec2aNeTx40fMnr2ARo1+junQRFEoUglN18KF6bRrFw5BoEH27CTx9OSNwcCmmzeZdOoUYz5ZihKJ4hPZnUC8f2mC7PEjjB26YBg0VBxd8J0EAQIC5IwcqeLVKykNGtgYNsxCkiQCz2+/Y/2wY9w88pSkGRPSY21t8lT82MVVdu8unsMGubr8pkvv6vVTqapbe5+8NugZdfo4m+7eJpmnloWValA7Y2aQCNxQL+WM53BsEiOFDAOo7DmMMJvNbbH9Z2Y7Hktu4LH4BkhA3zM/ppbZQfljLNOYOnfj2r3r/FStPA6Hg02btlG8+I+RRIoiL1IJTbsCBXgYGsrkU6cY90kTPblUSvciRehbQmzZLoqfnIkTI/gnJnzqLLf3L4mLrl+XMmiQirNn5eTJ42DRIgOFCzsJf2tgRZ8zHF19A42Xkp9HlaZ8mzzI309QloSG4DF5PJplixE0HuiHj8HUtj24scjT4rCz4Oolpl08i83hpFu+QvQoWAStQsk72Q2OevXgteIcKaylKaOfRkJHJhSeaiAWJzSCgPLgU7QTLiB7ocdcNS2GvgVxJou9nX7/SUDAJrp370Ty5ClYu3YTGTL8IM0JRd9EIgiC8G9XehoeTmofnw99aEJNJhJpNBROkQJfj9i7bgoQHKzH6fzXX/Gb+ft7EfRJxbwo+sS2x1p2+xYec2eimzrL1bdEEGJ199NvFROP97t3EsaNU7J6tQJfX4FBg6z8/LMNp83OvoWX2TH9PDaznXKtc1O7dxG0iTSuG9psqFcswXPSOCTh4Zibt8LQ/3e3DpEUBIG9jx8y9OQRHkeEUzVtBoaXKE16n4RYJTrOeYzjmmYeKiEBJfRjyGL5+UPRb2x7bn9Kdi8U7fjzKE+/wp4pAfrfi2Ar/GMVuDscDsaOHUm9WdPw8fFBc+YKvr6+MR1WnBddz2upVIKv79d3i0bqDE2pZcsYW748zXLnpnomMbMVxW+yhw9QHtyP7OEDHFmyxqlkxt1sNli6VMGkSSqMRmjf3kafPha8vATO/nGHLWNOEvxcR96q6Wk0tCTJMn4yrmD/HjyHD0Z+/x7WUmXRjxyLI0dOt8Z/O/gdQ08e5ejzJ2ROmIgNNetRLnVaBATuK//ghHYABulrcphbU9QwFLUQu7Yz/xNJiBnP2VdQb7yLoFWgG1QYc5MsIP8xJnr/JTw8jA4d2nLw4H46JUlK5iyZCRaTmTgtUgmNzeEggVgXIIrHpI8fobhyCUud+lhr1CKkTFlxoOR3OnRIxpAhKu7dk1GunJ1Royxkzuwk8NRzpg8/zuMrb0idy582Myp/1k9GduM62mG/ozx+BHvGTDFSJ/POZGTiudOsvHUNb6WS0SXK0jpnHhQyGWGyexzX9uOp8iB+tjxUjVhFUntht8X2n1kdaNYG4jHvKhKjHVPTrBg75UFI8OP1Zrl37y4tWjTm2bOnTJ48g/QBm5CKXzzivEglNMPLlqXjzp30DA4mm78/iT2/XD/Nnyz2V7qLRN9MEFCvWYnnkIGgUWOpVBU8PcVk5js8eCBh6FDXNuy0aZ2sWmWkcmUHr++HMPOXE1ze85CEybW0m12Fog2yIn3f10T66iUe40ejXr8GIUECdOMmYf6ljVvHFVgcdpZev8qUC2cw2Ky0yZmHPoWKkUitwYaBMx5TuOwxE7mgpqR+ArlM7ZB+24QZ9xMElPufop1yEdkzHZZSKTD0K4gjQ4KYjuw/2bHjT7p374RKpWLLlh0ULVoMAjbFdFgiN/imadu99+0D+GzPviAISCQSHEOHRkN4IlHMkbx5g1evLqj278Vaqgy6GXPhH5J5UeSEh8OUKSoWL1agVsPQoa5t2OZwA6v6uQp+lRoF9X8vTuX2+T+bu+QxZwYe82aB3Y6pQxeMPfsgJHBfzxZBENjx8B4jTx/nSUQ4FVKnZUTxMmRO5IuAwAPln5zQDkAve04W888U04/EU4j9ww3lV4PQTrqA4tJb7JkSELagIrZSP+aEaZvNxsiRQ1mwYA4FChRk8eKVpEiRMqbDErlRpBKaQy1b/gh9K0WiKKPcvhWvvj2QGI3ox0zA1PY3t3aWjUvsdli9WsHEiUqCgyU0a2ZjwAArPp5W9s6+xO7ZF7BZHJRt6Sr49f6rQZvdjnrdajzHj0Ya9BZznXoYBg3DmTbd/z9gFLv05hVDTx7l3OuXZEvky/qa9SifOi0AIbI7nND255nyEL72HFQKW0xyW3G3xvdfSJ9G4DnjMurdj3H4adCNLIa5bkaQ/ZjP8RcvntOuXSsuXDhHu3YdGDZsNErlP89uEsVdkUpovtYlWCSKayRhoWgH9kW9ZSO2vPnQzV7o9oZsccmRIzKGDVNx+7aMokXtbNhgIXs2OyfW3WTrxDOEvTFQoEZGGgwuQdIM78+4CALKfXvwHDUU+d072AoXJXzFWuwF3VuH8iQinHFnTxBw7w7+Gg+mlK3Iz1lzIpdKsUjCOe8xgeua+cgFzx9meUkSYsZj3lU0G+6CQoqhYx6MbXKAZ+wYIvlfHDq0n06d2mGxWFm8eAU//VQ3pkMSxZD/++qbe/48s8+d40l4OOkSJOC3AgXoXLiwWFwlipPkF8/j3aYF0rdvMPQdiLFHH7fWZ8Ql9+9LGD5czb59clKndrJkiYkaNWxc2fuQIR1O8OpeKBkLJaPT4hpkKvJxCKP80gU8RwxBefok9gwZCV++Fmu1Gm4t+A01m5h28RxLr19BJpXQs0ARuuYrhFapRMDJbdVqTmuHYZK8I7u5JUUNQ9EIfm6L7z8x2vBYcQvN0ptIzHbM9TNh7JwnVo8r+DcWi4XRo4ezYMEcsmXLzpIlq8iYUdyFG599NaGZc+4cXXfvJoufH7UyZ+ZeSAg99u7laXg4kypXdmeMIpFbOP0T40yWjIgVa7HnzR/T4fyQQkNh8mQVy5a56mSGDLHQrp2VZ9deMr72Ce6dfUnSjAnpurwm+apl+FCPJ3t4H4+xo1D/+QdOP390E6Zibt7SrQml2W5nyfUrTL90lgiLhZ+z5qBf4eIkf18A/kp+hhPa/rxVXCaprTA19ZtJbM/ntvj+E6sD9eZ7eM67ijTYjKViagw98uNI7xPTkX2Xu3fv8Ntvbbh58zpt27Zn6NBRaDSamA5LFMO+mtAsunSJ5rlzs6JOnQ9vOgMPHGDWuXOMr1gRmVhPIIoD5BfPo968Af3YSThTpyFs9yGxr8x/YLXCsmUKpkxREREBzZrZ6N/fij0smEW/neTS7gd4+3vwy6TylG6W8+Mk7Ldv8ZwyHvWq5aBUYejVD1OX7m7dReZwOtl09zYTzp3ihV5H+dRpGVqsFNl9Xc35dNLnnPYcyj31ZjwdyagYsZDMlkZIiMXvgQ4nqp2P8Jx9BdlzPdZCSTDMKoc9b+KYjuy7CILAypXLGDp0IB4eHqxevYHKlav96+2slaqi1P54289F3+arCc29kBCmVqny2Y6mToUKMeHkSR6GhpJJbFAkigPkly+i3LMLabdeOJMlF5OZbyQIsHu3a+7Sw4dSypSxM2KEhWQJI9g6/gzH195E5aGg3sDiVG6fD9X7Wg2JLgLNvNl4zJ0FFjPmFq0w9B6AkMR9O4MEQeDAk0eMPnOc2yHB5PFPwvRylSmTKg0ANgxc9pjBZY8ZCAgUNPQjv7EnCmLxTjdBQHnwGZ6zLiO/F4YtWyJ0CytiK/HjP7ffvHlNr15d2b9/L2XLlmfWrPkkSRK5zsWmzt3Q+ntBLO3KLIoaX01oTDYb2r9ViSd7P1Vbb7VGb1QiUTSS3QlE9vwp1gqVMbdpj6VxUwQv75gO64dz9aqUYcNUnDolJ1MmB2vXGimS38Du2eeZvvgKTodApXZ5qdG9EN5+72s1LBY0K5bgMW0S0uBgLLXqYBg0BIebZ+uce/WSMWePc/rlC9J6+7Cocg1qZciMVCJBwMkd1TrOeI7EIHtFRnM9ihlG4u1M7dYYv4kgoDj5Es+Zl1HcCMae1puIKaWxVEkL0h87kQHYti2Afv16YjKZGD16PL/+2gGpuEog+ptvKsn/62UR9ZORRCI3cDrRLJyL55gROFKmwlq2AshkYjLzjV68kDBmjIrNmxX4+TmZMMFMo/pGDi+7TP8OFzDrrBStn5W6/Yvhn+Z9rYbDgWrLRjwnjkX29AnWUmUwDB6OPV8Bt8Z+810Q486eZN+Th/hrPBhXqjwtsudCKXMNuXypOMkJz0EEKS6T2JafKhErSGYv6tYYv5Xiwms8ZlxGefEtjuSeRIwujuWnDD/cqIJ/EhoawoABvfnjjy3kz1+AWbMWkClT5m++H5861UEhg03boyFKUWzxfxOar+X1P36+L4pvpE+f4NWtI8pTJ7BUrY5u8kx4/yEmipyICJg1S8mCBUoEAbp1s9Cpo4krf95gcIlzhL0xkKdyOuoPLE6qHO+HQwoCyt078Rw/CnngbWy586KbPANb2fJujf1ReBgTz50i4F4g3ioVvxcpya+58+H5vug4THaPU57DeKTagdaRkkoRi8lkaRCr62TkF9/gOfsKyrOvXb1kBhfB3CATKOPG83rnzu3079+LkJBgBg4cQteuPZHL/9u2eHOTZii9xPE9cd3/fXb03rfvsxlOf52Z6bF3Lz6qjwVWEomEbU2aREuAItF3EQRU69eg/b0/ABEz5mJp0uyHrydwJ5sNVq5UMHmykuBgKfXr2xgwwMzL84GMr3qaoCfhZCqcnI6LqpO56Mcus4rjR/EcOwLFxQvYM2QkYtFyLLXquLVB4XNdBNMunmXt7RsoZTK65itEl3yFPryvmSTvOO85npvqpcgENUUMg8lj7IKC2LudWX7lrSuROfUKp68aff+CmBpnAXXs7oETWUFBQQwa1Jdt2wLImTM369ZtIVeu3N91n5YmzUCsoYnzvvoKKJ0mDRKJBN3f6mXKvG+y9/efi0SxjeTtW7z6dEO1ZxfW4iXRzZyHM3WamA7rhyEIsHOnnNGjXQW/JUvaGTrUCG8esPiXUzy//Y5UOfzosbY2uSuk/bCBQH7xPJ5jR6E8fgRHipTops3G3Lgp/Mdv1//FG6OBmRfPseLmNQBa58xD9wJFSOLhKui1Y+KqZh6XPKZikxjIYW5FIcNAPITYuwtIfuktnnPfJzKJ1Oj7FMDUJAt4xI1eSYIgEBCwid9/74der2fgwCF06dIDRRRs3ZcEB4PEAog7neKyr77DHGnVyo1hiERRS3HkEN6dfkWi06EfNQ5Tu47i6IJvcOaMjJEjVVy4ICNzZgdr1hhJrnzEHwNP8eDiaxKnS0CHBdUoVDvzh+GRsps38Bw/CtXe3Tj9/FyPe8u2oHbfqf53JiOzL59n2Y2rWB0Ofs6ag14Fi5LyfZ2UEweB6rWc8xiDQfaStJaqFDOMIpEj9naDVlx4jcecqyjPvnYlMr3fJzI/cHffv3v69AkDBvTmwIF9FChQkOnT55IlS9You3/vti3EGpp4IG6coxSJ/kZImBBHmrTops/FEYVvjHHd3btS2rWDbds8SJrUydSpZgpkeMKfk06x9sRzEqXwotXUipRonA25wlWrIXtwD4+JY1H/sQWntw+GgUMwtusIWq3b4g4xm5h7+QKLr1/B7LBTL1NW+hQsSvr3AywFBJ4o93Daczgh8tsksRWksm4JyW0l3BbjNxEEFKdf4bHgGsrzb1xLS/0KYmqUOc6ckQHXQMn58+cwefI4pFIZo0aN49dfOyAT69tE/4GY0IjiDMWxIyhOncA4YDD2PPkI23VQrJWJpFevJEyapGTtWgWenjBokIUqRZ+zZ+YpJh54jLefB03HlKFsi1wo3tdqSB8/wnPKBFSb1oNag6FHH0ydurp1Cnao2cSCq5dYeO0yBpuVOhmz0LtgUTIn+tgn67X8LKc8h/FKeQofewaqhK8kg7U2kti4vUEQUB5+hseC6yiuv8ORWIN+QCFMDTODJm69XZ8/f5Y+fXpw+/ZNqlWrydixE8Xp2KLvErdeIaJ4TXnkEMo9Oz92mhWTmX8VFubaubRokRKHA9q2tdGuSSjbJh1g4tiHeCZU02BwCSq2zfuhKZ70+TM8pk1CvW41yOWY2nfC2LUngr+/2+L+NJHR26zUypCJPgWLkc3340ylEFkgZzxH8Ei1E40zMaV1U8huboWMWHiGw+5EtfcxHotvIL8TiiOlFt3wYpjrZIgzu5b+EhQUxOjRw1i3bjXJk6dgxYp1VKtWI6bDEsUBYkIj+qHJL18Emx174SIY+v+Ooc8A8Ii9O1RiC5MJlixRMHOmivBwqFfPTssGr7m45gQjKtzHw0dF3QHFqNQuLxovVyGl9NVLPGZMQb16BQDmlm0wdu+NM2kyt8Ud8j6RWfQ+kfkpQ2Z6FSzyYUwBQIT0Kec9x3FHtQ6FoKWIYQi5jR1R4r4lsEgz21Gvv4PHshvInumxp/chYnxJLNXTxYk+Mp+y2+0sW7aICRPGYjIZ6dKlB7169UXrxjEXorhNTGhEPyabDY9pk/CYNgl7gUKEbd8LKnEHw7+x22H9egWTJil59UpKuXJ2fmv+lsBtx1jw8z3UWiU/Dy1FyRY58PBxFfNK37xGM3MqmpXLwOHA/HMLjD374EyZym1xBxmNzL96kaU3rmCw2fgpQ2Z6Fyz62RkZg+QNFz0mc1OzFAlScps6UsDYB40Q+8a0SHRW1BvvwqrbeL01Ysvlh75vIazlU8WJzr5/d+LEMX7/vR+3b9+ibNnyjB07SZyMLYpybk9orFYro0aNYs+ePSiVSlq1akW7du3+8bq7du1i7ty5PH/+nNSpU9OjRw/Kl3dvQy5R7CO7ewevzu1RXL2MuWET9GMnistL/0IQYMcOOePGKbl/X0aBAg5GDXrNy0NHWf3rXVQeCmr2LEyVDvlJl9mfoCAdkjdv8Jg9Dc2KpWCzYW7SDGPPvm7d+v7GoGfOlYusuHkVs91O3UxZ6FGgCFkTfUxkzJJQLnvM5JpmHg4sZDO3oKCxH17O2FePIX1jQLPqNuoNd5EabFA2FWETSmIrnDROPocfPLjHiBFD2LNnF6lSpWb58rVUq1bjsxmBIlFUcXtCM3HiRC5fvsyyZct4/fo1/fr1I3ny5NSo8fka6oULF+jXrx9Dhw6lSJEiHD16lK5du7Jp0yayZ8/u7rBFsYHTiWbxfDxHD0fw8CB8ySqstWrHdFSxmiDA0aMyxo5VceWKawv21LFv0Z0/wtZud1BqFFTrWpCqHQvg5atx3ej1azyHj0azYgnYbFgaNsHQsy/OdOndFvczXQSzL59n7e0b2J1O6mfORo/8hcmYMNGH61gk4VzVzOWqZg5WaQSZzA0obBxEAkdGt8UZWbJ7oWiW30K9/SE4BSxV02Bqk5OEZdJii4PN3kJDQ5g6dSJLlixErdYwePBw2rfvhNqNW/hF8Y9bExqj0cjGjRuZP38+OXPmJGfOnPz666+sXr36i4Tmjz/+oHLlyjRq1AiAX375hSNHjrBr1y4xoYmHpM+e4tW9E8oTx7BUropuyiy3Tmb+EV24IGXsWBUnTshJmdLJ8AHvEG4f4tDv7xOZLgWp0jH/h8GR0jev0cyeDiuWovkrkenRB2f6DG6L+UFYKDMvnWPT3dtIgCZZc9AlXyHS+ST4cB0req5rFnDZYwYWaRjpLDUpbBiEnyOn2+KMFEFAceY1muU3UR1/gaCWYWqcGVPL7DhTxs26EbPZzLJli5k+fRLh4eE0a/YL/fsPJnHi2NuwUBR3uDWhCQwMxGq1UqDAx4F0BQoUYO7cudjt9s/mdLRo0eKLuR0SiQSLxeK2eEWxxKZNJGz7Kzidrq6zTVvEydPzUeXmTSkTJijZs8c1PLJP12DUjw5yYcI/n5GRvnqJZvZ0NKuWu+YctGhBSIfubk1krge9Zealc2x/eA+VTEbrHHnolLcgKbw+fvDbMHBDs4TLHtMxSd+RxlKZwsbfSWzP57Y4I8XqQLXnMZrlt1AEhuD0VWPolhdTkywICeLmGQqHw8HmzRuYMGEMz58/o1y5CgwZMpKcOXPFdGiAOMspvnBrQhMUFISPjw+qT4o3/fz8sNlshISEfJbFZ836eTO0e/fucfr0aRo3buy2eEWxhFaLPWcu1+iCNGljOppY68EDCRMnqti6VY6XF3RoHUyCl4e4PisQtec/JDIvX+AxcyrqNStdxb6NfsbYvTe+hfPgdMMyiCAInH75nBmXznH42RO8lEq65C3Ib3kK4P/JTjUbxk8SmSBSWctR2DCIpPYi0R7jt5CEmdFsuIt6XSCytybs6X3QjSqOuWZ6UMWtrdd/EQSBgwf3MXr0CG7dukHu3HmZPn0OpUuXjenQPiPOcoof3JrQmEwmlErlZz/76/+t/2c2VHBwMF26dKFAgQJUrFjxm47p6xt9WzX9/ePmaeNYYds2ePQIevSAatVQVq2Kr3hW5h89eQIjR8KKFa6NXu1b6kjwaj83lt0kxEfFz0NL8VP3Inglel8j8+gRjB8Py5a5imxat4aBA9GkS8f7a0Trc9spCPx55w4TT57k9PPnJPb0ZFyFCnQsWBCfT2osrBi4wAJOMhEDb0hPRcoynNTKEqD8Pwdwt3uhsPAqbAgEkx3KpoIZeZGXT42XVMK/PZI/6vvI4cOHGTx4MKdOnSJ9+vSsW7eORo0aIY2NI0bevYN3Fvz9/f79uqIoERPPa7cmNCqV6ovE5a//12g0/3QTXr9+TZs2bZBKpcycOfObXyzBwXqcTuHfr/iN/P29CBKz/WjjtWotsof3CWvcEv9kCQl6p4/pkGKdV68kTJumZM0aBRIJ1KseSpKQAzxafofQBCrq9CtKpXZ58fBRY3bYsZ29jMf0Ka7OvjIZ5ma/YOzaE2eq1K47fP98jq7ntsVhZ/Od28y5coH7YaGk9vZhXKnyNM2WA41cgVVnI0hnw4qeG5rFXPGYiUn6jhTWMlQ2rCS5vZgrTGLB684poDzxAs3q2yhPvERQSjHXyoDpl2w4Mr3vlBz878/ZH/F95Pz5s4wfP5rjx4+SNGkyJk6cRtOmLVAqlQQHG2I6vH/kU6cuSoWMIHGWk1tE1/NaKpX835MUbk1okiRJQkREBFar9cOZmaCgIJRKJT4+Pl9c/9mzZ7Rs2RKNRsPKlStJmNB9LdVF7qc4eRynnz+OLFnRT5qGoFS5dULzj+LNGwmzZilZsUKBwwHVyoWSNPQAL7ff4Z2fhgaDS1C+TR40WtdrTBZ4G4/pk1Ft3QJKJaa27TF17o4zWXK3xBtuMbPy1nUWXbvEa4OBnH7+LKhUnVoZMiP/5AuKVRLBdfUirnjMwiwNIZW1PAUN/T8kMrGBxGBDtfU+mjWByB9H4PDXuOpjGmZG8P3nL2VxxfnzZ5k8eTyHDx/Ez8+PUaPG8csvbb76ZTQ2MXXsitIn9scp+j5u/bTIli0bCoWCy5cvU6SIa/374sWL5MiR44sC4LCwMFq3bo2XlxfLli0jUaJE/3SXorjAZMJz7Eg8FszB/FNddItXuEYXiD4TFCRh9mwly5crsFqhQvEQkobsI3j/fYxJPPl5VGnKtMiF6v3wQvmVS3hMm4xq9w6cnlpMHbti7NgVwU07Tl7odCy4donVt66jt1kplTI1M8pVoWyqNJ/1ITFLQrimmc81zXws0jBSWypRyNifpPbCbokzMmSPwtGsCUS17QFSgw1bbj8iJpXCUilNnBtN8Hfnzp1l8uRxHDlyiESJEjF48HDatGmP1o3DR7+XtUo1sYYmHnBrQqPRaKhTpw4jRoxg/PjxBAUFsXTpUkaNGgW4ztZ4eXmhVquZNm0aoaGhzJo1C4fDQVBQEABqtRovL/HDLq6QX72MV+f2yO/ewdSmHfohI2M6pFgnKEjCnDmuRMZshjKFgknybh+64w+Qpvbml0nlKdkkOwqV/P2U5pN4TJ+M8vBBnD4JMPTuj6ldB4RE7umYe/3dW+ZducjW+3cQBIHaGbPQKW8Bcvt/vs3eKHnLVY85XFcvwibVk85Sk4LGPiS253dLnP/K4UR59DmatYEoT71CUEixVEuLqWlW7LndN7cqJgiCwMmTx5k+fQrHjh3G19eXIUNG0rr1rz9UIvMX2f17EOIJidxzVlIUMySCIER9gcn/YTKZGD58OPv27cPT05M2bdrQpk0bALJkycK4ceOoV68eRYoUISws7Ivb16pVi8mTJ0f6eGINTSxls+ExYwoeUyfi9E+MbvocbOUq/ONV4+tj/e6dhLlzFSxdqsRshhJ5g/B/swfLiyckz5KIGt0KUaRuFmRyqWtK88F9eEyfguLcGZx+fhg7dMHc+lcEL+9vOu5/ebydgsChp4+Yd+Uix188w1OhoHm2XLTPk59Ufzt+hPQpVzxmcEu9CidWMlrqUsDYB19Hjm86ZnSRBJtQb7mPZsMdZK8MOJJ4YG6cBVPDTFG+rBTbntuCILB//x6mT5/ChQvn8PdPTKdO3WjVqi2enp4xHd5/5lOn+jfV0EjCQtEO7Ivy4D4EtcbVk2nQUJDJXD2xenVFcf4sjhQpMYwci7VCZdcNDQa8O7RBcfIEttJliZi3GN4vyclu3kA7dCDhW+J+HU+8qKEB11maCRMmMGHChC8uu3Pnzod/nz171p1hidxIdv8eXp3bobh8CXO9hujHT0ZIINZH/eXtWwlz5348I1Mkx1t8X+5CuPSc5PmSUGN0TfJVy4BUKgGHA9XWLXjMmIr85nUcKVOhGzcJ888t3DKk02S3seVuIAuuXuJOaDDJPLUMLVaKFtlz4aP6vO9HiCyQSx7TuKfaBEjIYm5CflMPEjhiwUwfQUB+OQjN+juo9j5GYnNiLZIU/YBCWMulinODIv/OZrOxbVsAs2fP4NatG6ROnYYJE6by88/N42V3X23/XkjfvCFs2x6kwe/w6tAWZ8JEmDp3w+eXn7Fnzkzo3iMo9+7Cu00LQo6dxZkmLZo1K5C+CyJs3xG8urRHs3o5pnYdAfCcNA5jnwEx/JvFbWLFpcit1CuXoR3cH0GjIWLRciy168V0SLHGmzeupaUVKxRYLFAw80sSPd+N7PorspVKRY3u9chWKpWr/sRsRr1hLR5zZiB7/Ah7xkxEzJyHpX4jUCiiPda3RgPLblxl+Y2rBJtN5PD1Z06FqtTOmAWl7POaktfys1zymM4j1U7kgge5TO3JY+oSK2YtSfRWVNsfotlwF/ndUJxaBaZGmTE3yYIjQ4KYDi/a6fV61qxZwYIFc3n+/BlZsmRl9uwF1K3bAIUbnkexlfLAfnSz5uPIlh0HYKnXEOWJo9jz5EX24B5h2/cgaL0wZcmK8ugR1GtXYhw4FNm9e9hKlsGRMRO2kmWQ3bsLgPz6VSR6PbZiJWL2F4vjxIRG5F5SKdaSpdFPm40zSdKYjiZWePXKVey7apWr2Ddf2mckeLYLzZ0gCtTISLWuTUifz/VYSSLCUa9YhmbBHGRv32DLlx/9sNFYq9UAN/T/uPEuiEXXLrHlbiBWp4MqadPzW578lEie6rNCXwGBJ8q9XNJM55XyFCpnAgoa+pHb1DHmp18LAvIbwag330W94xESkx1b9kToRhbDXC0deMb9D/JXr16ydOkili9fQnh4GMWKlWD8+MlUrFgldvaRcTMhYSLUWzZiLVseaUQ4ysMHsFSvieLieew5c3+2acFWpCiKs6cBcKRM6fq3zYb8xjWsxUsC4DFxLAbx7Ey0ExMaUfQSBFffE4kES8MmmJv9grnZL+LoAuDFCwkzZ7r6yDjskCvFIxI+343383BKNMlG1U7VSZrBtRQnff0KzcJ5qFcsRaqLwFq6HLp5i7GVLB3tj6XD6WTP4wcsunaZUy+f4yGX0yx7Ttrnzk+Gvy0VOrByV7WJKx6zCJHfQutISUn9eLKZfkFJzBaTSnRWVDsfot54D0VgCIJGjrlaWsxNsmDPGT8arl29epn58+ewbVsADoeD6tVr0blzNwoWjD07ymID3cQpeHduj1/65EicTqylymDsOwjtkAE4kyb77LpO/8RIX74AwNy8FeotG/FL5Y8jWw7Mv7RGfvkiEosFe9HY034grhITGlH0EgTU61YjqNVYGjQWExng8WNXIrNhgwLBKZDN7w5+b/bjG26kXJfcVGqfjwRJXAWYsnt30cyZgXrTenA4sNSui6lzd+y580Z7nGFmM2sDb7D0+hWe6iJIqfViWLHSNMuWkwR/q6uwSMK4qV7GNc18DLJX+NpzUDFiARktDZARg2c8/qqN2XwX1d4nrrMxWROhG1oES430CF6xqeVw9LDb7ezevZNFi+Zx5swpPD21tGnTjl9/7UDatOliOrxYSfboIfacuTH0GYhUH4F2QB88h/8OJhPC37rdo1Ihed8gVvD1JfToGSRBQR/aI7jOzgxEfuY0Xn26gUyObupM7AUKufvXivPEhEYULZT7dmPPnRdn0mRELF2F4O0T75OZe/ekTJ+uJCBAjlQikEl7g6Rhh0guc1JlRH5KN8+Bxkv1Yeu1Zu5MVHt3I2g0mFu0wtihC043fADdePuWiUdPsOXubYx2O0WTpWBY8dJUS5fxs0Z4ABHSJ1zTzOeWegU2qZ6U1nKU180hla0CEmLu7y0JMaPe9gD1lnvIH4bj9JBjrpkOc8PM2HP4xovnYlBQEGvWrGD58iW8fPmCVKlSM2LEWJo1a4G395eNTEUu0kcP0Q4eQMjFGziTpwBAN202Pg1rY27eCklExOc3sFgQPm0uKJF8SGbkF84hcTqxFy5CwmL5MYwcCw4nXt06Enrygrt+pXhDTGhEUUqii8Bz6CA0a1ZibNcBw5iJCAnjd1PE69elzJihZPt2OQq5k0zKi6QwHSdTcjVVRhWlSN0syJUysNtR/vkHHnNnorh0EaevL4a+AzG1bofgF71LInank92P7rPsxlVOvHiGWiajfuZstMmVl1x+Xzbiey0/yxWPOTxU/okEKRkt9chr7Ia/I3e0xvl/2Z0oT75EHXAP5eHnSOxObPn8XQMiq6aNF7UxgiBw4cI5li9fwrZtAVitVkqXLsf48VOoVKkKMlncbgIYFRTXriBovT4kMwD2PHmROBw4kyRBfvvmZ9eXvn3z1XpAz4ljMfQbhCQ0BPmD+1hLlQXA55cmSCLCXV/0RFFGTGhEUUZx+iReXTsgff4MY/fe8b4I7sIFKdOnq9i3T45aYSOT7DSpbacpUNKfqp0qk730+0JavR7NilVoFsxD9vQxjrTp0E2Yirlx02jfev3WaGD1reusvHmNlwY9KbVejK9QgTppMpNI/XnPFQc2Hqr+5KpmLm8U51E5E5DP1J1cpvZonSm+coToJ3sUjvqP+6i2PUAWZMKZSI2peVbMdTN+nKsUx+l0EWzevJEVK5Zy69YNPD21NG/ekjZt2pM5c5aYDu+H4kiSDGl4GNIXz3GmcO3Ek911tRRxZMqMfPYMMBjgfV8exbkz2P5h+Uh+9gyCTIa9YGEkYaGuHzqdrv/ANRhWFKXEhEb0/cxmPMeNQjN/Ns40aQn7cy/2wkViOqoYIQhw7JiMGTOUnDghR6Mwk4XjpBcuUqp+Wqp0rEeq7K6zLdJXL9EsXoB65TKk4WHYChVBP/z9jqVo/CYtCAJnX71g+c2rbH9wD5vTSZmUaRhXujyV06QnaRKfz5pimSUh3FKv4LpmIXrZC7wd6Silm0hWc/MYK/SVRFhR7X6EeusDFFeDEKQSrKVToK+XCWvpFHF+HAG4/o6XL19kzZqVBARsxmDQkzNnbiZPnkG9eg3QiuNDPviWWU72goWw5cyNV7dO6EeORWIy4tWnB+aGTbDUrI3H5PF4d+uIoe9AlPv2oLh4Ht202V/cj+fEMRh+HwaAkCAhjjRpUa9b7TpGhowIPgmi7PcTuYgJjei7yK9fdY0uCLyNqVVb9ENHwQ/YGv17OZ2we7ec6dMVXL0qx1NhIBuHyOpxk8qts1GhbfMPhb7ya1fQzJuNalsAOJ1Ya/yEsWMX7NG80yTCYmHjnVusuHmNO6HBeCtVtM6Zh9Y5836xWwkgWHaL65qF3FGvwy4xkcJahtL6qaSxVkZKDCQMdifKUy9R/fkA1YGnSKxO7BkToO9TAEut9Dj9o7+RYGwQGhrC5s0bWL16Jbdv38TDw4OffqpLq1ZtyZevwGfb50Uu3zTLSS4nYu0mPAcPIEH9mggKJZZatTEMGQkyGeEr1uHVswsJK5XGkTYd4cvW4Eyd5rO7UJw6gaBWY89f8MPPdFNm4tW9E8jkRMxeENW/oogYGH3gbuLog+ijmTkNz/GjcPr6oZsxB1v5StFynNj8WFutEBAgZ+YMBfcfyPGShZHWcYJ8aZ9Q7bc8lGySHZWnAhwOlPv2oFkwB+WpEzg9tZibtcD0a4doLfQVBIHLb1+z6tZ1/rgXiNFuJ1/iJLTMkYc6GbPg8bfmaU4chPgf5oR1Oi+Ux5AJajKbG5HH1DHGRhPIAkNcBb47HiINNuP0UWGpkQ5znQw/fIFvZJ/bdrudo0cPsX79Wvbs2YnFYiFfvvw0bfoLdevWF4t8/4Xs/j0SJfIkSJzl5BbxZvSBKO6QmE1YatVGP35KvCv81eth1SoFc+fIefNWjo/0Dfk4SdkiEVTrmI/clUojlUqQ6HWoFy1Gs2g+ssePcKRMhX74GMzNf4nWgkCd1cLmu4GsunWNG++C8JArqJspK61y5CFP4iRfXN8kecct9Upuapai4ylaWSqK6UeQ3fwL6hhohCd9bUC18xHqHQ+R3wlFkEuxlk2J+acM8WZJCeDOnUA2bFjLpk3refPmNYkSJaJFi1Y0bfoLOXPmiunwfhjaPt1BIYNIznIS/ZjEhEYUeYKAetliHGnTYStf0TWXJJ51FX37VsLixQoWL5KjN8jw5TFFZaepWVdBlY75SJPLtSNI+uQxmiULUa9ZiVQXga1gYQyDhmKpWRvk0fOyEwSBC29esebWdbbev4PRbieHrz8TSlegQeaseClVn18fgTfy81zXLOK+6g+cEisprGWoLptOopCySN389iDRW1Huf4p6+0MUZ18hEcCWxx/d4CJYqqVFSBg/Zgq9efOaP/7YzKZNG7h+/SoymYxKlarQuHEzKlWqgvLvfVBE/8owaBjKhPFjSTI+ExMaUeRZrWiWL8aeNz+28hXjVTLz4IGE2bMUbNyowGaXkJRAivlcpMGviSnXqpyrPkYQUJw4hmbRfJR7d4FUiuWnOpjadYzWJlohZhOb7txmze3rBIYE4yFXUC9TVppnz0W+xEm/qKmwoueeehM31Et5p7iKwulFDnMrcprakciRxXW6GDct8VkdKI+9QL3jIcojz5BYnThSeWHsmAdLzfQ40n7bpPAflU4Xwa5dOwgI2MTRo4dxOp3kzZuPMWMmULt2fRIn/nLrvCjy7IWLRL6GRvTDEhMa0f8nCCh3bMNWrgKC1ouwgJ0IvjE8i8eNzp2TMn2qlIOH1EhwkJLLFM9whwZd01OsXg0UajkYjahXr0CzaD7y2zdxJkqEsVsvzK3aftbLIio5BYGjz56w9vYNdj96gNXpIH/ipEwpW5G6GbOi/Ydv8cGym9zQLOGOagM2qQ5few7K6KaR2dzYvbuVHE4U59+g2vUI1b4nSCOsOBOpMTfIjLlmOux5/H/oupjIMpvNBATsZ9mylRw4sBez2Uzq1Gno3r0XDRo0IVOmzDEdYpwhP3cWEnpAJnGZLi4TExrRV0mCg9H274X6zz/Q/z4MU/fe0d7gLTZwOGDnThnTJkm4eUeDAhMZOUHNCkHU7ZqNLMVqIpFIkD59gmbZYtRrViANC8OeIxcRM+ZiqVMfNJHbIvqtnkaEs+HOLdbdvsFzvY6EKjUtc+Smabac5PDz/+L6dkzcVwVwU7Oc14qzyAQVGS11yWlqSxJ7Yfd18xUE5NfeuZKYPY+RBZkQNHIsFVJjqZkOa7HkoIj7Z/ysVitHjhxk69YA9uzZhV6vw8/Pn+bNW1K3bgMKFiws7lKKBp5jR4g1NPGAmNCI/pFy/x60PbsiDQ1BP3g4ps7dYzqkaKfXw+qVMmbPkvI2WI0HIeRTn6Bpcwc1OuTEL3Ve17LSsSNolixAuXe3a3p49VqY2rbHVqxEtJxZMNps7Hp0n3W3b3D8xTMkQOmUaRharDTV0mdAJfvyZRwsu81N9VLuqjdgkYaRwJ6R4voxZDM3dV+RryAgCwxFvfsRqt2Pkb3QIyikWMukRF89HdYyKUET99+CbDYbx48fYdu2P9i1awfh4WH4+CTgp5/q0KpVC3LmLIg8muqqRKL4RHwViT4j0evwHPY7mlXLsWfLQej6ABxxfDfFixcSZk0TWLdejcmqICHPqJTiJm26eVGyUQFUngokEeGoF81DvWwx8vv3cPr5YezRG3PL6FlW+qvAd33gTbbev4POaiW1tw/9CxencZbspPT6srbEip776j+4pV7OG8V5pIKSDJafyGFuTXJbSbedjZHdC0W15zGq3Y+RP45AkEmwFUuOoVMerBVTx4uBkFarlePHj/Dnn1vZvXsHYWFheHl5U61aDWrXrkuZMuVRKpWxuiWBSPSjERMa0QeKM6fw6tIB6bMnGLv2xNBvEKhU/37DH9SlSxImjXFw6IQXggDJCKRxkWe06peKbCWLI5FIkN284VpW2rwBidGArUAhIuYsxPJT3Wh5bF7qdWy6c5v1d27yICwUjVxOjfSZaJotB8WTp0L6tzNArp1KF7itXsU91WZsUj0J7VkooR9LFnMTNIJ7lghlD8JcScyex8gfhCNIJdgKJUHXKgeWSqnjxQ4ls9nM0aOH2b59K3v37iY83JXEVK1anZ9+qkvZsuVRxeHXk0gU08SERgSCgOeoYWjmzMCZOg1h2/ZgL1ospqOKFg4HbA2A6ROd3HnigxwzmdQXad7EQIOumfBLlQosFlQBm9AsW4zi3BkEtRpz3QaY27TDnidflMekt1nZ+eA+G+/e4sTzpwhAseQp6JqvELUyZPpiuzWAUfKWO+oN3FavIlQeiFzwIKOlLtlNrUjqjtoYQUB2LwzV3ieo9r1PYiRgK5QUXbOsWCqmQfCLnjqi2ESv13P48AF27vyTvXv3YDDo8fFJQNWq1alVqzZlyohJjEjkLmJCIwKJBElYKOYWrdEPHx0nRxdERMD8mTaWLlURovdEQyglk5/it+4KyjXJiFIjd/WOGT0V9dqVSN+9w54uvasJXpOmCImitu7E4XRy/MUzNt25xc6H9zDa7aT29qFXwaI0ypKddP8w58WBlSfKfQSq1/BEuRenxE5SW2HK6WaR0VIXpRDNW5wFAfmtEFT7nqDc/8S1nCSVYCuYBF2TLFgrp4kX4wdCQ0PYt28PO3du58iRg5jNZnx9falbtz41a9amZMnSYq8YkSgGiAlNfGW3o5kzA1u5Cthz50U/eUac7CtzN1BgwnAze44kxOb0wlfylKbFr9JpkB+ZCuVE4nCg3L8XzYolKA4fBIkEa5XqmFq1xVamXJQ+JoIgcCM4iM13bhNwL5A3RgPeShX1M2ejUZbsFE6a/B93uATJrhGoXsNd9UbM0mA0zsTkNnUim7kFiRzRPEnZ4UR+JQjV/ieo9j9F9srgqokpnBRdy+xYKqSOF2dinj59wp49O9mzZxenT5/E4XCQPHkKmjdvSY0aP1GkSDGxsFckimHiKzCekuh1aJYsRKrTYc+dN04lM04n7AiwMn2SkxuP/JHgSTqPOzRvoueX3mnw9s+F9MVz1JPHo169AtmrlziSJsPYuz/m5i2jvMj3aUQ4W+/fYcvd29wOCUYhlVIhTToaZs5GpTTpUf/DB6FB+oq7qk3cUa8jWH4TqaAknbU6Wc1NSW2tGL1dfM12lEefozz4FNXhZ0iDzQhKKdYSyTF0yYu1XEqEBHG7JsbpdHLlyiX27dvD3r27uXnzOgBZsmSlS5ceVK9ek7x584tbrEWiWERMaOITQUC1dQuWmrUREiQkdP8xhDjUgTQ8zMn0MXrWbfIixOiLCj2l0l+lS28FZeqlQCo4UR7cj3rVMpQH9oEgYCtbHv24yVgrV43SkQTBJhPbHtwh4G4g516/BKBgkmRMKF2B2hkzk0j95VkNGwYeqnZwR72O54ojCBIniW0FKK2bTCZL/Wjdbi0Js6A89hzVoWdw4iU+RhtOTwXWMimwlk+NtUxKBE/Fv9/RD0yni+Do0SPs37+HAwf2ERT0FqlUSqFCRRg+fAxVq1YnffoMMR2mSCT6CjGhiSekr17i1aMzysMHiZg5D0uTZghJvhxS+CO6eNrMpJFmjl1Kgl3wwVf+ilZVHtFjmC/JM6ZH+vQJ6kljUa9fg+zlCxyJk2Ds3gtz019wpkkbZXHorBZ2PrzP1vt3OPrsCQ5BIEtCXwYVKUHdTFlJ8w/DKJ3YeaY4zF31Bh6qdmKXGPBypKaAsTeZLU1I6MgUZfH9nexxBMojz1Aefobi0lskDgGHnwYaZiaseDJsRZLG6SGQgiAQGHibgwf3c/DgPs6ePY3dbsfb24cKFSpSqVJVypevSKIorp8SuZ84yyl+EBOaeED1x2a0/XshsVjQjZ+CpXHTmA7pu1mtAounhrF8hZLHwUmRYidr4sf8+quNJp2SIRdSoNqzE/XAFSiOHQHAVq4C+jETXWdjFFFztsFgs3HgyUO23r/DgSePsDgcpPLyplPegtTNlJUcvn5fLEu4tlqf465qM/fVAZikQaicCchsbkQWSyOS2YohIRqWAG1OFJffojz8DOXR58gfRwBgz5IQY7tcWMulwp7DF/8k3tjiaG+U0NAQjh07wuHDBzly5BAvX74AIFu2HHTo0IUKFSpRuHBRFFH0/BDFDuIsp/hBTGjiMElIMNoBvVFvDcBWoCC62QtwZIi+b/zucO+micnDdew9kRijIzUe0ghqFrlD76Ge5CiUBNnNG6hHzkK9eQPSkBAcKVNh7DsQc5NmOFOmipIYTHYbB588Ztv9O+x/8hCj3U5iD09+yZ6bupmyUCBJsn+srQiW3eSuejP3VJvRyZ4gE1SktVYls7kxaayVkBH123slQSaUJ16gPPYc5amXSHU2BIUUWxHX9mprmZQ4U3pF+XFjC6vVyoUL5zh27DBHjhzi8uVLCIKAt7cPpUuXpXfv/lSoUInk0TRzSxQ7iLOc4gcxoYmjlAf3oe3RBWnwOwwDh2Ds2jNKa0TcyW53smL6W5YulRP4OiUCiUnt84LmTd/wWz9fPGwaVH9sQj1oFYqrlxGUSizVamL+ublrp5Ls+5dNTHYbh54+5s/7d9n35CEGmw0/jYaGWbJTJ2MWiiZLgewfCqtDZfe4r9rCPVUAofJAJIKMVLayFDYMJL21ZtRvtbY7kV9/h/L4C5THX6C4GQyAw1+DpXJarGVSYi2WDOJoPYzT6eTmzRucOHGMY8cOc/r0SYxGI1KplHz5CtC7d3/KlatAvnwFxF1J8Yg4yyl+EF/RcY3VinZQPzQrl2LPmo2wtZuw58oT01H9J/euRTBjtOtsTLg9A0qJibJ5ntJzkIqipT1RHD2LuucaVLt3IrFYsOfIhW7sRCz1GkZJ3xijzcbBp4/Y8eDehyQmkVpNvUxZ+SlDZkqkSIX8H5KYMOkDHqi2ck8dQLD8OggSktuKk0s3hQyWOngIXw6R/B7S1waUJ1+iOPEC5elXSCOsCFIJ9jx+GLrnw1I6JY6sCePkBGtBELh79w4nTx7nxIljnDx5jNDQUAAyhWorNAAAMcRJREFUZszEzz83p3TpcpQoURLvf6hhEsUP+skzSJTIM6bDEEUzMaGJaxQKpK9eYOzUDcOAwaD+sbbXmg021s5+zapVCm6/TYuTFCT3eUeb+k/oMtCHBK+CUG9ch6r7BmSvX+FMmBBTi1ZYmjRzJW7f+aGtt1rZ/+Qh2x/c49DTRxjtdnzVmn9PYmT3ua/aygPlVt4prgGQ1FaYkvrxZLDUQetM/l1xfcZkR3HhDcpTL1GeeIH8QTgAjsQaLBVTYy2ZAluxZAg+ca9DrdPp5O7dO5w6deLDf+/eBQGQMmUqqlatQcmSpSlZsjTJkkXhYy76oTkyZhJraOIBMaGJCywWPKZNwtzsF5ypUhOxcn2ULLO4iyAIXDnyhrmTjRy5mIxwZ3bkEiul872hW38ldcsK6BetQ1V/A4prVxBkMqwVKqEfOwlrpSrfPVMp2GRi3+MH7Hx4n6PPn2BxOEjs4UmjLDmolSETxZKn/CKJERAIkd3mgWobD1V/Eiy/CbiSmBL6sf9r777jo6rSBo7/pqZNeu+FkA6BhBIIRZAOAlZ0raztVVzLrvjuurroi2V33aZrd111lRW7CNI7Sk8DQgJJSK+TXiaTaff9Y8JIIAhRmDBwvp/P/SRzOXPnuU8uuU/uPfcchvQsxN0S9rPisrFIKAuaUe2uQb27BlVOAzKDBUktxzgqkM5rYzFkhmCOu/yuwphMJo4cOcTevbvZs2c3+/btprm5GYCQkFCmTLmazMyJjBuXSVRUtBgXRuiXesM68HSBjKsGOxThIhIFzWVA3lCPy9tvIHl7033/EocpZpprOvngbzV89pUbJzqGYEFFiFcL99xcw4MPyvD7fgNO//oUbt2CxmzGmDqSzuf/hH7hDUj+P++2TVVHO+tLS1hbWszumioskkSYxp07k4czL2Yoo4NCzugTI2GhQZnNCac1nFB/Q6uyGCQZwcZxTOj8IzE98y9MESNJyCs7UO+tQ7W3FvW+WuQtPQCY4rzpviUBw4QQjOmB4Hx5/Rfu7Ozg4MED7N+/l3379pKVdQCdrguAqKhoZsyYTUbGeMaPn0BkZJQoYITz4vLGP3v70Fw12KEIF9Hl9dvwSmI247RmFT3zr8USHkHL9wewOMAl9p4uI5s/Luf9d8wcLI2ii3TUCgPTxjfzyFIF4w3f4fz5JzhlrEam68IcGgaPP07zvOsxxyf85M+VJImC5kbWlZawrrSYQ9oGAOK8fXgkbQxzY2IZ5hdwxgnSjJEa1feUOq3mhPpbuhQ1yCQFocZJpHYsIbpnHm7Szx/PR96gQ7WvDtW+WtR7a1HUWE/i5kBXDJOsHXkN40KQ/C+faQYkSaK09AQHD+7nwIH9HDy4n4KCfCwWC3K5nKSkFG6++ReMHTuOjIzx4haSIAg/ShQ0DkheegKPX/0Pqv17aXX3wDh12iVdzFjMFo7sqOL9V1vZvCeAenMqEnJiQ1u4464m7knLwWvtZzjd+xXyRi0WD0/0191Azw2LMGaMxz/QE/NPuPdtNJvZU1vNhtISNpSVUNHRjgxIDwzm6XETmRMdyxAv7zPeZ5C1U67eTKn6WyrUm+iRt6KUXIgwTCOmaxmRhpk4Sz4/KyeyZj2qA3Wo99eh2leH8oS1H4zFQ41xTBC6X6ZgzAjGHO1x2dxGamtrJTs7i+zsg7alqcn6FJa7uwdpaek89thSxozJYNSo0bi7X+TJNgVBuKyIgsaRSBLOH76P5g9PIimVtL/2NsYpVw92VGdVebSRz9+o4qs1rpzoSsCAG+7Oen4xv4nfzC8mPudznD78AsXz5UjOzhimz0J/7Q0Yps34yZ2Zm/XdbK0oY2PZCbZWlNFu6MFZoWBSWCQPp41hZlQMgW5nzibeLi+nTL2OMqf1VKt2YZEZcbb4Et0zj2jDHMINU1Hx00calTXrrR1599eh2l+HsrgVAIurEmN6IPrrYjFmBGOK9waF48+rpdfryc8/TE5OFjk52eTkZFFcXASATCYjLi6eGTNmk54+mtGjxxIXF4/CQW6VCoJwaRIFjYOQ19eheewhnDZvxDDxKjpeeR1L6AXqdHoBNVW1s/HDE3zyXxlH6ofQzkTkMjMZae08fn0h05o+x2X1lyi/Oo6kUGCcdBVdS3+HYc48pJ/wF7kkSRQ2N7Gp/ASbyks5UFeDRZLwd3FlXkwss6JjmRQWgetpI79aMFGnPEC503rK1OtpVhYA4GUaSmr3g0T3zCXQNBo5P+0kK6/vQnWw3rocqLddgZFclBjTAui8JgbjmCBMSb6gcuwCpqenh4KCfPLycsnLyyEvL5eCgnxMJhMAAQGBpKWlc8MNi0hPH83IkWniEWpBEC44UdA4APU3X+G+9FFkej0dL76EfvG9l9Ts2B1N3ez+spiV7+s5UBSGlkwk5ESHdrD8mixucfoa741fofx9PpJMhnH8BDrue5CeufOR/PwG/HldRiPfVVewubyULeWlVHVab0cN8wvgsfSxzIiMITUgEPlpt2p0Mi0V6k2UqzdSqd5Kj7wVuaQk2JjJhM47iOyZhZflJ0w+KEkoSttRZdVbl+wGFFWdAFjcVBjTAtAvHIJxVCCmZD+HLmC6urooKMjn0KE8Dh/OIy8vl8LCo7bixcvLi9TUkTz44MOMGJFGWlo6wcEhovOuIAgXnShoLmGyzg40jz+K85efYUxLp+PVt63jKVwCujt6OLimhC8+aOX7nACqpZGYcMHbXc+TU7O5x+8bwvZ8hfLNIwAYx2TQ+dwfrZ2Yg4IH9FmSJHG8uYktFWVsrShjb20VPWYzrkoVk8MjeGzUWKZFRBOs6TuEvxkj9aoDVKg2U6HejFaVC4CrOZDonnlEGmYQbpyCkzTAqwUGM8ojTahyGlBlN6DKbbA9hWTxccaYHkD3bYkY0wMxJTjuLaT6+nry8w+Tn3+EI0fyOHLkMCUlxVgsFgB8fHwYPnwEDz74MMOHp5KaOpKIiEhRvAiCMChEQXMJk9ROKMpL6frf36N75DeDPnWBvtNA7qZS1nzYwNY93lSZk9DjiVpp5N5RWSwJW0Xcoa9RrSoEwDh6rLWImbcAywDnymnr0bOzqoLtleXsqK6gos16yybO24fFKSO4OiKKjJBQnBR9c9ImP0GlehuV6q1UqXZgkLcjkxQEmcYwtuspIg0z8DMNH9Dkj/L6LpS5WlS5WlR5WpT5TciM1pO6KdIDw+QwjGkBGNMDMUc5XidevV5PUdExjh7N5+jRfIqKCsjNzbMNWAcQHh5BcvIwFi68nuTkYaSmjiAkJFQUL4IgXDJEQXOp6erC7e8voXvoESQvb1pXbxzUQqany8ihLaWs/28tm3e6U2lKopNRKDDxy8SdPBC+hpTjq1DtPYEkl2Mcl0nH4rsxzLlmQE9emSwWchrq2FFZzrbKcrLrazFLEhqVmmlDYvjViNFMjYgi/LR+NnpZC9WqXb1FzBbaFWUAaMzhxPZcR4RhGmHGSThJXue5w2aUR5ushUueFlVeI4o66yPUklqOKcWP7tsTMY4IwDjSH8nXcR6jNpvNlJWdoKCggGPHCigsLKCgIJ+SkmLMZjMATk5OJCcnM336TJKTU0hOHkZSUjLe3j/vqS5BEISLTRQ0lxjliWJc3nwVU1IyPdfdOCjFTHdHD7kbS9n6WQ1bdmqoNCXSRjoqDPwyYgP3haxh2InVqApqkYqUGCdOpmPJw/TMnocUEHBenyFJEqVtreyoqmBHZTnfVVfSbuhBBqT6B/Jw2himhEeSHhhMSJAX2t7Htk10U6faT6V6O1WqbWiVuUgyCyqLhlDjRFJ1S4gwTsXTHIuMc1w9MFtQlLajPNyI6nAjysONKI81IzNJ1n8O1WBM86d7eBLGEf6YEnxAfek/iWM2m6moKOfYsUJb4XLsWCHFxcfR6/WA9UmjyMgoEhKSmDdvPomJySQlpRAdHUNwsLct34JwORBzOV0ZREFzKTAYUG/ZhGH2XEzDUmnel2v3J5g6mrrJ2XCCHV9Ws+17D6rMCbQyGg0d/DLwG+72X01y2XoUFW1Ija4Ypkyjfe41GKbPRPL0Oq/PqO/qZFd1JTurKthVVUF1b2fecHcP5g8ZyuTwSCaERuDr8sNVDzM9lLOLfFfr49R1qv2YZT29t5FGM0r3BOGGqQSY0lHwIzNIWyQUFR0o8xtRHmlCmd+E8mgTcp21M6tFo7JefbkrGWOqP8bh/pf8IHZGo5HS0hMcP36MoqJjHDtWyPHjx/oULgChoWHExcUzYcIkkpKSSUhIZOjQeNzcxC944cog5nK6MoiCZpApCo7ivuQ+VEcO0bxtN+bkFLsVM01V7WSvK2H7lzV8n+1NrZRICxmEU8EjPl/wC89via3aibzegMXkS8/8+Rhmz8Mw6SpwOffJXqvTsaemiu+qK/m+upKiVuscPN5OzmSGhvNw2hgmhUUQ4+ll64thQk+N6nuqVbuoVn1PnWofZvTgKsPPNJyU7nsJM04ixDgetXSWx7zNFhTlHSiP9hYuBc3W4qXTCIDkpMCU4EPPwliMKb6Yhvtb+77IL83+IO3tbRQXF1FUdNz2tajoGKWlJ2xPF4G1n0tcXDwTJ04mLi6e+PgE4uMTxAB1whVPzOV0ZRAFzWAxm3F58zXcXvw/JA9P2v6zEnNyykX9SEmSqMxvJHtdCTu+aSD7mD91JNLKBEZzgOc8X2eh0zpCGg5BM5i8Y9Hf+z8YZs7GOCbjnHNENei62FNTxe6aKvbUVFHYbB0F1k2lIiM4lFsSk5kYGkGKn79tniSDrJ0K5WZqVXuoUe2mQZWFWdYDkgxfcwrJ3YtJdJ2Opimt/9F59SaURa0oC5uthUtBM8rjLci6rSd6SS3HFO9Dz7wYTEk+GJP9MMd6XXKPTuv1esrLyzhxooQTJ0ooKSmipKSYkpJiGhrqbe2USiWRkVEMHRrP7NnziIuLJy4untjYODSaMwcMFARBzOV0pZBJkiQNdhAXU1NTJxbLhd9Ff3/3n9zPQF5ehvuv/gf13t30zLmGjr+8/JPGYzkfJoOZ43uryV5/gh3ftlJQG0Y9CUi4Mp1N3OK+mpnmdWh0WutAd6PHYpg5B8PM2T/6iLgkSVR2tLO3tpp9tdXsram2XYFxVaoYExxCZkg4maFhpPoHolIokJDokFdSp9pLrWovdcr9NCmPIMksyCQF/qYRBBvHEWqcQLBxHM6SdVoCf393tA3tyOt0KI+3oDjegvJYM8rCFhRl7ch6f74WjQpTgg+mRB/r1yQfzDFel0zxotPpKC8vo6yslNLSE6csJVRVVXLqf0U/Pz+GDBnKkCGxxMTEMnRoHEOHxhEZGYVK9SO31i6An3NsCwMjcm0fsqYm/Pw0aCWnwQ7linCxjmu5XIav79n/cBNXaOxJknBe8R/cnv4dyOW0//NNem665YI/5tvZ3M3hreVkbyhl+0YjFd0xNDCeaGpYwDpucnuGNN33yCUzFoUXhunTaZ8xC8OUq5HO8jSL2WLhaHMj+2trOFBnLWBquqyDx3monRgTFMLNicmMDwljuF8AKoUCE3q0ylyOqL6gXrWfOuV+uhS1AKgsGgJNo0nXLSXEmEmQcTQqrH06ZK09KItbURQXoixqhdIOfI82Im83/BBPsJv1ttHMSGvxEu+NJcx9UG8bSZJEQ0M9ZWVlVFSUUV5eZitgysvLqKur7dPey8uL6OgYRo8ey6JFvyAmZoht8epnjilBEH4aydcX/EQfmsudKGjsRNbUhPsjD+C0cT2GiZPpePl1LGHhF2TbkiRRXdhE3qZS9q+rYl+2G/VSLCYymcx33CV7m7mqjfgbagAwRg+ne9pjGK6egSl9VL9PUrX16Mmqr+VAXS0H62rJqq+l02gtKILc3BgbFEpGSCgZwWEk+vohk0m0KkqoV25jjyqLemUWjcrDWGTWfise5ihCjJkE6zIIMo3F15SMotWEoqQNZUkbiuJ8lCWtKEpaUTR02+KwuKsgwZee2VGY4rwxD/XGFOeN5KG+ILkbCGvB0kBVVQVVVZVUVFRQWVlOZWUFFRXWr6d2xpXJZAQHhxAVFc2UKVcTGRlFdHQMUVHRREVFi0ehBcFOnFauAHdnmHv9YIciXESioLEXtQpF6Qk6n/8T3Xff/7OnLuju6OHozkoObSnj+43tFDUE00IkCcC1bGWW/E+MtGShwILZ3QvjVVPomHI1hn5m5jZZLBQ2N5FdX0t2fS0H62s53mK9fSSXyUjw8eWGuETGBIcwJiiEMHd3OhVVNCiz0aq+ZrUyhwZlDga5dfA7lUVDgGkkqd1LCDKMJrgqGY/jTijL2lCUtKE4UYvyRCHy5h9O/pKLElOsJ8bxIXTHemEa6o15qBeWQFf8AzzotMNfVt3d3dTWVlNdXU11dRVVVZW2ryeXnp6ePu/x9vYmPDySuLgEpk2bSWRkFJGRkURGRhMWFo7zT5xkUxCEC8d55QprHxpR0FzWREFzEcnaWnF99WW6Hv8tkrsHLdv3wE/s/2CxSFQc0XJkWxlZm2rYf9CZBksUwfgxjlLu41OmyLbjKumwyBWY0tLRT16KYeo0TCPTbVdhJEmisr2NnIY625LX0IDOZL2S4u3kTHpgMNcNTWBUUAgjAwIwu1SiVR5Cq9xBrjKPTco89PLegkdS4WtKYWjHQoKrEwkpHIJ/ri+q0i6UpW0oytuQ6Xf9sB8easxDPOmZEo45xhNzjCemWC8swW4X9XaRtVipoba2hpqaatvXmhprAVNTU0VTU9MZ7wsICCQsLIzk5GHMnDmH8PBwwsIiCA+PIDw8XDxBJAiCcIkQBc1FpMw6gMtrL2OYMAnj5CkDLmZaajvJ31HBoW2VfLe1h4q2EHyRSKONJ1jFFLbhi7Ww0EfGIl19K22Tp2LMnIDk4YkkSVR1dnCoopTD2gbytPXkNtTTpLfe0lHLFQzz9+fWxBRGBgYxPEiDu3cNTap8GpU70SoP819lPiaZdaRcuUWNX+dQYmsnE1QUTWh2BEG7fXAq0SNvPXnlog5JUY85VIM5ygNDRjDmaE/MMR6YojyRfJ0vaJ8hk8lEY6OW+vo66urqqK2toa6ulvr6OlsBU1tbQ2tr6xnv9fT0IiQkhJCQUEaMSCM0NJSQkFDCwsIJDQ0jJCQUJyfRiVAQBMERiILmQtPpUO39HuPU6RinTrcOkhcecV5v7e7o4dieavJ3VLB7czuFpR74YmE4ldzHbiazgwCs8+vo/MKQps6mfdIkjBMn0xMQSHFrC/lNWo4cyeVIo5YjjQ009/bpUMhkxHn7MjMqhtQgb+JDu/Hyq6NddYwm5SqalEfZpCi3xeLUo8G/MoYRx6cSmBtE6M4AAnL9UBp/OGTMQW6YI13omRGIOcIdc5QH5ihPzGGanz2ibldXFw0N9Wi1Wnp62jl+vBSttp76+noaGqxf6+pqaWzU2iZLPEkul+PvH0BQUDCRkdFkZIwnODiEoKBgQkKsRUtQULB4zFkQBOEyYveCxmAwsHz5ctavX49areauu+7i3nvv7bdtYWEhy5Yto7CwkCFDhvDMM88wfPhwO0d8/pRZB3B/6H4UFeU0HzyMJTjkR4sZo95E0YFaCr6rZN+mZgqPKAmjnSTKuYuDjGc3Xlj7pXT4hGOZOI32KROoHpnGIVcXjjY3UdDUSMGuLRS1NNNzcj4ehYIEHz/mxgWTGK4nLKgVN69aOhT7aaGANucycmTWIkBmluNbFUL40WACc4YReDSEwKMheFX6gEqBOUyDOcwdy1B39Fe7Yw7vXcI04Hz+h4/JZKK5uZmmpkaamhppbNTS1NSIVqtFq9XS2KhFq23oXbTodF1nbONkoRIQEEhgYCDDh6f2fh9EYGAQwcHBBAUF4+8fgHKQJ/IUBEEQ7Mvuv/X//Oc/k5OTw3vvvUddXR1PPPEEISEhzJ07t087nU7HPffcw5w5c3jhhRdYuXIl999/P5s2bbr0/rI2GHD9259w/cdfsQSH0Lbyy34nZjTqTZRk1VLwXRV7NrfTdKSFSLOWZEp5iGxSyUOJtSjRBibSPOYajo5K5EB0DPvVSo61NHO8pYmObRts24zwkZMaYWbaKD2hHs14uNaBcxVtbhV0aZroAUoAuVGBT6kfwceDGF44g4BjQfgVBePdHoUs0BtLqMZ6m2iiG5Zb3WkOc8cS4NpvvxaLxUJrawutNS00NzfT0tJMc/PJpYnm5iaamppsxUtTUyOtra30N+SRXC7Hx8cXf/8A/P0DSE8fbSta/P39CQgIID4+BpXKHV9fXxTnGNxPEARBuDLZtaDR6XR8+umnvPnmm6SkpJCSksI999zDRx99dEZBs3btWlQqFb/97W+Ry+U8+eST7Nixg3Xr1nHjjTfaM+wfpSgswP2h+1EdykW/6Bd0Pv8nJA9PwDo/UvGBGg7tqKN0ayXq8ipiLLUkUcRN5NiuvnQp3SiJSGRN0g3kDQ1jfYA/2UYjBosJZ6d2PDp3EOGrIy62m6vc2/HStODk3ojJp54ezQ9XMjoB6jzwLQkgrnQoPhUT8W2Kwls3BHdZNLIAT8whbliSNBimuNDmYqZK1057exttbW20tlbQ3t5Gy74W2ja20traQltbK62t1u9bWlp617X1W5yAdSRbHx9ffH198fHxJSkpxfa9n58ffn7++Pn54+tr/d7b2/ucRYoYfEwQBEE4F7sWNIWFhRgMBtLT023r0tPTef311zGZTH1uE+Tl5ZGWloa89/FmmUxGWloaOTk5l0ZBY7Hg8saruL3wLJJGQ/Pb/+FY6FiOvnyE+u3HUZSUE6SrJE5+gv+RCtBIOgAMMiWF/qGsiY4nO8aD/Hg3ahJUuHp04qmpJsitiHFuHUx3b0Ph3YrkcspgckawNCqxFHsi5XrjXJuMa6M38g5vLN0emI0e6BRyChUGOuiho6eLjs4K2tsP09HRQUdHO+3t1qWrd1C8s5HL5Xh5eeHp6YWXlxfe3j5ERw/B29sbT08vfHx88Pb2sX319vbB19cXd3cP27xMgiAIgmAvdi1otFotnp6efZ4c8fPzw2g00tzcTEBAQJ+20dHRfd7v6+tLYWGh3eI9m8LPvkH/9K8Ib26hUqOhyNUZ76ceI769g3H6HwqQDic5RYEq1gTJKQ5ypThAotzPhFlRgdlYjkkP5lpQnIDObmjtgrIOJZZOJaYuBUadGoNeRY/ejF5vxGgyAyagqXc5O1dXNzQaDR4eHnh4eKDReBAQEIinp2fvuh++enp69a73xNPTEy8vLzQad1sxKQiCIAiXOrsWNN3d3ajVfUd4PfnaYDCcV9vT2w2G7mcWE95sHbcluLMTS2cnlcCXwFEgv/drVY8FKnqgou/7ZTJQqZU4qVWo1WqcXVxwcXHDxdkNZ2cXXNxdcQ10wcXFBRcXV1xcXHB1dcPNzQ1XV1fb925uGtzcrIWLm5sGjUZj+170NREEQbBqf/dD/Pw0cFnPXCjYtaBxcnI6oyA5+drFxeW82g505NUfm8jqp3L51xr+/PEbKIYGo4kKROOmwc3FhXA3b+LcvbnFyQMXlTtqpRNOTk6o1Wrb4uTkhEqlErdlBsjf332wQ7iiiHzbj8i1HfTm2H+Qw7iSDMZxbdeCJjAwkPb2dgwGg+3qi1arRa1W4+npeUZbrVbbZ11jYyP+/gM7JC/GbNsJ48Yxcf6MAXVUtVhArwe9vgfoOWd74QeiU7B9iXzbj8i1fTitXIGHuzNaMfWBXQzWbNt27SSRmJiISqUiJyfHti4rK4vk5OQzxg1JTU0lJyfH9jSNJEnk5OQwYsQIe4YsCIIgODjnlSvg/fcHOwzhIrNrQePi4sLChQt59tlnOXToEFu2bOHf//43d9xxB2C9WnNytuJZs2ah0+lYvnw5xcXFvPjii3R2djJnzhx7hiwIgiA4uLav18L27YMdhnCR2f0xlt/97ncMGzaMO++8k2XLlrFkyRJbkTJhwgTWrl0LgEaj4a233iInJ4drr72W7Oxs3n777UtvUD1BEARBEAadTDrbCGmXiYvRhwbEvW97Erm2L5Fv+xG5tg+X115Bo3FCe+f9gx3KFeGK6EMjCIIgCPam3rQe1qwZ7DCEi0wUNIIgCIIgODxR0AiCIAiC4PBEQSMIgiAIgsMTBY0gCIIgCA5PFDSCIAiCIDg8UdAIgiAIguDwREEjCIIgCILDs+vklINBLr94s1pfzG0LfYlc25fIt/2IXNtBUBCoFCLXdnQxcn2ubV72IwULgiAIgnD5E7ecBEEQBEFweKKgEQRBEATB4YmCRhAEQRAEhycKGkEQBEEQHJ4oaARBEARBcHiioBEEQRAEweGJgkYQBEEQBIcnChpBEARBEByeKGgEQRAEQXB4oqA5C4PBwNNPP83o0aPJzMzknXfeOWvbwsJCFi1aRGpqKtdddx2HDh2yY6SObyC5Xrt2LfPmzWPEiBHMnz+frVu32jHSy8NA8n1Sa2sr48eP58svv7RDhJePgeS6pKSEO+64g9TUVGbOnMmGDRvsGKnjG0iuDx48yHXXXceIESNYsGAB3333nR0jvXwYDAbmzZvH7t27z9rGrudHSejX8uXLpblz50qHDx+WNm3aJI0cOVJas2bNGe26urqkzMxM6fnnn5eKi4ul5557TsrIyJA6OjoGIWrHdL65PnDggJScnCx98sknUllZmfTBBx9ISUlJUn5+/iBE7bjON9+nWrp0qRQXFyd98cUXdory8nC+ue7s7JQmTpwoLV26VCotLZU++OADKTk5WSoqKhqEqB3T+ea6sbFRSk9Pl9566y2pvLxceuONN6Thw4dLVVVVgxC149Lr9dKSJUukuLg46fvvv++3jb3Pj6Kg6UdXV5c0bNiwPj+k1157Tbr55pvPaPvZZ59JV111lWQ2myVJkiSLxSJNnz5d+vTTT+0WryMbSK6ffPJJ6bHHHuuzbvHixdJLL7100eO8XAwk3ydt375dmjlzppSRkSEKmgEYSK4/+ugjacqUKZLBYLCtu++++8TvkfM0kFxv3LhRSk9P77NuzJgx0rfffnvR47xcFBUVSfPnz5euueaaHy1o7H1+FLec+lFYWIjBYCA9Pd22Lj09ncOHD2Mymfq0zcvLIy0tDbncmkqZTEZaWho5OTl2jdlRDSTXt99+Ow8++GCfdTKZjJ6eHrvEejkYSL4BOjs7eeaZZ1i+fDkqlcqeoTq8geR63759TJ06tU+O33rrLW688Ua7xevIBpJrLy8vOjo6WLduHZIksXnzZrq6uoiPj7d32A7r4MGDZGZm8sknn/xoO3ufH0VB0w+tVounpydOTk62dX5+fhiNRpqbm89oGxAQ0Gedr68v9fX1donV0Q0k1wkJCcTGxtpeFxUVsWfPHkaPHm23eB3dQPIN8NJLLzFx4kSR459gILmuqKjA19eXZ555hgkTJnDttdeybds2e4fssAaS61GjRnHbbbfx2GOPkZyczJIlS1i2bBlDhgyxd9gO6+abb+aJJ57AxcXlR9vZ+/woCpp+dHd3o1ar+6w7+dpgMJxX29PbCf0bSK5P1dTUxEMPPUR6ejrTpk27qDFeTgaS7/3797Nt2zaWLl1qt/guJwPJdVdXF++++y4eHh68/fbbzJ49myVLlnDkyBG7xevIBpJrnU5HVVUVDzzwAJ9//jmPP/44L7zwArm5ufYK94ph7/Oj8qJs1cE5OTmdkfCTr0+vSM/W1tnZ+eIGeZkYSK5Pqqur45e//CVyuZxXXnnFdjlTOLfzzbder+epp57i6aefxt3d3a4xXi4GcmwrFAri4uL49a9/DUBSUhJZWVl8+umnpKSk2CdgBzaQXL/77rsYDAYeeeQRwJrr4uJi3njjDd566y37BHyFsPf5UZwJ+hEYGEh7e3ufH4RWq0WtVuPp6XlGW61W22ddY2Mj/v7+donV0Q0k1wCVlZX84he/QCaT8eGHH+Lt7W3PcB3e+eb70KFDlJeX88QTTzBy5EhGjhxJQ0MDy5Yt4w9/+MNghO5wBnJsBwQEEBMT02dddHQ0NTU1donV0Q0k14cPH2bo0KF91iUnJ1NZWWmXWK8k9j4/ioKmH4mJiahUqj4dl7KyskhOTkap7HtRKzU1lZycHCRJAkCSJHJychgxYoQ9Q3ZYA8l1a2srixcvxt3dnQ8//BA/Pz97h+vwzjffw4cPZ+PGjXz99de2xc/Pj4cfftj2l63w4wZybI8cOZKjR4/2WVdcXExoaKhdYnV0A8l1QEAAx44d67OupKSEiIgIu8R6JbH3+VEUNP1wcXFh4cKFPPvssxw6dIgtW7bw73//mzvuuAOwVv56vR6AWbNmodPpWL58OcXFxbz44ot0dnYyZ86cwdwFhzGQXP/973+npaWFP/7xj5jNZrRaLVqtlo6OjsHcBYdyvvl2dnYmMjKyzyKXy/H19cXX13eQ98IxDOTYXrRoEaWlpbz00ktUVFTw/vvvs2fPHhYtWjSYu+AwBprrAwcO8M4771BZWclnn33Gl19+yZ133jmYu3DZGNTz40V5GPwyoNPppCeeeEIaMWKElJmZKb377ru2fzt9gLG8vDxp4cKFUkpKinT99ddLhw8fHoyQHdb55nrMmDFSXFzcGctvfvObwQrdIQ3k2D7VxIkTxTg0AzSQXOfk5EjXX3+9lJKSIs2ePVvavHnzYITssAaS6+3bt0vXXnutNGLECGnevHnS+vXrByPky8Lp49AM5vlRJkm914IEQRAEQRAclLjlJAiCIAiCwxMFjSAIgiAIDk8UNIIgCIIgODxR0AiCIAiC4PBEQSMIgiAIgsMTBY0gCDbiocfLk/i5ClcCUdAIwgVy1fvvI3v22T6L6/PPk/rmm7y6f/9gh3dO31VUcMNnn9lev5+bi+zZZ2nU6ewey4X47MGM/2K56v33mfff/w7oPe9kZfH0KTN33/X116S8/vqFDk0QBp2YnFIQLqDM8HD+MmOG7XWnwcD7ubn8at06AB4aM2awQjunf2Vnc6yx0fZ67tCh7Ln7brzERKsO7fldu5gXF2d7/fSkSXQZjYMYkSBcHKKgEYQLyMvZmYywsD7rpkZHc7Cmhlf377+kC5rT+bu54e/mNthhCBfYEB+fwQ5BEC4KUdAIwkUml8lIDQrim94J8baXlTHlgw94c+5cntmxA6Vczq7Fi4n09ORf2dm8sn8/xc3NhHl4sGT0aB7NyLBtS/bss7w5dy5ri4vZVFJCoEbDb8aN61ModRoMPLt9O58XFFDX2cmwgACemzqVGUOGnPXzr46O5oO8PNtnbLvzTspaW1m8ahXapUvxc3VFkqTziu+9BQtYX1zMt0VFOCkU3DZ8OH+ZMQOl/Ox3uP+Tl8fzu3ZR0dbGlKgoro6OPqPNppISntq2jUP19fi6uPDLkSNZNnkyih/Z7qkkSeKVffv4V04ORU1NqBQKMsLC+NuMGQwLDOz3PSdzteG22/jt5s0UNDaS7O/Pn6dPZ+opMZa1tvLEpk3sKC9HZzQyNTqav0yfztDeea+e2b6dz48e5bcTJvD7rVtp7u5mcmQkr86ZQ5SXF2C9FXSwpoYjDz5o2+7XhYVc+8knlD7yiK3dqWo7Ovj91q2sLy5Gq9Ph7+rKTcnJ/GnaNJyUSqL+8Q/K29p47cABXjtwAGnZsjM+53yPl5133cVvt2whq6aGEHd3npw4kXvS0s4r94JgD6IPjSDYQVFTE9GnnZCW79zJ2/Pm8cLUqUR5efHkli088O23LIiPZ9XNN3NjUhKPb9zIU1u39nnf/27ejEat5stFi7g2IYFfrVvHO1lZAFgkiVkffcR7ubn8NjOTL2+6iQhPT+asWMGG4uKzfv7TkyYxZ+hQYry92XP33aQFB5+xD+cb36Pr1+Pv6srXixaxZPRoXt63zxZffz7Lz+fOr79mekwMXy9aRIy3N7/bsqVPmy0nTjB7xQqivbz4atEilo4fz1/37OHh3lt55+Ove/bwv5s3c8/IkWy47Tb+OXs2R7Va7lq16pzvveWLL1gQH88XN92Ev5sbs1es4EhDAwBV7e2MeecdipqbeX3OHN5bsIDSlhYmvPceNadMnFre1sbjGzfyzOTJvLdgAYWNjVz9n//QYzKd9z6cyiJJzFqxguzaWl6bM4cNt93G7cOH8/K+fbzdm++vFi0iSKPhhqQk9tx9d//bOM/j5ZYvvuD6xETW3norI4ODuXf1ao5qtT8pdkG4GMQVGkG4gCTAZLFYv5ckajs7eePAAXLq6vj7zJl92j6akcE18fEANOl0/G3vXpaOH89zU6cCMGPIECRJ4qXdu3k0IwM/V1cAEvz8WHHddQDMio2lsr2dF777jnvT0/n2+HG+r6xk/a23MjM2FoDZQ4cy7t13eXLrVtu60z8fwN/VlXKl8oxbZgONb3x4OP/snU336pgYVh8/ztriYh4YPbrfnL343XfMio3l1d73zIyNpaKtjdXHj9vaPLVtGxlhYay84Qbbfvu4uHDXqlUszczs9+rF6Srb2nh60iQe6b2iNBlo6e7m1xs30mkwoFGrz/ree9PSWHbVVQBMi4kh5uWX+euePby3YAF/37OHbpOJTbffbsvBVVFR1ja7d/PX3p97p8HAZzfeyKzen0GCnx/D33iDlUeOcOeIEeeM/3TV7e14OzvzyuzZDO+9wjQ1Opr1JSXsKC/nV2PHMjI4GCeFgkA3t35/rgM5Xh4eO5ZfjxsHQFpwMF8VFLCuqIgkf/8Bxy4IF4O4QiMIF9DaoiJUy5ejWr4c9XPPEfmPf/Dyvn08lpFxRv+ZU08Ee6uqMJjN3Jic3KfNzSkpGMxm9lZV9Vl3qgXx8ZS1tlLV3s7O8nLc1eo+JyKAm5OTya6tpaOnp9/PP5eBxHf6iTPMw4Mug6Hf7eqMRnLr6ph9WrzXJyb2abO/upp5cXGYLBbbMis2Fosksa209Lz24eXZs/n9pElou7rYVV7OO1lZtqLpXFdJTs25WqFgVmwsu8rLAdhZUcGUqChbMQPg5+rK1TEx7OhtA+Dp5GQrZgBSAgKI8fZmV0XFecV/unBPT7bfdRcpAQEUNTXx7fHjvLBrF/WdnfSYzee1jYEcL6f+XL2cndGo1aJzsXBJEVdoBOECmhARYbsSIwM0ajUx3t6oFIoz2gac0uG2Ra8HIPC0TriBGg0A7aecWIJ7153k33sibe7upkWvt72nv+10nFJYBAygw+9A4nNVqfq0kctkWM4yDkqrXo8EfYoBgKBT9qGluxuLJPG7LVvOuBUFUNvZeV77UNjYyL2rV/NdRQWuKhWpgYF4ODkB1itrP6a/nDd3d9viG9FPH5xANzfye29LAQS7u5/Rxt/Nzbadn+Ld7Gx+v3Ur9V1dBGs0jA0Lw0WlOu9xZwZyvAzk5yoIg0EUNIJwAXk6OTEqJGTA7/NxcQGgvquLUA8P2/q63pO1b++/AzSddgJs6OoCrCdZHxcX6vs5wZ/cjs8p27lY8Q2Et7MzMn7Yh5NO3ceTRcdTEyeyICHhjG2E9FMonM4iSVzz8cf4urhw+IEHSPL3Ry6T8fqBA2woKTnn+5u6u/uc+Bu6umwFoY+LC/WnxQ/W3PieUqg19TMeTkNXF6m9xZCsnwKh8yxXtgB2lJVx7+rVPD1pEg+NGWN7Im3MO++cc39OuljHiyAMBnHLSRAuAWNCQ1HJ5XyWn99n/SdHjqCUyxkTGmpbt+aUviUAXx87RoKfH8Hu7kyIiKDDYDijQ+cn+fmkBwfjrDz73zAKmeyCxDcQLioVGWFhfFVY2Gf92qIi2/fuTk6kBgZS0tLCqJAQ26JWKPjdli1UtrWd83O0XV0UNzdzX3o6KQEByHv3dX1vns51RePUnPeYTKwrLmZKVBRgvSq3rayszwB+jTodW0pLyQwP/yEGnY791dW214fr6znR0mLbjodaTX1XV5+iZtcpt6xOt7eqCplMxlOTJtmKmZqODg43NPS54vRjT4H9nONFEC414mgVhEuAn6srD48dy0u7d6OUy5kUGcnO8nJe2r2b34wbh/cpfymvLy7mobVrmR8fz7fHj/NVQQGf3ngjYB0Mb2xoKLd99RXPT51KhKcn7+Xmsq+qitW33PKjMXg5O1PV3s6mkpIzrjINJL6Bevaqq5i1YgWLV63i5uRktpaWnlHg/N+UKSxcuRJPJyeuTUykUafjqa1bkctkZ33k+lSBGg0Rnp78Y+9eAt3cUMjlfJCXZytUdOfoC/J/O3agksuJ9/Pj5X376DQYeCIzE4DHMjJ4PzeX6R9+yNOTJiFJEs/t2oVaoej7SDuw6PPP+ePVVyOTyXhyyxZGBAVxfVISYO2M+8r+/Sz59lsWpaSwtbSUr3sf9e/P6NBQLJLEo+vXc2NyMhVtbTy/axc9JlOf/fFydiartpad5eVMjIjos42fc7wIwqVGXKERhEvEn6dP5/mpU1lx+DDzPv6YT48e5S8zZvDHadP6tHsiM5Pi5mYWrFzJltJSPrnhBm7oPSkq5HLW33Yb1yUk8PutW7nuk0+obGtj7a23MveU0WL7c/+oUQRqNMz7+GM29nMb5nzjG6jpQ4bw5U03cbCmhgUrV7K7qoqXpk/v02Z+76PiB2trmf/xxzy6fj3jwsPZduedZ/TtOJsvb7oJjVrNTZ9/zuJVq9AZjWy+4w4A9pzSqbk/f5kxg3/l5HDDp59iMJvZuXgx0d7egLVz7q7Fiwlxd+eOr77i7m++IdLTkz13303YKbfnXFUqlk2ezKMbNnDf6tWMCw9n8+2328bnmRUby/NTp7Lq2DHmrFhBTl0dHyxceNaYpkZH87cZM1hTVMTsFStYvnMnNyQm8ofJk8mprbV1dH5ywgSKm5uZ9dFHVJ/yGDn8vONFEC41MknMWiYIDkP27LO8NH06j48fP9ihXBFODip34N57f1LfqJOe2b6dv+zeTeeTT17A6ARBOJW4QiMIgiAIgsMTBY0gCIIgCA5P3HISBEEQBMHhiSs0giAIgiA4PFHQCIIgCILg8ERBIwiCIAiCwxMFjSAIgiAIDk8UNIIgCIIgODxR0AiCIAiC4PD+H0p32lkZSrS6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 name="Google Shape;816;p52"/>
          <p:cNvSpPr txBox="1">
            <a:spLocks/>
          </p:cNvSpPr>
          <p:nvPr/>
        </p:nvSpPr>
        <p:spPr>
          <a:xfrm>
            <a:off x="214282" y="2571750"/>
            <a:ext cx="3714744" cy="228601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buClr>
                <a:schemeClr val="accent1"/>
              </a:buClr>
              <a:buSzPts val="1400"/>
            </a:pPr>
            <a:r>
              <a:rPr lang="fr-FR" b="1" dirty="0" smtClean="0">
                <a:solidFill>
                  <a:schemeClr val="accent2"/>
                </a:solidFill>
                <a:latin typeface="Spartan Medium"/>
                <a:ea typeface="Spartan Medium"/>
                <a:cs typeface="Spartan Medium"/>
                <a:sym typeface="Spartan Medium"/>
              </a:rPr>
              <a:t>Le pays d'origine a bien une influence sur le revenu</a:t>
            </a:r>
            <a:r>
              <a:rPr lang="fr-FR" dirty="0" smtClean="0">
                <a:solidFill>
                  <a:schemeClr val="accent2"/>
                </a:solidFill>
                <a:latin typeface="Spartan Medium"/>
                <a:ea typeface="Spartan Medium"/>
                <a:cs typeface="Spartan Medium"/>
                <a:sym typeface="Spartan Medium"/>
              </a:rPr>
              <a:t>.</a:t>
            </a:r>
          </a:p>
          <a:p>
            <a:pPr lvl="0">
              <a:buClr>
                <a:schemeClr val="accent1"/>
              </a:buClr>
              <a:buSzPts val="1400"/>
            </a:pPr>
            <a:r>
              <a:rPr lang="fr-FR" dirty="0" err="1" smtClean="0">
                <a:solidFill>
                  <a:schemeClr val="accent2"/>
                </a:solidFill>
                <a:latin typeface="Spartan Medium"/>
                <a:ea typeface="Spartan Medium"/>
                <a:cs typeface="Spartan Medium"/>
                <a:sym typeface="Spartan Medium"/>
              </a:rPr>
              <a:t>pvalue</a:t>
            </a:r>
            <a:r>
              <a:rPr lang="fr-FR" dirty="0" smtClean="0">
                <a:solidFill>
                  <a:schemeClr val="accent2"/>
                </a:solidFill>
                <a:latin typeface="Spartan Medium"/>
                <a:ea typeface="Spartan Medium"/>
                <a:cs typeface="Spartan Medium"/>
                <a:sym typeface="Spartan Medium"/>
              </a:rPr>
              <a:t> = 0</a:t>
            </a:r>
          </a:p>
          <a:p>
            <a:pPr lvl="0">
              <a:buClr>
                <a:schemeClr val="accent1"/>
              </a:buClr>
              <a:buSzPts val="1400"/>
            </a:pPr>
            <a:r>
              <a:rPr lang="fr-FR" dirty="0" smtClean="0">
                <a:solidFill>
                  <a:schemeClr val="accent2"/>
                </a:solidFill>
                <a:latin typeface="Spartan Medium"/>
                <a:ea typeface="Spartan Medium"/>
                <a:cs typeface="Spartan Medium"/>
                <a:sym typeface="Spartan Medium"/>
              </a:rPr>
              <a:t>La </a:t>
            </a:r>
            <a:r>
              <a:rPr lang="fr-FR" dirty="0" err="1" smtClean="0">
                <a:solidFill>
                  <a:schemeClr val="accent2"/>
                </a:solidFill>
                <a:latin typeface="Spartan Medium"/>
                <a:ea typeface="Spartan Medium"/>
                <a:cs typeface="Spartan Medium"/>
                <a:sym typeface="Spartan Medium"/>
              </a:rPr>
              <a:t>pvalue</a:t>
            </a:r>
            <a:r>
              <a:rPr lang="fr-FR" dirty="0" smtClean="0">
                <a:solidFill>
                  <a:schemeClr val="accent2"/>
                </a:solidFill>
                <a:latin typeface="Spartan Medium"/>
                <a:ea typeface="Spartan Medium"/>
                <a:cs typeface="Spartan Medium"/>
                <a:sym typeface="Spartan Medium"/>
              </a:rPr>
              <a:t> du modèle est significative au niveau de test de 5%.</a:t>
            </a:r>
          </a:p>
          <a:p>
            <a:pPr lvl="0">
              <a:buClr>
                <a:schemeClr val="accent1"/>
              </a:buClr>
              <a:buSzPts val="1400"/>
            </a:pPr>
            <a:endParaRPr lang="fr-FR" dirty="0" smtClean="0">
              <a:solidFill>
                <a:schemeClr val="accent2"/>
              </a:solidFill>
              <a:latin typeface="Spartan Medium"/>
              <a:ea typeface="Spartan Medium"/>
              <a:cs typeface="Spartan Medium"/>
              <a:sym typeface="Spartan Medium"/>
            </a:endParaRPr>
          </a:p>
          <a:p>
            <a:pPr lvl="0">
              <a:buClr>
                <a:schemeClr val="accent1"/>
              </a:buClr>
              <a:buSzPts val="1400"/>
            </a:pPr>
            <a:r>
              <a:rPr lang="fr-FR" dirty="0" smtClean="0">
                <a:solidFill>
                  <a:schemeClr val="accent2"/>
                </a:solidFill>
                <a:latin typeface="Spartan Medium"/>
                <a:ea typeface="Spartan Medium"/>
                <a:cs typeface="Spartan Medium"/>
                <a:sym typeface="Spartan Medium"/>
              </a:rPr>
              <a:t>Le pourcentage de variance expliquée du modèle R² est de 36.5%</a:t>
            </a:r>
          </a:p>
          <a:p>
            <a:pPr lvl="0">
              <a:buClr>
                <a:schemeClr val="accent1"/>
              </a:buClr>
              <a:buSzPts val="1400"/>
            </a:pPr>
            <a:r>
              <a:rPr lang="fr-FR" dirty="0" smtClean="0">
                <a:solidFill>
                  <a:schemeClr val="accent2"/>
                </a:solidFill>
                <a:latin typeface="Spartan Medium"/>
                <a:ea typeface="Spartan Medium"/>
                <a:cs typeface="Spartan Medium"/>
                <a:sym typeface="Spartan Medium"/>
              </a:rPr>
              <a:t>Il est meilleur en log des revenus 77.5</a:t>
            </a:r>
          </a:p>
        </p:txBody>
      </p:sp>
      <p:grpSp>
        <p:nvGrpSpPr>
          <p:cNvPr id="3" name="Groupe 7"/>
          <p:cNvGrpSpPr/>
          <p:nvPr/>
        </p:nvGrpSpPr>
        <p:grpSpPr>
          <a:xfrm>
            <a:off x="4572000" y="1000114"/>
            <a:ext cx="4378312" cy="1071570"/>
            <a:chOff x="4214810" y="1114472"/>
            <a:chExt cx="5092692" cy="1457278"/>
          </a:xfrm>
        </p:grpSpPr>
        <p:pic>
          <p:nvPicPr>
            <p:cNvPr id="3074" name="Picture 2"/>
            <p:cNvPicPr>
              <a:picLocks noChangeAspect="1" noChangeArrowheads="1"/>
            </p:cNvPicPr>
            <p:nvPr/>
          </p:nvPicPr>
          <p:blipFill>
            <a:blip r:embed="rId2"/>
            <a:srcRect/>
            <a:stretch>
              <a:fillRect/>
            </a:stretch>
          </p:blipFill>
          <p:spPr bwMode="auto">
            <a:xfrm>
              <a:off x="4214810" y="1114472"/>
              <a:ext cx="5092692" cy="1457278"/>
            </a:xfrm>
            <a:prstGeom prst="rect">
              <a:avLst/>
            </a:prstGeom>
            <a:noFill/>
            <a:ln w="9525">
              <a:noFill/>
              <a:miter lim="800000"/>
              <a:headEnd/>
              <a:tailEnd/>
            </a:ln>
            <a:effectLst/>
          </p:spPr>
        </p:pic>
        <p:sp>
          <p:nvSpPr>
            <p:cNvPr id="7" name="Rectangle 6"/>
            <p:cNvSpPr/>
            <p:nvPr/>
          </p:nvSpPr>
          <p:spPr>
            <a:xfrm>
              <a:off x="6643702" y="1357304"/>
              <a:ext cx="2428860" cy="428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098" name="Picture 2"/>
          <p:cNvPicPr>
            <a:picLocks noChangeAspect="1" noChangeArrowheads="1"/>
          </p:cNvPicPr>
          <p:nvPr/>
        </p:nvPicPr>
        <p:blipFill>
          <a:blip r:embed="rId3"/>
          <a:srcRect/>
          <a:stretch>
            <a:fillRect/>
          </a:stretch>
        </p:blipFill>
        <p:spPr bwMode="auto">
          <a:xfrm>
            <a:off x="4572000" y="2857502"/>
            <a:ext cx="4441814" cy="1322694"/>
          </a:xfrm>
          <a:prstGeom prst="rect">
            <a:avLst/>
          </a:prstGeom>
          <a:noFill/>
          <a:ln w="9525">
            <a:noFill/>
            <a:miter lim="800000"/>
            <a:headEnd/>
            <a:tailEnd/>
          </a:ln>
          <a:effectLst/>
        </p:spPr>
      </p:pic>
      <p:sp>
        <p:nvSpPr>
          <p:cNvPr id="9" name="Rectangle 8"/>
          <p:cNvSpPr/>
          <p:nvPr/>
        </p:nvSpPr>
        <p:spPr>
          <a:xfrm>
            <a:off x="6812578" y="3071816"/>
            <a:ext cx="208815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844" y="142858"/>
            <a:ext cx="3650400" cy="2214578"/>
          </a:xfrm>
        </p:spPr>
        <p:txBody>
          <a:bodyPr/>
          <a:lstStyle/>
          <a:p>
            <a:r>
              <a:rPr lang="fr-FR" sz="2000" dirty="0" err="1" smtClean="0"/>
              <a:t>Anova</a:t>
            </a:r>
            <a:r>
              <a:rPr lang="fr-FR" sz="2000" dirty="0" smtClean="0"/>
              <a:t> :</a:t>
            </a:r>
            <a:br>
              <a:rPr lang="fr-FR" sz="2000" dirty="0" smtClean="0"/>
            </a:br>
            <a:r>
              <a:rPr lang="fr-FR" sz="2000" dirty="0" smtClean="0"/>
              <a:t>influence du pays sur le revenu pour tous le dataframe</a:t>
            </a:r>
            <a:br>
              <a:rPr lang="fr-FR" sz="2000" dirty="0" smtClean="0"/>
            </a:br>
            <a:r>
              <a:rPr lang="fr-FR" sz="2000" dirty="0" smtClean="0"/>
              <a:t/>
            </a:r>
            <a:br>
              <a:rPr lang="fr-FR" sz="2000" dirty="0" smtClean="0"/>
            </a:br>
            <a:endParaRPr lang="fr-FR" sz="2000" dirty="0"/>
          </a:p>
        </p:txBody>
      </p:sp>
      <p:sp>
        <p:nvSpPr>
          <p:cNvPr id="22530" name="AutoShape 2" descr="data:image/png;base64,iVBORw0KGgoAAAANSUhEUgAAAjQAAAGkCAYAAAAmBb/dAAAAOXRFWHRTb2Z0d2FyZQBNYXRwbG90bGliIHZlcnNpb24zLjMuNCwgaHR0cHM6Ly9tYXRwbG90bGliLm9yZy8QVMy6AAAACXBIWXMAAAsTAAALEwEAmpwYAAEAAElEQVR4nOzdZVRUWx+A8WeGGTolVETE7tZrYXe32J3X7rjX7o7Xbq/djYXd3aJiECogIN0T7wd0FAEdpIz9W4u1hjPn7L3PmTkz/9kpUavVagRBEARBEH5h0owugCAIgiAIQkqJgEYQBEEQhF+eCGgEQRAEQfjliYBGEARBEIRfnghoBEEQBEH45YmARhCENJdWgyl/5UGaGVn2X/m6CUJSREDzGzv49Cl1t2zBZu5cTGbOpOSqVSy7cYNYpTJd8j/n7o5k8mRuvXuXLvlV27iRRtu2pSiNrgcOUGT58lQqkRAUFUWHffu44+2d6mmvuX2b8WfPJvm8e1AQksmT2fPkSarn/eV7Lbn5vAkJod6WLQRERmqdR2rdS4m9HpLJk5l35UqK0v1RGZm38PsRAc1vqv/Ro7TYtQtbExNWN27MficnGuXNy4hTp2i7dy9KlSqjiyj8Ae75+LDt4UPSoj5g+sWLBEVFpUHKyZPV2JirPXpQI2dOrfZ3efWKEy9ffne/5Q0bMr9OnZQWL57EXo+rPXrQoWjRVM1HEDKCLKMLIKS+/+7fZ/mtW6xq1IjepUtrttfKlYsiNja03buXbQ8f0ql48QwspSD8HvRkMsrb2aV6uoWsrVM9zcSkRdkFISOIgOY3NPfKFYplzhwvmPnEqUgRbr57h6WhoWabe1AQo06d4ryHBxGxsdTImZN5tWuT19ISgEnnzjHvyhXCxo3THHPPx4eSq1ZxtksXqjk40PXAAYKiojCUyzny/DkN8ualb5kyANx+944+R47w+P17CtvYMKtmTWrnzq1J6314OCNOnuTI8+fEKJXUyJmTxfXqkdPCIslzDIuJYejx4+x1dUUqkTCyYsUE+yhUKqacP8/Ge/d4Hx5OERsbZteqRc1cuZJ/Ub8Qq1Qy/+pVNty7h0dQEHktLRnr6Ej7j79y3YOCyLl4MYvq1mXhtWtEKRTsc3KiYvbsnHr5kn/PnuWBry+WBgZ0L1mSiVWroiONqyx1WLSIv8uW5XVgIDsfP0ahUtG8YEGW1q+PiZ4eG+/do9vBg4mWa0PTpnQtUSLB9knnznHk+XMGlSvHlPPneRsaSqXs2dncvDmHnj1j+sWLBEdH0zhfPlY3boyhXA6Af0QEY11cOPbiBR8iIylvZ8ec2rUpY2sLwMZ79xhx8iQ7W7Vi+MmTuPr7k9vCglm1atEkf37OubtTfdMmAMquWUOX4sXZ2KwZIdHRjD9zhgPPnuEdGoqZvj4N8uZlcb16mOvrA3FNERuaNuX4ixccdXNDT0eHjsWKMa9OHWRSKQ6LFuERHMyymzdZdvMm6okTtXrtTrx4wYxLl7jj7U2sUkkBKysmVK1Ki4IFkzzme++1T6/37tataVWoEOExMQw+fpyjbm4ERUVR0MqKf6tUoUXBgvFeP+u5c5lYtSpdS5RI9P0y7vRpjHV1OdK+vSavb91Ln9L2GzkSq4/3d1BUFBazZ7OhaVMczM0TfT0kkyczt3ZtRnw8rwe+vox2ceH6mzcANMyXj3m1a5PZ2BiIa5YNi4mhsr09C65d4314OOXt7FjeoAEFvxGEPQ8IYNCxY1zy9CSLsTHLGjRIsM/3PguUKhVjT59mx6NH+IaHk9vCgkHlymk+axIjmTyZ6TVqsPXhQ3zCwljVqBGtChXi9rt3jHJx4aqXF0a6urQtXJjZtWtjKJez8d49uh88iNfQoWQzNdWkNeLkSXY/eYL74MFIJJIU38+fyvfl9QdotmMHQVFRnOvaFQBnNzcmnD3LEz8/jHV1aZQvH/Pq1CGTgUGS5/0nEk1Ovxnv0FAevX9Pgzx5ktxnXp06NMibF4hrz/9rzRrcPnxgeYMGbGjalNeBgThu2MC70NBk5X3UzY0ohYL9Tk70+SKYGnLiBM0LFGC/kxNZjI1puG0brn5+AETGxlJ90yYueXryv/r12dy8OT5hYVTZuJHAb/QxaLtnD/ufPmVenTqsa9KE7Y8eccXLK94+vQ4fZv7VqwwuV44DbdtSwMqK+lu3JtgvuTofOMDUCxfoVaoUh9q1o1L27HTYt4+1d+7E22/82bPMrlWLObVrUzprVk6/ekX9rVvJaW7OficnRlasyPyrVxl07Fi842ZcvEhgVBQ7WrViWo0abH/4kGkXLgDQMG9ervboEe+vrK0tWYyNqfeN1/xZQACzL19mbu3arG3cmGtv3lB140bW37vH8oYNGevoyLaHD1l87RoQ9yVecd06XF6/ZlatWuxs1Qo1UGXDBh76+mrSDY2JofuhQ/QvW5Yj7dphZWiI0549fIiMpFTWrJovrQ1NmzK+ShUA2u/dy8Fnz5hVsyYnO3ViRIUKbHv4kKnnz8cr85Djx7E2NOSAkxP9y5Zl8fXrrLl9G0DzXmpVqBBXe/TQ6nW78fYtDbZto4i1NQfbtmVnq1YYyuW037sXv/DwJI/T5r32pREnT3Lm9WuW1KvH0fbtKWRtTevdu3H186Nh3rz8W7kyAMc7dKBnqVKa475+vyTmW/fS9yT1enzpno8P5deuJUapZFOzZiyuV48LHh5U3biR8JgYzX4ur16x6f59Fterx5bmzXELCKBrEoE2QEh0NNU2bsQ3PJytLVow1tGRLgcOxNtHm8+CeVeusO7uXabVqMGJjh2plycP/Y4e5cSLF98890nnzjGgbFlWNmxIZXt7nvj5UWXjRiTArtatmV2rFjsfP6bN7t0AtChYED2ZjL2urvHS2fPkCW0LF0YikaTK/awNj6AgWuzcSaXs2XHu0IH5depw+Plz+js7a53Gn0LU0Pxm3oSEAJDD3Fyr/RdevUqkQsGpTp00v+qqOTiQa/Fi5l+5wvy6dbXOW6FSsbpxY00659zdARhRoQL/fvzwrJkrF7mXLIn7YGralP/u3+eZvz+P/v6bAlZWmn1yLFrE/27cYELVqgnyeeDry1E3N3a0bIlTkSIA/JUtGzkXL9bs89Tfn4337rGmcWPNl0a9PHnwDgvj3zNnONOli9bn9aWHvr7sePSIlQ0b0ufjr8I6uXMTHB3NuNOn6fZFDUnn4sU15QP49+xZytvZsaNVK015MhkY0PXgQUZWqoTDx9fMztSU7S1bIpFIqJM7N+fc3XF+8YLZtWtjbWSEtZGRJs35V65w18eH0507k+XjL+jEhMXEsL5JE8p9bF444ubGjkePcB88mBzm5jTKl4+jbm5cf/sWgA137/IyMJCH/fppmj7q5slDvv/9j0nnz7O3TRsAYpRK5tauTZvChQHIbGxM8ZUrOfv6NS0LFdIcW8TGhtyZMhGlUBCjVLKyUSNNAFbNwYErb95w3sMjXpkrZs/O/z5+AdfMlYvDz5/j/OIF/cqWpWTWrOjp6JDZyEjrJpPH79/TomBBljVsqNlmb2ZGqdWruf72LY3y5UtwjDbvta9d8PSkdq5ctP54TRzt7clsZIRCpcLayIjcmTIBUNrWFitDQ9yDgoCE75fEfOte+h5TPb0Er8fXpl64gLWREcc6dEBXR0dTzqIrVrD+7l0GlisHxAWyR9u3J6uJCQBvQ0MZfPw4ARER8Wp/P9l47x5+ERFc79mT7GZmAFgYGNBy1y7NPtp8Flzw9KSMrS2dPzaXV3NwwFAu19QqJqVO7tz0K1tW8/+QEyfIbGTE0fbt0ZPFfQ3mzZSJKhs3csHDgyo5ctAwb152P3nCoI/nfO3NGzyCg2n3sSY2Ne5nbdx4+5ZopZIxjo6a622sq4tHcLBWx/9JRA3Nb+ZTVadKy2GZFzw9qe7goAlCAKwMDamZK1eCL5jvsTY0jJfOJy0LFdI81tXRoW7u3Nz4OFrjrLs7eS0tyZMpEwqVCoVKhaFcTmV7e06/fp1oPpc9PQGo/7GWCSCriQkVsmfX/P8pmGqQN68mXYVKRYM8ebjk6UnMD470uvDxmnz6svqkbeHC+EVE4Orvr9n2ZR+IiNhYbnz80vyyPPXy5EGlVnP2i3P9K1s2JBKJ5n87U9N4v44/cXn1itEuLsysWZMqOXJ8s9wS0DQVAWQ2MsLa0DBe4GtpYKDpZHvB05PC1tbxzkFXR4fmBQpw/uO1/eTLgMLuY/V8eGxsouXQl8k42akT9fLkwT0oiJMvX7Lg6lWe+PkR/dVr8nWgktR10Fa3kiXZ3bo14TEx3Hr3jm0PH7Ls5k0AohWKRI/R5r32tYp2dqy5c4cm27ez+vZt/CMimF+3LkUzZ/5m+bTpM/Oteyk1XPDwoGn+/Jpg5lO5imXOHO/zIIeZmebLFb7/ul/28qKojY0mmAFomj8/Ol+8z7X5LKhoZ8fJly+pvmkTi69d41VgINNq1KDyd97/X1/bs69fUyd3bnSkUk1eFbJnx1RPj9OvXgHQvmhRLnt6amqqdz1+TAErK0pkyZIm93NSStvaoqejw19r1zLy5EnOubvTJH9+hpQvr3UafwpRQ/Obsf/4geH5jejdOzSUzMbGSCUSAiMjKZHIB21mIyMev3+frLxtvqg5+DqtL1kbGmo+JAIiI3nq74986tQEx+VN5BckQGBUFHKpFNOPbdCfZDE2JjQ6Oi7diAgAsi1YkGga/hER2H7xgaytwKgoZFJpgrbrT/0LQqKjMdbVBeJfj8DISFRqNWNPn2bs6dMJ0vUOC9M8/vrXplQiSRCgvg4MpO2ePTQtUCBe23tSDOVyTbCbVD5fCoyM1JzTlzIbGxPy8Ronlo704wf3twLqQ8+eMfTECV4FBmJlaEgZW1sM5fIEI++0uQ7JER4TQ58jR9j5+DEA+S0tKZElC0CSo7C0ea99bUn9+tiamLD5wQMOP3+OVCKheYECrG/aNEE6X0rq/vnSt+6l1BAYGZkgj0/5fvm6J/baQNKve2BkZIIfOzpSabzaRm0+C8Y4OmIol7Pu7l2GnDjBkBMnqObgwNYWLb55P399bQMiI1l1+zarPjZhfunTvdgwb15M9fTY++QJA/76iz1PntDrY21vat/P35LLwoLTnTsz89Il/nfjBvOuXiWLsTHLGzSg+Tf6fv2JREDzm7EyNKRkliwcf/GCWbVqJbpPrc2byWJszOnOnclkYIBvIv0HfMLCNFXHEhJ+UIUl4xdGYFRUvF9zvuHhWH4MCMz09CieOTNrmzRJcJzeF78Sv2RpYECsSkVQVJSmEynEBTGfflma6esjAS537448kXQSq0nSRiYDAxQqFR8iI+MFNT4fP8Ask+ik9+mL7N/KlWlaoECC55MTXEXExtJ8504yGRiwQYumhh+RycCAp1/UNn3y5fviR7gFBNB69266FC/O+a5dNb/s2+zezRMt+4L8qIHHjnHy5Uuc27enSo4c6MlkPPHzY+vDh0keo8177WsGcjmTq1dncvXqPPP3Z8+TJ0y9cIHRp06xolGjFJ3Dt+6lT3UAX96ryblPgW9+Hnyrw+/3WBoaJujro1ar4/WT0+azQEcqZWiFCgytUAHP4GAOPH3KxHPn6HHoEMc6dNC6PGZ6ejTNnz9eM9Qnnz4b9GQymhcsyF5XV8rY2uIVEkLbj02CqXk/w/c/XyvZ23OkfXsiYmM5/eoVc65cofXu3XgOHfpDP8x+V6LJ6Tc0pHx57vv6su6rTqoAWx484Imfn2beCUd7e866u+P/sUYD4movTr9+TaWP1eqmenpEKhTx5vy4mIzmqONfdNiLjI3F2c2Nag4OmvxfBwXhYG5OGVtbytjaUjprVhZeu8aR588TTe/Tsfu+6LAXGBnJtY+jMj6lqyaurf9TumVsbXF59YqF164hk/7YW9/R3h6A3R9/5X+y8/FjbIyMNCPDvmby8cP6ZWBgvPLo6ugw9vRpvJLRHt794EHcPnxgn5PTN3/xp4SjvT2P/fzifQnFKJXsf/pU877QxpdNCgB3vL2J+dgfQNNMERPDJU/PZM9V83WN0/dcffOGennyUDt3bk2/iU/vzaRmztXmvfYlpUpFkeXLWfSxc3V+Kyv+qVKFCtmz4/mxf9vX1yQ5vnUvfXovfFlj8/V9+r28He3tOfjsWbwmWVc/Px6+f5+s1/1r1R0cePT+PW4BAZptp1+/jtfMqM1nQZ3Nmxl24gQQVxs9qFw5mhUo8M0a6aTO82lAAKWzZtXkld3UlDEuLjz6oma6fZEiXPbyYv3du5S1tdXc36l5P5vq6cV7zSJiY7nr46P5f+2dO+RavJhYpRJDuZzG+fMzrXp1lGo1bz++p4Q4oobmN9SpWDGOurnR+8gRrr99S9P8+ZFKJJx4+ZLlN2/SpnBhTefVoeXLs/HePWpv3sz4KlVQq9VMu3gRXR0dTRtt/bx5GXbyJD0OHWJA2bLc8/Fh+a1bWpdn5qVLGMhkOJibM+/qVSJiYxldqRIA3UuWZMn169TevJmxjo5kMjBg9e3b7HV15XC7domml9/Kio7FijHk+HGiFArszcyYeekSsV80WZTIkoWWBQvScd8+JlWrRkErK865uzPt4kVGVayoqSJPTEBkpOYL6UuO9vaUsbWlZcGCDDt5ktCYGIplzszBp0/Z8egRyxo0+Ga6U6pXp9mOHZjp6dG8YEH8IyL498wZpBLJd/tXfDLvyhV2Pn7MpKpViVYo4n2xWhsaJtrR80d0K1GCRdeu0WDbNqZVr46Zvj4Lr13DNyyMfz6O0tHGp1qNo8+fY6yrS8msWdGRSBjt4kK/MmXwj4hg3pUr+ISFaYKM5KR929ubCx4eVLa3j9dPITFlbW059OwZm+7dw97MjDOvXzP34yy1EUn0/dDmvfYlHamUctmyMfn8efRlMgpYWXHtzRsueniw6mPtzKdrss/VlTpfTF+gjW/dS9Vz5kRfJmPw8eP8W7kynsHBTL1wIV5N59evx6fOt5/8U7kyFdevp/7WrQwtX57gqCj+PXsWB3NzuqRg3qrOxYsz78oVGm/fzvQaNYhUKBh3+jTyL4JSbT4LKtvbM+3iRbIaG1M2WzZc/fzY/fgxQ5PZn2R8lSpUXL+eNnv20L1ECaIUCqZeuIBXSAglPzZDAtTImRMrQ0M23LvH3K868abG/QxQP08eNty7R6msWbExMmLO5ct8+U6ukiMHA48do/Xu3fxdtiwxSiXTLlwgp7m5pslUiCMCmt+QRCJhe8uW1HBwYMO9e+x1dSVGqSSfpSX/q1+fHqVKaT78s5uZcbFbN0a5uNB5/35kUinVHBzY2aqV5hd0ASsr1jZuzLSLF6m/dSvl7OzY07o15det06o8Kxs2ZOK5c7z48IHStrac7dJF88VrqqfHhW7dGHnqFH2PHCFaqaSIjQ0H27bVDC1PzLomTbA2NGTiuXPEKJX0KFmSbCYm8b6YtrZowYSzZ5l56RLvw8PJYWbGrJo1v9vnxCcsjKEffwV+aWbNmpSxtdWku/DaNQIiIihgZcWW5s3pUKzYN9Ntkj8/B9u2ZcqFC2y4dw9TPT1q587NrJo1vztK45NPv1QnnT/PpK+GOX+aVyQ1mHx8XUacPEl/Z2dNp8kL3bpRMokhxYkpbGNDp2LFmHnpEre8vTncrh3/NW/O5PPnabB1K1mMjWmQNy/dS5akv7Mz70JDta5CH+foSN+jR6m3ZQvPBw7UvF+TMr9OHSIVCoZ8fG0LWlmxz8mJoSdOcPXNG7okMocPaPde+9KS+vUx0tVl+sWLmvfd/Dp16PGx/0XNXLmomzs3A48do1epUlr1gfrkW/eSub4+u1q1YrSLC422b6ewtTWbmzen+c6dmuMTez2+VNrWljOdOzP29Gla796NkVxOg7x5mVO7tmbelB+hL5NxpksXBh47RteDBzHX12d6jRqMOnVKs482nwXjKldGqVaz4tYt/j17lsxGRgwtX56J1aolqzyfzvOfM2douWsX+jIZlezt2dy8ebx5Z3SkUtoUKsTSmzcTjEBLjfsZYGHdukQpFPQ9cgRTPT36ly1LySxZuP1xeYp8lpYcbteOCWfP0urjqLDqOXOytUWLRJvT/2QStVilTBAEQRCEX5zoQyMIgiAIwi9PBDSCIAiCIPzyREAjCIIgCMIvTwQ0giAIgiD88kRAIwiCIAjCL08ENIIgCIIg/PJ++3loAgPDUalSf2S6paUxAQFh399RSDFxrdOXuN7pR1zr9KF7+CAmxnoEVK+X0UX5I6TV+1oqlWBhkfSaZ799QKNSqdMkoPmUtpA+xLVOX+J6px9xrdOe3pqVINdBVbVuRhflj5ER72vR5CQIgiAIwi9PBDSCIAiCIPzyREAjCIIgCMIvTwQ0giAIgiD88n77TsHfEhkZTlhYEEqlItnHvn8vRaVSpUGphK+Ja52+knO9dXRkGBubY2CQ9MgDQRCE9PDHBjSRkeGEhgZibm6NXK6LRCJJ1vEymRSFQnzJpgdxrdOXttdbrVYTGxtDUJAfgAhqBEHIUH9sk1NYWBDm5tbo6uolO5gRBAEkEgm6unqYm1sTFhaU0cURBOEPl2EBTUxMDI0aNeLKlStJ7vP06VOcnJwoXrw4LVq04MGDB6mWv1KpQC7XTbX0BOFPJZfr/lCzrSAIQmrKkIAmOjqaYcOG4ebmluQ+ERER9OzZk+LFi7Nv3z5Kly5Nnz59CAtLvdkHRc2MIKScuI+En13Ius2wZ09GF0NIY+ke0Lx48YI2bdrg6en5zf2cnZ2Ry+WMGTOG3LlzM27cOExMTDh27Fg6lVQQBEH4HagtLcHKKqOLIaSxdA9obt26RaVKldi5c+c397t//z6lSpVCKo0rokQioVSpUty9ezc9ivlLOHXqOI6OZdi+fUu87QMG9Gb16uUATJ8+iSlTxqdJ/s7Oh2nevEGapC0IgpBa9HZshY0bM7oYQhpL94Cmbdu2jBo1CgMDg2/u5+fnh42NTbxtlpaW+Pr6pmXxfikuLiews8vO8eNHMiT/mjVrs3791gzJWxAEQVv6IqBJN7FhYfyve68MWcvppx22HRkZia5u/E67urq6xMTEJCsdS0vjRLe/fy9FJktZPJfS41MiJCSEGzeu8c8/E5k06V9evnxO/vwFgLjaLKlUgkwmRSKRIJGkTVllMkOMjAxTPd3E8/pjB+RliOReb6lUirW1SRqV5vcmrls6uHwRAOsMLsZvLywM3zz5GBgSxvZ8hWk3Zki6Zv/TBjR6enoJgpeYmBj09fWTlU5AQFiikaJKpUrR3CYZPTeKi8sp5HJdqlWrRfbsqzl8+BC5c+cD4uYHUanUKBQq1Go14eHhjBo1nGvXLpMtmx1jx06gUKEiAPj7+7No0Vxu3bpBdHQUDg45GTx4BCVKlMLb+x2tWzdh2rTZrFjxP4KCAilRohRjx07E3NwcZ+fDrFmzgv37nQF49eolixbN5dGjh1hbW9OsWSvatu2Q4k6jGX2t/zQ/cr1VKhV+fqFpVKLfl7W1ibhu6URc6/TxQVeBBZAzX/FUv95SqSTJSgr4iQOazJkz4+fnF2+bv78/1tZpF2Nf3vmEi9sfa7WvRCJBrU55lVrldoWp5FQo2cedOnWc8uUrIpPJqFy5Ks7OhxkwYAgyWcKX9NKlC3Tp0oM+ffpz6NB+hgzpz549hzE1NWXq1AkYGhqwcuV61Go1K1f+j3nzZrJly27N8Zs3b2TChGnExsYwfvwYtm37j7//HhQvj+joKEaMGETdug0YOXIcb954MXfuDORyGa1atU3+hREEQUglBsuWgLEedOmT0UX57Ug93DEZPpiwydNRFi5CtCyWm0CuEkXSvyzpnqOWihcvzt27dzVBg1qt5u7du5QoUSJjC/YT8Pf34/79u1SuXBWAKlVqEBQUxNWrlxLdP1++AvTq1Y8cORzo338w5ubmnDoVN1qsUqXKDBkyEgeHnOTMmYsWLdrg7v46XrDWrVsvChcuQokSpahTpx5Pnz5JkMepU8cxMTGlT5/+ZM9uT4UKlejVqx+7dm1PgysgCIKgPd1Tx+FIxvQ1/G2p1ehv2YRFtYrI7t5G540XD28GUcBPyR09KTKT5LWmpIafqobGz88PExMT9PX1qVevHvPnz2fq1Km0b9+eXbt2ERYWRoMGaTeqppJTIa1rSzKyGcTF5QRSqZQKFRwBKFy4CFZW1hw7dpTKlasl2L9gwc/nJJVKyZs3H+7u7gA0b94KF5cTPHr0AA8Pd549ewqAUqnUHJMtm53msaGhEQpFwknU3N3dcXd/Re3alTXbVCoVsbGxxMbGIpfLU3TOgiAIws9B4uuLyfCB6J08TkzlqoQuXo7KLjuXxq2ihhKemH570E9a+akCGkdHR2bOnEmLFi0wNjZm1apVTJw4kd27d5M/f35Wr16NsXHS7Wd/CheXkygUCho2rKnZplKpuHLlIkFBQQn2l0jiV8SpVGrkchkqlYqhQ/sTEhJMzZp1qFSpCrGxsfzzz8h4+38djCTW1KZUKilRojQjR45N8JyOjk5yTk8QBEH4SekePojJyMFIIiIImz6byB594OP0Kub+JwHwMcicIWXL0IDm2bNn3/y/WLFi7N+/Pz2L9NPz8vLk6dMnDBo0jDJl/tJs9/X1YeTIIbi4HE9wzKtXLzSPFQoFz58/pXz5iri7v+LevTscOHAcq4+TTu3btzvB8dqwt8/B+fNnyJIlq6Yfz9mzLty4cY3Ro//9oTQFQRCEn4MkOAjjsSPR37OT2BIlCV22BmXefJrnVSooEvwYXylY6DpkSBl/2j40QuJcXE5gbGxC06YtyZUrj+avQgVHihYtxrFjRxMc8+jRAzZuXIuHhzuLFs1DoYilTp36GBubIJVKOXPmJD4+3pw968L69asAkj08vm7d+sTGxjJ79jTc3V9z8+Y1FiyYg4mJaaqctyAIgpBBlErMG9dFb/8ewkeNI+ioS7xgBuD29VgKub/nqgrsrLJmSDFFQPOLcXE5Qe3a9dDT00vwXLNmrXj2zJXXr1/G216/fiMePnxAt27tcXV9zJw5izEwMMDGJjPDh49hx46tdOzYms2bNzB48AhkMhlubs8SpP8thoZGzJ+/BG/vd3Tv3pFp0yZRv34jevf+O0XnKwiCIGSQyEhQq0FHh/DR/xJ07DQRI8ZAIn0iT2x/SZbXCq4DWa0zpslJok6Nscc/saTmofHx8SBLlhw/nK6YGyX9iGudvn7keqf0fvpTiblR0odZswboynXw2304o4vyy5D6+mDWrAGR/QYS1bnbd/ef1nY6i8/MpjowuPs8Ks3qnfpl+s48NKKGRhAEQRCEeFTWNijKlkOZK/d3942JgSLSi6gkcAuwtc+W9gVMhAhoBEEQBEFA56krZi0bI333FqRSQpesINaxynePu3ZZRengp7hnkRAGZM2VPe0LmwgR0AiCIAi/teADznDuXEYX4+elUmGwYikWtasgc32Mjod7sg4/vCuS/G6BPLCI69uZObfdd45IGz/VPDSCIAiCIKQfqacHJoP6oXvlEtH1GhI6fwnqZC4x5H3vIUZBau7nMMZaIkM3s1kalfbbREAjCIIg/NbEWk6JUKvR374Fo3/HABCyZAXRTu0hmYsJh4VBEat98BIexBiRVaoLVgZxHWvSmWhyEgRBEH5r8ls34OrVjC7GT0Py/j2mndtiMqQ/iuIlCDx/lei2HZIdzABcOg+VdC8RbQxuQTrY6piDqW7qF1oLooZGEARB+K2FbNiCtbUJiCHyEB6ORU1HpEGBhE2dSWSvfpqlC37EkX3RzPB7jUdJGQF3giltkPWHAqPUIAIaQRAEQfjdRUWBvj4YGRH+z0QUJUujzF8gRUmqVHDjkhqH0HBOVbHF95IPWbJZplKBk080OQmCIAi/NaNpk2BswoVz/xQ6L9zIVKEUuqfi1vqLbtshxcEMwP79MvLonkNHAV4O+VGqVWQxT16H4tQkAppfjKNjmXh/DRvWZObMKUREhCcrjZs3r6f6voIgCD8j2R/eh0aZ3R5FydKorFIv2IiOhimT5dR12AJAUOayAGS2tEm1PJJLBDS/oClTZnHw4HH273dm9uxFPH3qyv/+tzBN8jp48DglSpRKk7QFQRCEtCG7exuzNs2QhASDnh4h6zejKFk61dJft06Ot4+MCqrrBDqAkU5BALLYZEm1PJJLBDS/IBMTEywtrbC2tqFIkaK0bt2W06dPpUlelpZWyBNZiEwQBEH4CcXGYjh7OuYNaqHz/BlSL69UzyIwEBbM1yUbTyj20p+XJQ2I+djhOnM221TPT1sioPkNmJtbxPtfrVazceNamjWrT926VRk2bCBeXp6JHhsdHcWsWVOpW7cqzZrV58iRA1StWg5v73dA/Can8PAwJk36h9q1q9C2bQuOHTuCo2MZFAoF3t7vcHQsw5s3n2+edetW0a9fD83/9+/fo1evztSoUYmOHdtw/PjR1L4UgiAIfyyd588wb1ALo/mziW7RmsDzV1EWLpLq+SxerEdoqIQB+tMx+aDkSuOC+Hq8AcA6e9ZUz09bYpTTF3bulLF9u3a1ERKJhNRYqLxdu1icnBQ/fHxQUBB79uygTp36mm179+7k+HFnxo+fgpWVNXv37mTw4H5s27YXfX39eMcvWjSPBw/uMX/+/1AqVcyaNQWlUploXrNmTcPT04P//W8VgYEfmDNnutblDAjwZ+TIwfTs2ZeJEx159syVuXNnYGxsgqMWa4UIgiAISVCpMFizAqNpk1AbGRG8bjMxjZumSVaenhLWrpFjr/OAjlYneG8G6tK98D10mUwSQ+Q2pmmSrzZEQPMLGj16GDo6UtRqNVFRUZiamjFkyEjN89u2bWbw4BGULh3XSWvo0FFcvXqFc+dOU69eQ81+ERERHD9+lNmzF1KkSDEAhgwZyfDhAxPkGRISwoULZ1m4cBkFCsS1lXbs2IWFC+dqVeZ9+3ZTqlRp2rRpB4CdXXY8PNzZvXu7CGgEQRB+kNTLM27pgssXia5Tj9D5/0OdOXOa5Tdzph5qtYoWyjXYvQlg5yh9Glu25JT3XmylZqgz6X8/kTQiApovODkptK4tkcmkKBSqNC5R4kaOHEvRosUBCA0N4eTJ4/Tt243VqzdhZWXN+/e+TJnyL9IvJkuKiYlJ0Ozk6elObGwsBQoU0mwrUqRoonm+eeOJUqkkT558X+xbXOsye3i85tq1K9SuXVmzTalUJmguEwRBELQjef8ei2oVQaUidOFSotp3StNJ7e7fl7J3r5yCBtfpYXWRcAVcqliVGrr6+Pj5kFVqhspCBDRCMlhZWWNn93l59oIFC3Pt2mUOHz5A587dAZg8eQYODrniHWdsbBLvfx0dnY+PPjedJdWK9rmp6vMOX3YWliRyE33ZdKVUKqlVqy5du/aMt480BTNUCoIg/JGio0FPD7WNDRGjxxFdtwGqHA5pmqVCASNH6mNmHMNfYfsoFPWAC/9AQXkHAHw/+FFYmgPVxxW3M4L4NvlNqNWgVCowMTHBwiIT/v7+2Nllx84uO1mz2rJq1TJevHge75hs2bIjl8t59sxVs+3Lx1+ytbVDV1cXV9cnmm1ubs80j2WyuOAmPPzzfDjv3r3VPM6ePQdeXp6aMtnZZef69ascPnwgRectCILwPWqLTGCZcTPYpibZ3dtkKlsM2b07AET2/jvNgxmA1avl3LunQwn903S1voVSJuGUkwX1rRqgUqnwCfEnq9QMtbkIaIRkCA0NJSDAn4AAf969e8uaNSt4+9aL6tVrAeDk1J61a1dy4cI53rzxYv78Wdy8eR0Hh5zx0jE0NKRBg8YsWbKAR48e8ujRQxYtiusT83WNi76+Ps2bt2bx4nk8evSAe/fusGbNCs3zmTJlwsYmM5s3r+ft2zccP36Uq1cvaZ5v0aI1bm7PWblyKV5enpw968KKFUuwsUm7tl5BEASIW8uJvXszuhipQpkrN4pixVEbGKZbnu7uEmbP1uOvYoFY+V+iUthVHjup8VdVx1iuy4cPH1ColGQ1ygQ6GRdWiCanX9CECWM0j3V19ciTJy/Tps3R9Ktp164TUVFRLFgwm9DQEPLly8+CBf/DKpFZIvv3H8K8eTMZOvRvjIyMadmyDatWLdPUuHypT5/+REVFMnToAMzMzGjQoDHr168G4pqOxo4dz8KFc+nUqQ0lS5ahS5eeXLx4DoAsWbIyZ85CVq5cys6dW8mUyZLu3fvQvHmrVL8+giAIvxP55YsYrFpOyNpNqM3MCdmyK93yVqthxAh9dHQgh/8+Wmd+jtw3kmtDoJS6PQC+vj4AGbrsAYBEnRpjj39iAQFhqFQJT9HHx4MsWXL8cLoZ2Sk4NV24cI4yZf7C0DAu2nd1fUy/fj1wcbmETPbtePfOnVsMGtSXc+eufXfflPhdrvWv4keud0rvpz+VtbUJfmIF6DRnNG0Shoa6+A0bl9FFSZ7ISIxmTMFw1TIUuXITvHN/ujQvfWnHDhmDBhnQucEzAp13sNNmLT65/Jm734Kx6sfoy2ScOXOKtm1bcvavyRQ+MjTN3tdSqQRLS+Mknxc1NH+4DRtWc/nyBTp16kZERDjLli3G0bFqmgYogiAI6UkS+AEif60Zz2X372LSvzey58+I7N6LsPFTwMgoXcvw/r2ECRP0KV0qhvALB3AqGoDBwzfcWAEqn+roZ4v7nvD19QUgc+aMW/YAREDzx5swYRqLFs2lW7cOyOVyHB2rMGjQ8IwuliAIQqoJm78EA2sT+BVqw2JjMVw8H8MFc1BZ2xC0cz+x1WtmSFH+/VePiAio6XCJZ/eiaBF6nMBc5jxrEkS5xx00+31qcsqcJSuJT8uaPkRA84fLmTMXixev+P6OiShVqgyXLt1K5RIJgiD8mXReuGHSvxfyu3eIatGasFnzUGfQXF0HDsg4cEBO/15BuK6/Qv8K/hhcdmPPf5a88clB98wVNPv6eHtjLjFAz8aUiAwpbRwxykkQBEH4rRkPHwS9e2d0Mb5J5/kzLGpUQsf9NSFrNhK6cl2GBTPv3kkYOVKf0qWVmLo7Y6wPNV/uI7x0IV52DEDHtyZ6Op/rQ3zfvosbsp2BswSDCGgEQRCE35zOyxfw/Pn3d8wIMTEAKPPmI2LoSAIvXCe6aYsMK45KBQMH6hMbC0O7veLBqZcMLe+FzOcdR8dlQ6mS4ijrGO+Y994+2EpNM3SWYBABjSAIgiBkCPnZ02T6qzhSD3eQSIgYOhJVBnesXbVKzsWLMqZOieTyytNkz6ZD6Zs7iapZgwcNL/ParQjVM5eMd4yP78dlD0QNjSAIgiD8eZR586EoVDhN119KjsePpUyfrkf9+rFYh93E85EfI4o8QxIawqVxxZDpRWAb2BG5ZtkcUKvV+H54T1ZRQyMIgiAIfw7dE8cwGdAH1GpUdtkJ2bYHlX3Gz+EUFQV//62Pubmaf4b5sX/OFSpXMSPX+V1EtXLibKlDvH9vQ8esHeIdFxj4gRhF7MeVtjNu2QMQAY0gCIIgpDlJaAjGQwdg1skJ2aOHSD58yOgixTN1qh6urjosXhzJ4RkuSCUS+mS6BioVbmPqITd/RdTrRmQ1ir/I8ac5aEQNjZBsrVo1xtGxjOavcuWy1K9fgzFjhmnmAvhSUFAQNWpUYufOralWhgEDerN69fIkn3d0LMPNm9c15c3IBSivXbvC4MH9qFevGg0b1mTUqCE8f/401dJ/9+4tV65c+v6OSVAoFIwbN5IaNSoyder4BM97e7/D0bEMb954paSY3LlzC0fHMigUihSlIwhC8smvXsaieiX0t28hYvBwAk+cRf0TLZbp7CxjzRpdevWKweDDYx6d9aBnNyvMDu0ksltPjmTbRlSUHo0M+iY4VjMHjaEl6OokeD49iXlofkEDBgyhdu16AKhUKtzdXzF37kymT5/EkiUr4+174MAeypQpS5s27TOiqKxZ8x+GhgYZkveePTtYseJ/9OjRh6FDR6FUKtm1axv9+/dm2bLV5MtXIMV5zJw5haJFi1OxouMPHX/lyiWuXLnIqlUbE12o08YmMwcPHsc8hcM3ixYtzsGDx8UM0IKQnqKiMJo5FYOVS1HlcCDo0AkUf5XL6FLF4+UlYfBgfYoXVzJ0QBCTa1wgTykbal5eiTqTJf4jehBl9ReeDx0ZZps/wfE+Pt4AZLXM2HWcQAQ0vyQjI2MsLa00/1tb29CzZ1+mTBlPWFgYxsaf17pwcoqbAfjr1bPTi4VFxsyj8PbtG5YtW8zo0f9Sr15DzfaxYyfg7f2OVauWM3/+khTnk9Kl0MLDwzA3tyB//sSDKx0dnXiv9Y+Sy+Wpko4gCNqRPbwft3TBU1ciu/YgbOK0dF+64HtiY6F3bwNUKli9OpL90y4QGRLN8BoxyOfdJmTZak4ab0aqo6RYVO9Ev0fev/+47IF1ZmLT+wS+IpqcfhNyedw6JVJp3EsaFhbGtGkTadasHi1aNGT27OlERIQDcc0PTZrUZe/eXTRsWJNGjWqzYcMaTVrr1q2iX78e8dL/uunI39+PgQP7UKNGRfr06YaXl2ei5fryuNjYWBYtmku9etVo0aIhZ864xGtO+bKpCsDZ+TDNmzfQ/P/q1UsGDepLjRqVcHJqxvbtW5IMKFxcTmBqakadOvUTPDdy5DgGD/68vMOFC+fo2LENNWtWonv3Dly7dkXz3IABvdm4cS3Dhg2kZs1KdO7sxNWrcU1M06dP4t69O/z333oGDOitaR7auHEt9epVZ8aMyQBs2bKR1q2bUq1aeZo2rcvatSs113n69En4+/vh6FiGO3duMWBAbxYsmI2TUzOaNavP06dP4l2j4OAgJk/+l7p1q9KoUW0WL56vaUby8HBn+PBB1K5dhRo1KtKvXw9evXoJxG9y+lTOc+dO4+TUjLp1qzJ69FCCgoI0533//j169epMjRqV6NixDcePH030OgvCr0CZOw/ky5du+cmvXcG8bnUkQUEE7dhH2JyFP10wAzBjhh63b+uwYEEUYa9fc2W3Ky175CXb2rnEVHQkslVLXptsxuN1Hpyy1000DV9fH0x1DDCwNk/fwidC1NB8Qe/gS/T3uWm1r0QiSfGvc4CoFnmJbpo7RWl4eXmybt0qypWrqFk1e+bMycTExLBs2VoUCgVLly5k+vRJTJ8+F4j7YnR2PsyCBcvw9fVh+vSJmJtb0Lx5K63yPH78KIMHD2fEiLEfv/AHsH37vm82aaxZs5wLF84xc+Z8dHR0mDNnutbnGB0dxYgRg6hbtwEjR47jzRsv5s6dgVwuo1Wrtgn2f/HCjfz5C2oCvC9lz26veezm9pypUycwfPhoihYtzs2b1xg3biSrVq0nb9646tXNmzcwfPgYBg0axtq1K5k1axr79h1l8OAReHl5UqhQYbp27Ul4eFzAeO/eHdat24xSqeTECWd27NjCpEkzyJbNjuvXrzBv3iwqVnSkXbtOmJiYsnXrJtav34KpqRkQF8jNn78UPT1dzMzM45V93LiRqFRKFi9eSWxsDJMm/YO5uTmdO3dn9OhhlC5dhmHDthEWFsaCBbNZvnwx8+YlXhO1efNGJkyYRmxsDOPHj2Hbtv/4++9BBAT4M3LkYHr27MvEiY48e+bK3LkzMDY2wdGxitavmSD8LNJtLafYWJDLiS1dlohBQ4ns0x+1Raa0zfMHubjosGyZLl26xFCzShgTqrmQNa8FrT4cRBIWRtjsBdznIHKjAIx8emGcRzfRdHx8fMiqY5bhHYJBBDS/pIUL57BkyXwAlEolMpmcypU/Lyr59u0bLlw4x9GjLpovyX//nUyrVo01HbiUSiWjR/9DvnwFyJ+/AG5u7Tl4cJ/WAU3lylVp2dIJgJEjx9K0aX2uX79KpUqVE91fpVJx9Ogh/v57MCVLlgagX79BjB49VKv8Tp06jomJKX369AfigpJevfqxYcOaRAOasLBQLLT4INmxYzMNGzbRNEtly9aKJ08es2fPTsaOnQBA+fIVadCgMQBdu/aka9d2+Pn5kSVLFmQyGfr6BpiammkCmtat25Etmx0QV5M1duxEypT5C4BmzVqxYcMaXr9+RaFCRTA2NkYqlcZrDipfviLFi5cA4joFf/Lq1Uvu37/Ljh37sbPLDsCIEWMJCPAnKiqKxo2b0rx5a01QW79+IzZv3pDkuXfr1ovChYsAUKdOPZ4+fQLAnj27KFWqNG3atAPAzi47Hh7u7N69XQQ0gpAEvQN7MZw5laBjp1FnsiRiTMJO/j+Lt28lDBigT6FCSiZPjmLTkDOE+EUwblQeDIduI2LgUJT5C3BJ0oeQIDOcMvVIMi1fXx+yYoLaImOHbIMIaOKJbppb69oSmUyKQqFK4xIlrlu3XlSvXovIyAjWr1+Dr683vXr11/yad3d/jVqtpmXLRgmO9fLyRCqVoqurF69TbP78BdmyZaPWZShQoLDmsaGhEdmz2+Ph8TrJgCY4OIjg4GDy5v1c7Vu0aDGt83N3d8fd/RW1a39OX6VSERsbS2xsrKbJ7RMzM3NCQ0O0SvfVqxccPXpQs02hUFCw4Ofz+xScABh9rDZWKpMeLZQ1a1bN41KlyvD48SNWrlyKh8drnj9/RkBAACpV0u+dLFlskyjra4yMjDTBDECFCpU0j5s3b82JE848ffoET093nj17hpmZWZL5fHlehoZGmqYrd/fXXLt2Jd61ViqVKe6YLAgZxXj4INCXw/T5aZaHMncelPnygyIj15v+vuho6NHDgJgYCWvXRnD/2DNuHHhOq9F/kXf1MJTZ7AgfNgpvyT2kVncJuNmSAg4JByx88u7NG6pKsogaGuHHmJtbaL7UpkyZSc+enRk3bjirV29CJpOhVCoxMDBgw4ZtCY61tLTC1fUxOjrxm2JUKhUSSdy2xDp+KZXxb1KpNP4+arUKmSx+UPElPT39j/t93iaXJ16FmVieSqWSEiVKM3Lk2AT76egkHCpYsGAhtmzZhFqtTnA+V65c4sSJo4wfPxWlUknbth1p2LBJvH2+DJASO69vNTfq6n7+pXLkyAEWL55Po0bNqFKlOv37D2HQoIRDH+Mfn/h1kcuTvl0jIiLo1aszpqamVK5cjVq16uLp6c6WLZuSPObrIPDTOSmVSmrVqkvXrj3jPZ9Y850g/ArUFpnA8NufN8lPVI3e3l3I7t8jfOpMFEWLE7J5Z+rmkQb+/VePO3d0WL8+Egv9YBaMPkOesllpoXsTmesTgjduAyMjjqgnExWlR22dwUmmFRoawpt3byhkWCLDlz0A0Sn4lyeXyxkz5l9evHBjx44tANjb5yAyMhKVSomdXXZN8PO//y3QNItERkby9u0bTTpPnz4hd+48mjQ/dSD+tG9gYPxJoF69eqF5HBoaipeXJw4OOZMsp6GhITY2mXF1fazZ9vz5swTn8mW+79691Ty2t8+Bl5cHWbJk1ZyTm9sztm7dlOgXbfXqtQgPD0/QmVWlUrF9+2aCg4ORyWTY2+fg3bu3mjTt7LJz4oQzFy6cS/JcvvS90WP79++lc+fuDB48nPr1G2FmZs6HDwE/1P/Kzs6e8PDweK/bkSMHGDSoL3fv3ub9e1/+97/VtG/fmbJly+Hr6/ND+cRda8941+T69asZOp+QIKRE+L+TYObMVEtPEhCAac8umP7dC/mdWxAZmWppp6UdO2Rs2qTLgAHRNGgQy9pBJ1Er1fQflReTudOJrteAmPoNCZA8I9rqDK8fVaOeXfEk03N1dQWgqI5thq+0DSKg+S0ULFiYhg2bsmnTevz83uPgkJNy5SoydeoEHj9+hJvbc6ZNm8iHDx+wsvrcV2P27Gm8evWCc+dOs2fPTlq2bANAgQKFePnyBSdOOOPl5cncuTOQSuPXgpw+fYqDB/fx+vUrZs6cQrZs2TX9RJLSvn0nNmxYzY0b13j61JVFi+bEe75AgULs2LEVLy9PLl++iLPzYc1zdevWJzY2ltmzp+Hu/pqbN6+xYMEcTExME83LxiYzPXv2Ze7cGWzfvgUvL0+ePn3CxInjePbsKYMGDQOgTZv2nDt3mp07t/LmjRcHDuzhv//Wx2uO+RYDA0PevvVKEPB9YmZmxq1bN/H0dOfpU1cmThyLQqEgNjZGq/S/lDNnLsqU+YtZs6bi5vac+/fvsXHjOv76qzxmZmZERUVx/vwZvL3fcfjwAfbu3fVD+bRs2Ro3t+esXLkULy9Pzp51YcWKJYnOkyMIfxrdU8exqFoe3eNHCft3MkGHjoNBxsy1lRwPH0oZNUofR0cF48bFcHLlHZ5eekO7qZVxmD0Ktb4+YXMXgUTCYdUUFAodaqiHffNH26cfqEVltqh+gj40IqD5TfTp0x+ZTMbSpYsAGD9+CnZ29gwb1p+BA3tjZWXNrFnx248rVHDk7797sXjxfHr37qfpGFumzF+0b9+JhQvn0rdvN+ztc1C0aPwovXXrdjg7H6ZHj46EhYUyY8bc7zZJtGjRhoYNmzJp0j+MHDmYWrXiDwMcOnQk0dHRdO7sxObNG+jV63PTjKGhEfPnL8Hb+x3du3dk2rRJ1K/fiN69/04yv/btOzF27ATOnnWhZ89OjBgxiNjYGFauXEeuXHG1UUWKFGXChKkcPnyATp3asHPnNsaOnaD1RHlNm7bgxo3rDB8+KNHnBw8eQXR0FN26dWDcuBHkypWHatVqJKid0tb48VMwNTWlX7/ujB8/mlq16tKuXSeKFClGt269WLhwLl26tMPZ+RDDh48hODgYH5+EM0h/S9astsyZs5Bbt27QubMTS5cuonv3Plp3GBeEn41pt47QsmWK0pCEhWI8fBBmHdqgtrQi8MQ5IgcNhUSavH82QUHQrZsBFhZqVq2K4p3re/bOuEKp+rmpE3IO+a0bhE2fgypzFkIknoRaHuXlo4o0tf/2JICuro8x0TcihzTTT9HkJFGnxtjjn1hAQBgqVcJT9PHxIEuWH18QLCM7BafUnTu3GDSoL+fOXcvQmWO9vd/RunWTeKN2EvMrX+tf0Y9c75TeT38qa2sT/NJ6KLGAWbMG6Mp18Nt9+Ps7J0J+7QomA/oi9fIgsv9gwkf/A3oZXyOhDaUSOnQw4OJFHQ4ejKBwgSgm19pGdEQsM9aVI3vLWsRUq0HIpu0gkbBV1ZsAq11Y3tpHh1w1vpl206b1Ub4N5npEH/xutgejuH55afW+lkolWFoaJ/18qucoCIIgCL8J3cMHMWsaN0Fn0MHjhE+Y8ssEMwBTpuhx5oyMGTOiKV1ayX8jTvPePZi+y+uQdeKweE1N4fgSYLmXl65laJOj6jfTVavVPHnymCLmDqh1pWCY8WOMMr4EgiAIgvCzUShAJiO2eg0iBw4lYshw1MYm3z/uJ7Jjh4wVK3Tp3j2GLl1iubD1Mdf2PaP5mAqUeHAI+a0bhCxfgypzFgCOKmchkSooFjYYeeZvN6V5e78jODiIosbZUan0IYOW1/mSqKH5A5UqVYZLl25l+EKFWbPacunSrW82NwmCIKQ3/Q1rMa9TDaKiUBubEP7vpF8umLlxQ8qIEfpUrqxg6tRo3rj6s3XcOQpVzk7TeiYYzZpKdL0GRH8cDBItCcI701ZePStGhxwJl4z52qcOwUVktj/FHDQgamgEQRAEIR5lDgeUufMgiYlGrf9zfFknx5s3Erp2NcDWVs3atZGoYmJZ0dsZfWNdei+qjnnnxqiNjQmdu1hTs3JMOQ+ZbhR5ggagb/X90ODJk7iZxYupsqC2/DmukQhoBEEQhD+bWo3+xnVIQkOIHDSM2Bq1iK1RK6NL9UPCw6FzZwOioiTs3x+Bubma9YPP4v38A8N3tcB29Vxkjx8SvGUn6sxxUzFESQLwsFiD5/NCTM7RXKt8XF0fkzWrLZb+EmLz/xzD1kWTkyAIgvDHknq/w6xtC0xGD0N+7Qp8Y1mSn51KBX//rc/jx1JWrYokf34VF7Y+5tKOJzQeWo4SKjcMVy0jsnsvYup8blY6qJyMjjyS3P4jMP7ODO6fuLo+oVDO/Oj4RxJbzOr7B6SDdA9oYmJiGD9+PGXLlqVSpUqsWbMmyX1v3bpFixYtKFGiBE2bNuXSpUvpWFJBEAThd6a3bzcWVcojv3aF0FnzCdm6G37hJT6mTdPl2DE5U6ZEU7u2Evf7vmwZe5bC1exp1i03JgP7oihQkLCJ0zTHhEre4Gu5BbfHZeies5lW+cTGxvL8+VMKG8f1f4wt/XNMupnuTU5z5szh7t27bNiwAR8fH0aNGoWtrS0NGzaMt19AQAB9+/ald+/e1KtXD2dnZ/r374+zszPZsmVL72ILgiAIvyhFmb/Q/WItJ8mHAIzHDEf/wD5iS5cldNkqlB8n2/xVbd0qZ+lSPbp0iaF371jCAqNY2v0IplaG9FleD7Oh3ZAGBRK4c3+8mY33KsehRk3Z8LHoZ9YuJHj58gWxsbEUj82MylQXZR7zNDqr5EnXUDQiIoJdu3Yxbtw4ihQpQq1atejZsydbtmxJsO+dO3cA6N27N/b29vTt2xd9fX3u37+fnkUWBEEQfnFfruWke/okFlUroHfkEOHjJhB0+MQvH8xcuqTDyJF6VK2qYMaMaNRqNav/Pk6QTzj91zXE+vA29E4cI3z8ZJSFi2iO85c8I9T6EC8fOdLWoabW+X0a4VTc15TYUjYgzfgh25DOAc3Tp0+JiYmhdOnSmm2lS5fm4cOHKBSKePuam5sTGhrKsWPHUKvVuLi4EB4eTv78+dOzyD+l0NBQli1bTOvWTalZsxLt2rVg8+aNCa7hhw8BNGpUi2bN6hMcHBTvuTt3bsVbYDIl3rzxwtGxDN7e77hz55bmMYCjYxlu3rye4jxatWosFkcUBCFF9Deuw6xdK9QWFgSdOEvEkBGQwdNXpNSLFxK6dzcgVy4Va9dGIpfDkYU3eHjanfbTqpJX/h7jCWOJqVGLyF794h27TzUahUKH2srxyJLR1Obq+gQdHR2K+Br9NM1NkM5NTn5+fpiZmaH3xSyLVlZWxMbG8uHDB2xsbDTby5QpQ8eOHRk6dCjDhw9HqVQybdo0cufOnZ5F/umEhATTp083LCwyMXr0P9jaZuP586csWjSP169fMmHCVM2+c+ZMp2TJMhgYGDBr1jRmzpyneW7QoL4sXLhMs6ZRavm0kNn3VqFOrjVr/sPQ8OfoSS8Iwq/FtGsH0JcTM3kW4d5viRg6Cn7B4dhf8/eX0L69ITKZmq1bIzEzgwenX3NgzlUqtCpAjZYOmNauisoiEyFLV8frH+TFTWJtzuB+qyFD7MsmK19X18fkzeKAXrSciNI23z8gnaRrQBMZGYmubvwe1J/+j4mJvypwREQEb968oV+/ftSuXZvLly8zY8YM8ubNS4kSJbTOM6l1H96/lyKTpayCKqXH/4iVK5cil8v53/9WaAJDe/vsZMqUib//7kWbNm0pUqQoSqWSAQMGY2OTGYlEgq+vDxKJGp0vFlLT0Un5NYhLR6JJz8rKEolEgpWVpSbt1MjH2toyxeUUtJfc10sqlWJt/WtNPPazENctjU2bBs9doXdvLIvkhQVzMcroMqWCyEho0gR8fODMGShTxpg3z/xZ3fc4DsUyM3xDE/R7dgEPdzh3DquCOeMdvzJwLBERBvSwnomNjWmy8n72zJVyZrkgVIZFVQfQTTircEa8r9M1oNHT00sQuHz63+Cr5dfXrVtHTEwMgwcPBqBQoUK8ePGCFStWsGrVKq3zTGpxSpVKlaIFDzNiwcSYmBhOnTpB//6D0NGRx8u/WLGSLFmyEgeH3CgUKkJCQtm6dQuXLp0nOjqaSpUqM3ToSExNzWjVqjEAgwb1o1u3XvTo0Yf79++xdOkCXr58ia1tNjp27KJZfftrCoWCJUvmc/LkMQwNjejQoTMASqWKLFmyYWubDZlMV1M+pVLFy5ev6NChFdu37yN7dnsA/P39adGiARs3bidXrtw4Ox9m27b/ePfuHQ4OORkwYAilSpVBJpPSrFlDunTpQePGzRgwoDe5cuXm+vWrREdHs3HjdmJiolm4cA43b17H1NSM2rXr0bNnX+RyeVq+JL+lH3lvq1QqscjiDxCLU6Y9PVNL5OUrYTBgwG9zrVUq6NlTn+vXZaxdG0WePAo8XkYztdEOJDIpf69vSOyKFejv3EnYPxOJLFACvjh3V/UxlDY38LnRlmI5HZJ1XUJDQ3B3d6ebw1/EFLUiODgiwT4ZtThlugY0mTNnJiQkhJiYGE3NjJ+fH7q6upiZmcXb9+HDh+TNmzfetsKFC7Njx440K9/Op0/Y/vSRVvtKJJAa65S3K1AEpwKFtNr37ds3REZGUKBA4USfL1WqjObxuHEjiI6OYvbsBUgkEubNm8XUqROYO3cxa9b8R+PGtZkyZRbly1ckIMCfkSMH07NnXyZOdOTZM1fmzp2BsbEJjo5VEuSzbt0qrly5xKxZC5DJZEyfPknznFwuZ+fOAwmOyZHDgTx58nH+/Bk6duwKwPnzp3FwyKkJZhYsmM3w4WMoXLgozs6HGTlyMFu37sXOzjZBes7Oh5k/fyl6enHvnV69upArV27WrdtCUFAg8+bNRKFQMHDgUK2urSAIvwmlEoNlS1BbWRHVvhPR7ToS3a5j3I/msN8joJk8WY8jR+RMnhxF48YKVEoVq/oew889mBF7WpAl6DXG48fE9Zv56jNQSSwn9IcTEpCJLqYTkp23q6srACUCLYj9iZqbIJ07BRcsWBC5XM7du3c1227fvk3hwoUTrCtkY2PDs2fP4m17+fIl9vb26VLWn1HYx5vR2DjpCBXgxQs37t27wz//TKZQoSIULFiYiROncvXqZV69eomFhQUAJiYmGBoasm/fbkqVKk2bNu2ws8tOzZp1aNOmPbt3b0+Qtlqt5vDhA3Tv3psSJUpRpEgxBgzQLmioVasO58+f0fx/9uxpatasA8CePTto0aIN9es3wt4+B337DiBPnnzs3bsz0bTKl69I8eIlKFCgELdv3+Tdu7eMHv0vOXI4ULx4SYYNG82+fbsSdJQWBOH3JX39CvOm9TGeNhH51cua7WbNGkC1ahlXsFS0bp2cFSt06dkzhr59YwHYO/MKD1zcaT+9KgWLmmLSswuqTJYJ+s0AnFEtRm76BsXTPhSztEt2/p9GOBWTZo0b4fQTSdcaGgMDA5o1a8bkyZOZNWsWfn5+rF+/nqlT4zqy+vn5YWJigr6+Pk5OTrRt25Y1a9ZQr149rl27xr59+1i9enWalc+pQCGta0syosnJzMwciKvy+xYPj9cYGhrh4PC5zdTe3gETE1M8PF6TK1fuBPtfu3aF2rUra7YplUrMzS0SpB0UFERQUCB58nyuPStQoKBW5a9Vqy6rVy/H19cHmUzGgwf3GDs27heCu7s7Xbr0iLd/kSJF8fB4nWhaWbJ8rrXx8HhNWFgo9epV02xTq9XExsbi6+tDtmzJv2kFQfiFqNXob96I8YRxqGUyQpav0Sy6+Ds5flyHf/7Ro169WKZOjUYigev7n+G85BbVOhelRpeimHTtgI6nB8H7j6K2ij+DbwT+PDafx7tXeRmZfdAPlcHV9TEmuobYyyz5UOIPDmgAxo4dy6RJk+jSpQtGRkb079+fBg0aAODo6MjMmTNp0aIFxYoVY8WKFSxevJjly5djZ2fHvHnzqFChQnoX+aeRLZsdpqZmPHnymIIFEzY7TZgwllq16iboeP2JSqVElci03kqlklq16tK1a89426XfGMb3ZXObtqt2Z8mSlUKFinD+/Fl0dHTIl6+AJtj4cuTb53KpUCoTDxq/PEelUomdXXbmzFmUYD8bm59nSKEgCKlP6uuD8ZD+6J0+RUyV6oQuXobqN/wRc+OGlN69DShRQsWKFVHo6MDL296sG3ySvOVs6TCjGoaL56N3/Chh02YRW75igjT2qkfFLXHg+w/WeX6sa7Sr6xMKG9qhLGSJ2ujn6qOY7gGNgYEBs2fPZvbs2Qme+7qJqWrVqlStWjW9ivbT09HRoVatOuzbt4vGjZvF+1K/c+cWZ86colUrJ8zNzYmICMfd/bWmlub161eEh4djb58jQbrZs+fg/v272Nll12zbu3cX/v5+9OnTP96+5ubmZMpkiavrY/LnLwDA8+fxX7dvqVmzDpcuXUAiQdPcBHF9bB4/fkTVqjU02x4/fkiRIsW+m2b27Dl4/94XU1MzTE3jeuvfv3+P3bu3M378FK3LJgjCr0Xv4D6MRw1FEhVF6My5RHXr9UsvXZCU58+ldOpkiK2tmi1bIjEyAn+vEJZ0Poy5jREDNjTC4NIZDGdNI6pF6wTzzQC8k9wjyHIvbverMD9n0x8qh1qtxvXJY1rHFvnp+s+AWJzyl9OtW29iYmIYOrQ/d+7c4u3bNxw7doQJE8bQoEFjihUrgb29AxUrVmb69Im4uj7G1fUx06dPolixEuTNGzcxoYGBIa9fvyIsLIwWLVrj5vaclSuX4uXlydmzLqxYsSTR2g2JREKLFq3ZsGE1N29ew9X1MUuXLtK6/DVq1OLRo/s8eHCPGl+sZtu2bQf279/NsWNH8PT0YOXKpbx48ZzGjZt9N82//iqPrW02pkz5Fze35zx69IDZs6cilUoTrfkRBOHXZzh3Jqa9uqLMmYvA05eI6tHntwxmfHwktG1rgEymZufOCKys1ESGxbC44yFioxQM3toU8zBfTPv2QFmoCKEL/hc3auULatTskw4kKkqfxpLpyHUSDrPWhrf3O4KCgygmyfJTTaj3ya89ReIfyMLCghUr1rF+/WqmTZtIUFAQtra2dOjQldat22r2+/ffSSxcOJfBg/9GKpVSuXJVBg4cpnneyak9K1cuxdfXm4EDhzFnzkJWrlzKzp1byZTJku7d+9C8eatEy9C5c3eioqKYOPEfdHR06Nq1JwsXztGq/JaWVhQpUpzY2BgyZ86i2V6tWk0CAvxZt24VHz4EkCdPvo8T/31/IkUdHR1mzVrAokXz6NevO3p6elSpUl2McBKE35FSCTo6RDdpDjo6RAwa9svP9puUkBBo29aAwEAJhw5FkCOHOm5EU59jvHsewLDtzciW3QCzhk0ACN6wBQwNE6Rzh11IMt3H52pXauf5fq13UjQdgmXZfroOwQAStTo1Bh//vJKah8bHx4MsWRI2v2grIzoF/6nEtU5fP3K9U3o//anEPDTJY/TvaKQBAYSuWJus48yaNUBXroPf7sNpVLLUFxUF7doZcP26Dtu2RVKtmhKA7ePPc3LVXTrPqUH1LkUx6dcTvf17CN6+h9gatROkE0MYyw2L8iFMRqeQK+Q1t/7hMi1aNI8ZM6bwvuRyONExyf0yah6a369+ThAEQfgtqS2tUFnbxNXS/MaUSujXT5/Ll2UsWRKlCWbOrL/PyVV3qd27BNW7FsPgfwvR37ebiLHjEw1mAA6pxyE3CkD/+YgUBTMAN29cp4A8C8blcqUonbTye9bTCYIgCL++mBgM581CUfYvYmrXI2LoyIwuUZpTq2HUKD2OHpUzbVoUrVrFzaV19/hLtow7R/E6OWk7uQq6x50xmj6ZqBatiBg8PNG0vCX38Lb8j+cPyjMrd/cUlUulUnHrxnWaSwv8lP1nQNTQCIIgCD8hnSePsahbHaNF85BfvZKitGJq14NGjVKpZGlr5kxdNm/WZejQaHr3jps479VdH1b2OYZDcRv6rWqA/JkrJv16oihegtCFyxJ0AgZQoWSvrDcREQY0VMzBKIXLwLx44UZgSBCV5Ll+yhFOIGpoBEEQhJ+JUonBiqUYzZqK2tSM4P92EFOvQYqSjOw/CGNrk3jrGf2MVq2Ss2iRHp06xTBmTNw6h+/dg1nc4RBm1oYM3twE/chgzDq3RW1sTMim7fDVOoifXFQvR2L+lPeX+lEvf4kUl+3mzesA/JW7OCq7n3NBVa0DmlMvX2Iol1PJ3h7v0FB6Hj6MZ3AwLQsWZELVqkgTiRAFQRAEQVtS99eYDuyL/PpVohs0JnTe4gSz3f6udu2SMX68Po0axTJnTtwswGEfIlnY7gBKpYqhO5phZi7HtFVLpL4+BB08hiprwnXuAMIlPtwzncbb17kZlu2fVCnfzYuXySQxxKFxeSJTJcXUp1WT06pbt6i3dSsnXr4EoMO+fVz18qKsrS3zr15lyvnzaVpIQRAE4TemVqO/ZRMW1Suh8+QxIUtXEbJhS6oFMz/7Wk5Hj8oYPFifypUVmlmAYyIVLOl8GP83IQza1JisuS0wHjUU3WtXCF20DMUXixF/bRcDQSeGXN6TyGZsmiplvHnpChVluYip55Aq6aUFrQKaJTduMLR8eaZUr87rwEDOubszpXp11jdtypxatdh4714aF1MQBEH4XRmPGobJsIEoSpUm8PxVotu0S7RfyI+KatsBunZNtfRS09mzOvTpo0+JEio2bYpETw+UChUrejvz4uY7ei+rS77y2TD43yIMtm0mfNiob65T9VTiTITVCZ7fqUfP3I1TpYwBAQG4vfeggk1BlHnNUyXNtKBVk9PLDx9okj9uhtnDz58jkUhoViBu2vtC1tb4hoenXQkFQRCE35NKBVIp0c1bosyXj8g0mu03um0H+An70Fy7pkPXrgbkyaNi+/YIjI3jlhfYONyFeyde0Wl2dco2yYfu4QMYT5tIVPOWRIxOugkpRhLCCcP+BL63ppvRLGSpdC1vn7sEQOnqjqkaaKY2rQKazMbGeAUHA3Dg6VMKW1tj93HNnJvv3pHN5OfsICQIgiD8hJRKTAb2RZUlK+ETphBb0ZHYio5plp0kIAAk0cDPsxTKgwdSOnQwwNZWza5dkZibx23fM+0yl7Y/oemIctToVhzZnVuY9u9NbJm/CF284psBxV6GItX/gOzWXMoUTL2JLu8cOI0MKUU71fn+zhlIq/DNqXBhhpw4Qf2tWznn7k6PkiUBGH7iBOPPnqVz8eJpWkjhs1atGuPoWCbRvwsXzhEY+IHTp09qnd6dO7d49erFD5XF2fkwzZsnPvqgX78erFu3Sqt0BgzozerVy3+oDIIg/IJ0dFCbmqI2+rEVn5PLtEcnaJX4Ui4Z4dkzKU5OBpiZqdmzJwIbm7jZ7I8vv43z/25RvWsxmo4sj/SNF2ad2qKyyULwpu2gr59kmm4SFz5Y7ebp3eoMz9stVct749YNSho6IC+ReCfkn4VWNTSzatXC0sCAi56eTKtRg0HlygHwyM+PfypXZlzlymlaSCG+AQOGULt2vQTbTUxMmTdvJgqFIt5K1t8yaFDfj2sm5UntYmptxoy5yGQ/1zL0giCksogIjKZNJLpNOxQlShE2c95P3XyRVl6+lNCypQE6OrBnTwTZssUFM5d3PmHnpIuUaZyXjjOrIQ0NwaxDa4iOJnjfEdTWSc/yG0MYzgZ9CfK3pKPufAxS8fM01i+UWwFu9CzT9Kd/vbQKaKQSCaMdHRn91fYTHZNey0FIO0ZGxlhaJt77/1dcmsvU1CyjiyAIQhqS3b6JyYA+yF6+QJUtO4oSpX76L8e04OEhoWVLQ1Qq2L8/kly54j6v7xx7yfohpyhYOTu9l9dFqlRg2rUDOm7PCd6+F2X+At9Mdz8j0DF8D7dmUaHQ9xf0TY6nm12IIpbSDaqlarppQauA5r/797+7j2h2ynjr1q3i2LEjADx4cI89ew7j4eHOkiULePDgHkqlgvz5CzJy5Dhy5cpNq1ZxPeCHDu1Pt2696NKlB4sWzeXcuTNERkZQtGhxhg0bhb29Q4rL5enpjpmZOSdOOGNsbEKzZi3p1CmuWnTAgN4UK1aC3r3/xtfXhzlzZvDw4X10dHSoXLkqI0aMRlc36apWQRB+UjExGC6YjeGi+aiy2hK09zCxlatmdKkyxNu3ccFMZKSEffsiyJ8/bgFY10terOjtjENxGwZuaoxcLsWkf190L10gZOkqYqtW/2a6ryTn8bfahuvdyszJ2yvVy33b+RwApVvWSvW0U5tWAU3XAweSfE5fJsNYV/e3CGie6m3DVX+LVvtKJHFrbqRUwaiOFIhun/KEgHbtOuHh4Y5KpWT48LGo1WpGjx5G6dJlGDZsG2FhYSxYMJvlyxczb94S1qz5j8aNazNlyizKl6/I3r07uXHjGnPnLsLExJTly5cwffpkVq3akOKynT9/lubNW7NmzSbOnTvDqlXLcHSsSs6c8Rc5W7hwDjKZDmvX/kdERARTpvzLxo3r6N27f4rLIAhC+tF56opJ/97IH94nyqk9YdNno/5Da2N9fSW0aGFIYGBcMFO4cFww8+quD0s6HSJzTnOGbmuGgbEuRlMnor93F2H/xDXPfUsMYRzW70XIBwucdBakeHmDr0nCYrj+/C45TLOQJYlJ/H4mWgU0gaO/bmyCsJgYLnh4MO7MGbY0b57qBROStnDhHJYsmR9vm7GxCfv3O6Onp4dSqcTCwoLIyEgaN25K8+atMTQ0BKB+/UZs3hwXoFhYWABgYmKCoaEh3t7e6OnpkSWLLRYWFowYMQYvL69UKbOxsQkDBgxBR0eHzp27s2PHVp4+fZIgoPH29iZPnjxkzWqLXC5n+vS5yGRiyTFB+GUolRisWo7RzCmojY0J3rCVmIapMx/Kr+j9ewktWhjw/r2EXbsiKF48Lph5+yyABW0PYGJpwPBdzTHOZID+utUY/m8hkV16EDlo2HfT3isZjI6RD7G3plOlcP5UL7v8rBeXo19RuWK1VE87LWgV0Jgl0rPaTF+fdkWLEhEby+Djx7nVu3eqFy69FYhur3VtiUwmRaFQpXGJEtetWy+qV49f/SdNZL4BAwMDmjdvzYkTzjx9+gRPT3eePXuGmVniv5JatmzDhQtnadasHsWKlaBy5ao0aNAEgOHDB/HgwV3NvqdOXUQmk6FSJX4N1Go1Mtnnt1fWrFnR0dHR/G9oaIhSqUhwXM+efZg4cRwXL17gr7/KUbVqDerWrUcS2QiC8JMx7d4JvWNHiK7XgNB5S1Db/JwLGaYHP7+4DsBv30rZvj2SsmXjPsj8PIKZ13ofMrmUEbtbYJHFGF3nIxj/M4roeg0Im/X9DtOPOMQHq908uVWTefn6pkn5ffbfxEcdQunaVdIk/dSW4sUpc5ib89jPLzXKImjJ3NwCO7vs390vIiKCXr06Y2pqSuXK1ahVqy6enu5s2bIp0f2zZ7dn+/Z9XLt2hatXL/Hff+s5dGg/69ZtZsyYf4mOjo63v7GxCRERiU+qGBoagrHx5/mJEhvFlFiTXeXK1di79ygXL57j2rUrzJw5hZs3rzNu3MTvnq8gCBnk080skRDVqg3R9RrETWb3B3b8/SQgQEKrVgZ4ekrZti2SChWUAAR6hzG35V5ioxSMPtAam5zmyK9cwrRPNxQlSxGycj188eMvMZESf1yM/uaDb2Z6Gi7GMJWbmgAkwdHcvBy3yvlf5SqkevppQauA5kNkwqWoVGo170JDmX7xIrk/Nl0IGU/yxQfI3bu3ef/el02bdmhqS27evJbkSKhjx44gl8upVasuVatW5/373rRo0ZAXL15QuHCRBPvnzp2HyMhIXrxwI0+evJrtQUFBvHnjRb58ya8CXb16OdWq1aBJk+Y0adKcEyecmTNnughoBOFnFRGBad/uxFauSmSvfsQ0bpbRJcpwHz5Ay5YGvH4tZcuWSCpVigtmQvwjmNtqL6EBkYzc25LshazQefgA005tUeZwIHjrbvjYPSApatRslXRDIg/H4vlcShWwT5Nz0D/0iquRLzE2NKZgwUJpkkdq0yqgsZozJ94X5Zf0dHTY3bp1qhZK+Lbw8DACAvwTbDcwMMDAwAA3t+f4+b3HzMyMqKgozp8/Q6FCRbh16wZ79+5C/4smRAMDQ16/fkXBgoUJDw9j06b1mJqakT27PSdOOGNgYEj27InfMJkzZ6Fq1epMmfIvgwYNJ1s2O7y937F27UoKFSpCkSLFkn1uHh6vWbhwDkOHjkJfX59z586QP3/BZKcjCEI6MTAAmRy19Nu1Chkpqm0HdE3SZ6RkYCC0bm3Iy5dSNm+OpEqVuGAmIjiK+W324+8VwrAdzclVKgtS99eYt22B2sSE4J37UWey/G76V9XriLY8z/MrrViczyltTkKtRn/XMy7JPCldumy87gI/M60CmvVNm/J1OCORSDDV06O6g0OifWyEtLN06SKWLl2UYHvbth2pV68h586doWvXdhw54kK3br1YuHAuMTEx5M6dm+HDxzBjxmR8fHzIkiULTk7tWblyKb6+3vTvPwQ/Pz9mzJhMSEgwOXPmZs6chZiaJr1a64QJU1mzZiWzZk0lIMAfMzNzHB2r0rfvgCSD4G8ZMWIsCxbMYfDgv4mNjaFUqbJMmTI92ekIgpB2JCHBGE2eQMSgoahyOBCy7r+funkpvdZy+vABWrUyxM1NyqZNkVSrFhfMRIXFsKDdQd4+C2Dw5iYUqGiHxNcX8zbNQBFL8P6jqLLZfTf9IMlrbpqN5Z1HTobbzEu1tZq+Jr/9nhC3dzwK92L4X6kzCjc9SNS/4kxsyRAQEIZKlfAUfXw8yJLlx9e6yMhOwX8aca3T149c75TeT38qa2sT/H6yBRO/R37xPCaD+iH18SZ04dK4YOEnJwkIwMrKGD912q3l9KnPzIsXccFMjRpxwUxMpIJFHQ/y9PIb/l7TgDKN8yIJDsKseSNkr14QtPcwitJlv5u+klhWyB2J1n+Fzf1tdMpVO83OxWTkBfY7H6C931qcnV0oU+avZB2fVu9rqVSCpaVxks9r3Sn4qb8/x9zcCI+NRfVVDCQBxlf9MydLEgRB+CNERmI0fRKGq1egyJ2HoKOnUJQqk9Gl0oppj04g14Hdh9MkfX9/iabPzH//RVK9elwwExut4H9dD/P0khc9/1eXMo3zQng4Zh3aIHvmSvDmHVoFMwCH1GORmLvy7sJAhhVIu0nuJIFR6J30wNnKEwuFBSVLlk6zvFKbVgHNujt36H0kbgZaY11dpF9VLYqARhAE4fclu3s7bukCt+dE9OpL+D+Tvtt59WcS2W8gumYGaZK2n19czczr13F9ZqpWjQtmFDFKlvd05tFZD7otrEXFNgUhOhqzru2R3bpByJqNxNbQrpblqfokb63X8PxhOabmGv9Dzfna0t//AnWMglPv71KtWo1fpv8MaBnQzLh0ieYFCrCuSRPRX0YQBOFPERuL4cK5GC6ciypzFoJ2H/zuVPw/o5i69dOkD42vr4TWrQ3w8IgbzfSpA7BSoWJV32PcO/GKTrOqU6VDEVAoMO3THd3zZwlZvFzr0WAR+HHMuAchAZZ0kq7ETC8Nv4NVavR3u3E7bxS+1/wSzHf2s9MqoHkXGiqCGUEQhD+JSoV584bIb1wjqnVbwmbMQW1mntGl+iE6L9zggxFkSr3p+72945Yz8PaWsHVrJI6OccGMSqlizYAT3DrygnZTq1Cje3FQqTAZ/Dd6zocJmz6b6HbaLeysRsUmaQekumFY3VtJ2bypu/Dk1+TXfZB5hHCkyhuAXy6g0aqLdOmsWbnv45PWZREEQRAy2qc+klIpUa2cCF63mdBlq3/ZYAbAeMRg6NMn1dLz8pLQpIkhvr4Sdu6MH8ysG3SK6/ue0erfStTpUwrUaozHjkB/9w7Cx/xLZK9+WudzXDkXleU1PG62o1+eNqlW/qQY7HyGylyPU29vU7RocTJnzpzmeaYmrWpoZtWqRfu9e1GoVJSzs0t0VsJSWbOmeuEEQRCE9CMJCMC0Vxciu/UipnFTorr2yOgi/XRev45bNTs0VMKePRGUKhU3IlClUrNhqAtXdrvSfEwFGg4qC2o1RhPGYbBhLRH9BxMxdKT2+aiv4WY9C68XhRibbW6CvqupTeIXie4ZT3xaZ+fG8usMGDAkTfNLC1oFNFU2xC1mOPLUqQSdkdRqNRKJBOWECalfOkEQBCHdqD/OOSWJif7Onn8mNzcpLVsaEBMD+/ZFULTo52Bm04jTXNrxhKYjytFkWDkADGdOxXDVMiJ69iF8whSt5+qJJID9hu2JDDWhSdRarM2M0uycPjHY+xyJQs1JO1+USiU1a6bdsPC0olVAc7ZLl7QuhyAIgpABJH5+GM2cQvj4yagtMhG89/BPPUleRnn4UIqTU9xIqX37IilUKC6YUavVbB51hgtbHtF42F80HVkeAMMFczBaNI/ITt0Inz5H62uqRsV62iMz+ID5zf9ROXfCZWdSXUQsBptdia6cjdOPDmFiYkppLYeT/0y0CmiqOjhoHitUKvwjIrAyNEyzWQoFQRCEtKd77CgmwwciCQkhpn5DYmrXE8FMIm7elNK+vSHGxmr27Ikgd+64fkZqtZotY85y7r+HNBhUhuajKyCRSDBYuhijWdOIcmpP2NyFybqmB2Ongu1V3t7ozKxc2nUeTimDPW5IA6MJ71OU090HUqVKNeRpsOBlWtM6Irn25g21/vsP4xkzsFuwgAe+vnTct49/z5xJy/IJ33Dq1HEcHcuwffuWeNsVCgXjxo2kRo2KTJ06PsFx3t7vcHQsw5s3XulV1CTdvHkdR8cfn5zr7ds3TJgwlgYNalKjRiW6dGnH/v17UlSmfv16sG7dqhSlIQg/M0lIMCaD+mHWpR3KrNkIPHUhLpgRErh4UYfWrQ3JlEnNoUOfgxmVKq5m5syGB9TvX5pW/1SKC2ZWLcN4yniimrckdNEySMYP/0fK03hlWYj78xKMs52XpvPNaMQoMVj/iJi/svDY8APv3r39JZubQMuA5szr11TduBGA6TVq8Gme4CI2Nsy6dIkFV6+mUfGEb3FxOYGdXXaOHz8Sb/uVK5e4cuUiK1asZ8CAYQmOs7HJzMGDx8maNfWGMGaE6OgoBg3qi5GRMUuWrGTz5p04ObVn+fLF7Nq1PaOLJwg/JfmlC1hUq4jeru2EDxtJ0LHTKH+R1ZTT28mTOrRvb0COHCoOHYoge/bPwcymEac5uymuZqb1BMe4YGb1cozHjyW6UVNCl66GZExKF6r25YRJN4KDLOjExrSdb+YL+vtfoPM+kojeRTl9+hQANWr8WsO1P9EqoBnt4oJT4cK4dO7M4PLl+bT80xhHR/6pXJnVt2+naSGFhEJCQrhx4xrdu/fm5csXPH/+VPNceHgY5uYW5M9fAAsLiwTH6ujoYGlp9UvNAJmYmzdvEBoayqhR48iTJy/ZstnRoEFjnJw6cOBAymppBOG3ExmJ0fixmLdohFpXl6AjJ4kYMx50dTO6ZD+lvXtldO1qQMGCKvbvjyBz5s/BzMZhLlzY8ohGQ//6XDOzZgXG/44hulFTQlath2Q02ahQsFbSEpleKLk8FlHMIldanVZ8sSoM1z4itpgVsRWycuaMCwULFsLWNlv65J/KtApoHr1/T8dixQASrLpdPWdOPIKDU7tcwnecO3cauVyXGjVqkz27Pc7OcbU069atYvr0Sfj7++HoWIY7d24xYEBvFiyYjZNTM5o1q8/Tp0/iNTn5+/sxYsQgatVypFu39uzdu4vmzRsAcOfOLRwdy6BQKDR5T58+iSlTPjdlXbhwjo4d21CzZiW6d+/AtWtXkix3eHgYEyeOo3btKrRr1yJeIJZYU9i6davo3bt7omlJJBKioiJ5+PB+vO1OTh2YO3fxN9Ps1+/zcNTz58/Stm0LatVyZNGiefzm67UKf6LISCzqVsNw1TIiu/ci8PQlFMlccPBPsm6dnL//1qdcOSV790aQKVPcdpVSxfrBJ7m47TFNR5SjxZi4PjP661Zh/M9oohs0TnYwA7ApZiC61g8Ivvs37e2apsEZJU7P+TU6b8OI6FOMsPBwrl+/8stNpvclrToF2xgZ8cTPjzq5E85S6Ornh41R2g8pSw87d25L0B8lKRLJ5/mnUqJdu444OSV/efZTp45TvnxFZDIZlStXxdn5MAMGDKFdu06YmJiydesm1q/fgqmpGQDOzoeZP38penq6mH01QdbYsSMwNDRk9eqNvHjxggULZmNgoN26J25uz5k6dQLDh4+maNHi3Lx5jXHjRrJq1Xry5s2fYP+5c2fi6enO0qWrCQoKZPr0Sck+90/KlPmLHDkc6N+/F4UKFaFs2XKULVuOokWLY2JiolUar1+/YsKEMfz99yDKl6/Ezp1befToAWXLlvvhcgnCT0OtjvuwMjAgunkrwkqUIrZ6zYwuVbrTdi0ntRoWLNBl9mw96tWLZfXqKD5NkK+IVbJ24Emu73tGs1HlaToibjST/rrVmIwdSXT9RoSs3pDsYOZ09AYi7Lbi+bga07JPSfa5/TClCsPVD1DktyCmmh2XTx4nJibml21uAi1raLoUL874s2fZcPcufhERQNxoJ5dXr5h0/jzti6TDsDJBw9/fj/v371K5ctyCoFWq1CAoKIirVy9haGiIsbExUqkUS0srTU/18uUrUrx4CQoUiN9W/uKFG66ujxk16h9y5cpDnTr1aNRI+18IO3ZspmHDJtSr15Bs2exo1qwVtWrVYc+enQn2DQsL4+xZFwYOHEb+/AUoV64CXbokXvuiDT09PVasWE+HDl348OEDGzeupX//XnTo0IqnT121SsPZ+TBFixbHyakDOXI4MGzYaCwtLX+4TILws5C+8cK8QS1k168BEDF05B8ZzMDHtZwaN/7mPioVTJigx+zZerRpE8v69V8EMzFKVvRy1swA/CmYMVi1DJOxI4iu15CQNRuT3Xz3IvY2D21G4vPWgaHG/yFPx24Auqc8kb0OIaJ3MZBIOHXqBIaGRpQrVyHdypDatKqhmVi1Kl4hIfQ4dEjT67riunWogRYFCzKl+q+3WFlinJzaa11bIpNJUShUaVyixLm4nEAqlVKhgiMAhQsXwcrKmmPHjlK5crVEj8mSJfEOwB4e7hgZGZEtm51mW9GixTh9+qRWZXF3d+fVqxccPXpQs02hUFCwYOEE+3p5eaBUKsmTJ59mW/78KeuMaGxsTN++A+jbdwCenu5cvnyJnTu3Mnr0UHbtOvjd493dX8Urj0wmI3fufN84QhB+DWpzc1AqkIYEZXRRMtz31nKKjYWhQ/XZtUtO794xTJkSrRmcFBOpYFmPIzxwcaf99KrU7lUSAIOlizGeMp7ohk3impmSGcyEqT6w38gJVbQujcO2kCWTeUpOMXnUaoxWPUCR05ToOvYoFAqcnQ9Rp05d9PT00q8cqUyrgEZHKmVD06aMrlSJc+7ufIiMxExPD0d7e4pnyZLWZRS+4uJyEoVCQcOGn39tqVQqrly5SFBQUKLH6CZxs+nr6ydoOpPLP++b2LBBpVIZ73Hbth1p2LDJV2l8q9r1c4Yy2ee34Pfy+tqhQ/vR1zegTp244ab29g7Y2ztQrlx5Onduy+vXLzE3T9gpOmGa8S/Al2UShF+J9O0bDBfOI2zaLNTGJgSdOCfmleHjWk5yHdh9OMFz4eHQq5cBLi4yxoyJZujQGM0liw6PZXHnQzy95EWXeTWp1rkoAIaL5mE0YwpRzVoQumxNspuZ1KhYqWqFnrE/lo9W8JdtsRSfY3LoHfdA9iyQkBmVQEfK1YsX8ff3p3Hj5ulajtSm1Sf3pHPnaF+0KAWsrChgZZXWZRK+wcvLk6dPnzBo0DDKfNGpz9fXh5Ejh+DichxDQ+37NDk45CQiIhxPT3fs7R0A4nXU/RSYRESEa/rjvHv3VtML3t4+B+/evcXOLrvmmHXrVmFqakbr1m3j5WVvnwOZTIar6xNNtaab2zPN8zJZXF7h4eGabe/evU2y7K9eveD27ZvUqFErXhBibBzXf8bc3OK7aebMmZv79+9q/lcqlbx86Ub+/AWSzFcQfjpqNXq7d2A8diQSpZIop3YoypYTwcxH4eMmomthmGD7hw/QoYMhd+9KmT8/ik6dYjXPRYREs6j9QV7c8qbn/+pSsU1BUKsxnDcLo7kziWrZhtD/rYQf+AG0NmIQBjluEXK/D4Ns26Xo3JItRonRotso8lkQ3ThuNNXBg/sxNDT8Zeef+USrPjQrb92i4LJllFq1ivlXrvA2JCStyyUkwcXlBMbGJjRt2pJcufJo/ipUcKRo0WIcO3Y0Welly2ZH1arVmTlzCm5uz7l06QI7d27TPJ8zZy709PRYv3417969ZceOLTx//jkIadOmPefOnWbnzq28eePFgQN7+O+/9fGasD4xMjKmbt0GLF48j0ePHnLnzi02blyreT5TpkzY2GRm8+b1vH37huPHj3L16qUky966dTv8/PwYM2YY9+7dwdv7HTduXGPixHHUqFGbLFmyfjfNxo2b4eb2jA0b1uDp6c7//rcQP7/3ybqGgpCRJP7+mHbvhOmAPigLFuLD2ctxwYygofirHFSsGG/b27dxK2Y/eiRl3br4wUyIfwSzm+/h1V0f+q2urwlmjGZMiQtm2nYgdOmqHwpmDoWtIibHf3g/q8qILLNSfG7JZbDzGTpeYYQNLw06Uk1zU+3a9TA0TBj0/Uq0Cmi8hw/nVKdO/JUtG3OuXCHHokVU2bCBlbduEfCxk7CQPlxcTlC7dr1E2zmbNWvFs2euREYm7zUZPXo8VlY29O3bjVWrlsbrFGxkZMzo0f9y8eJ5OnVqw7NnT+PVvBQpUpQJE6Zy+PABOnVqw86d2xg7dgIVKzommtewYaMoVqwEw4YNYMaMybRs6aR5TiqVMnbseF69ekmnTm04deoEXbr0TLLc2bLZsXLlevT1DRg/fgzt2rVgzpzplChRin/+maRVmtmz2zN79gLOnDlF164dCA4O+qU7xQl/Ft3jzmSqUg7dU8cJGz+FoIPHUOVMpzlMfiGyG9fhyufpJJ4+ldKwoSHe3lJ27oykYcPP01J8eBfKrKa78XkRyODNTSjbJB+oVBj9OxrDxfOJ7NQtbgbgH+jAezviPK/txuL3LhfDjbYhl6bvXGCSkBgMVzwgpnxWYh3j+hNdvXoZf39/mjRplq5lSQsSdTIn3VCp1Zx5/Zo9T55w4OlTAqOiqJUrF0fbJ3/ocXoICAhDpUp4ij4+HmTJkuOH083ITsFpzdn5MGvWrGD/fueMLgrwe1/rn9GPXO+U3k9/KmtrE/z8QpN9nCQ0BKPxYzHYthlFoSKELFuNsrAYbZoUs2YN0JXr4Lf7MNeu6dCpkwH6+mq2b4+kSJHP73XfV0HMbb2XiKBohmxtSr7y2UCpxHjEYAy2/kdEn/6ET5nxQ01572I82GLqiFIloWXgWfIZJZwGJa0ZLbiN4dpHBO5phKJQ3GjOkSOHsnv3dp48eZVqNTQ/+r7+HqlUgqWlcZLPJ7u+TCqRUMbWlnehofhHRHDw2TNuvXuXokIKgiAI2pH4+WFRvwbSN15EDB5O+Igx8AuPTElPR47I6NdPn+zZVezcGalZygDA64k/89vsQ6lUM2p/KxyK2UBsLCYD+6C/bw/hw0YRMfqfHwpmIpURbJQ1xUAvgrLuO8lnkf7BjPRdGAb/PSGqcS5NMKNUKjl69PdoboJkBDSBkZEcePqU3U+ecPr1a/R0dGhaoAAH27albiIT7gmCIAip6OMkeWorK6IbNCa6UdO4viGCVt6+hR499CldWsWWLZ9n/wVwu/6ORR0PomcoZ9S+FtjmywRRUZj27obe8aOE/TuZyEFDfyhflVrFokgnzHK+wtR1BtWtMmbiOqP/3QMgfFBJzba45ia/36K5CbQMaOpt2cJZd3ckQN08efivWTOa5M+PwS+4vLjwfQ0aNKZBg29PQiUIQvrRef4Mk4F9CF2+BmXuvHHNHoJWVCrw9JDw5i3Uradg5coovqyMuH/qNct7HiWTrQnDdzXHKrspkrBQTLu0R/fieUJnziWqR58fzv9/gUMxzX+e6Gcd6WQ1IBXOKPl0XD+gd+glkd0Ko8r2ucnm0KFPo5vqZEi5UptWAU20UsnS+vVpXbgw5vrpswKoIAiCEEdtaookKgqJnz/kzpvRxfllxMTA4MH6DHgrxTYrrF8fFW9g0pXdrqwbdBL7ItYM3d4MUytDJB8CMGvfCtn9e4QsXUV0mx8fVr05YAmyAhsIel2ZsRZLU+GMfoBajfGcm6hN9eJmBf5IqVRy5MghatWq+1s0N4GWAc3ZLl00jz2CgvAOC6OojQ1qwFis1CoIgpDqdF69QH/DWsInz0CVJSuBZ6+gmb5W+K7gYOjWzYBLl2TMtVfhkFOK/xffeCdX32X7v+cpWDk7Azc1xsBYF6mPN2ZtmqHz+hUh67cQU7/hD+d/IvAwH/JMIswnL8MMdiOVZMxrp3fMHd3rPoROKIfa9PP39e/W3ATJ6EOz98kTxpw+zcsPH5BKJNzo1YvJ589joqvLhqZN03UNCkEQhN+WWo3++jUYTxmPWk+PqC49UObJK4KZZHjzRkL79ga8fCll+fJIsm1R86krr0qlZs+0SxxbepvSDfPQZ0U95PoypO6vMW/VFEmAP8Hb9xLrWOWH878bco/72fqgDjenp+oQBvKMqQGRhMVgNPsmsYUtiWodf0mXQ4f2Y2Bg8Ns0N4GW89DsevyYNnv2UDVHDna1bo3q40jv5gUKsP/pU6acP691hjExMYwfP56yZctSqVIl1qxZk+S+L1++pHPnzhQvXpy6dety4sQJrfMRBEH41UjfvcWsTTNMxo4gpqIjgReuxwUzgtYePpTSoIEhb99K2bEjklatPs8xo4hRsnbACY4tvU2NbsX4e20D5PoydB4+wKJhbSShwQTvO5yiYMYr4h1Hzdog01HSOGQPmeXZUuO0fojhsvtI/SMJG18OdD5/3ceNbjpMrVp1MTLSfmb5n51WNTRTzp9ncLlyLKhbF6Xq85j9riVKEBgZyf9u3GBqjRpaZThnzhzu3r3Lhg0b8PHxYdSoUdja2tKwYfyqvfDwcLp160b58uWZMmUKFy5cYPjw4eTOnZs8efIk4xQFQRB+cmo1evt2YzxmBJLYGELnLiKqczexdEEyubjo0LOnARYWag4fjqBQoc/fV0qlikUdD/L4nCctxlak0ZCySCQS5FcuYdqpLWoTE4L3H0WZL/8P5/8hOoQ10qZYWbyn+JsNFDIslRqn9UN0ngdisMWVqFb5UBSzjvfchQvn8PN7T9Omv/baTV/TqobmxYcPNMib+K+Eklmz4h0WplVmERER7Nq1i3HjxlGkSBFq1apFz5492bJlS4J9Dxw4gEwmY/r06Tg4ONC5c2cqVarE3bt3E0lZEATh1yT5EIBJr66Y9uuJMm8+Ppy5TFSX7iKYSaYNG+R07GhA7twqjh2LH8y87zeKJe8r4nrRi+6La9N46F9IJBJ0jx3FzKk5qixZCDp6KkXBTIQihnkRrcic/Rn2XlOoapiBwYJajfHUa6hNdAkfWjLB0zt3bsXc3Jw6depnQOHSjlY1NPZmZlzy9KRWroRTat94+5bspqZaZfb06VNiYmIoXbq0Zlvp0qVZvnw5CoUi3gKD169fp0aNGvFWbV61apVW+fzOWrVqjI+Pd4LtOXPmYvPmXRlQIkEQfpibGxZVKiMN/EDYv5OI7D/4h6bU/5OpVDBlih7Ll+tSu7aCVasiMf5iMllvtw8s+OcVof7mDN7SgGI1cwKgv20zxsMGoihZiuCtu1FnsvzhMihUKqb59SBbsWuYePahmdGglJ5WiugdeoXu7feETqmA2jz+yOTg4CCcnY/Qrl1H9H+zUctaBTQD/vqLESdPolaraZA3LxKJhLchIdzx9mb6xYuMr6Jde6Ofnx9mZmbx1iGysrIiNjaWDx8+YGNjo9nu6elJwYIFmTRpEi4uLlhbWzNo0CCqV6+ezFP8/QwYMITatevF2yb7gUXSBEHIIB8nySNXLmLq1COye2+URYpmdKl+ORERMGCAPkeOyOnWLYbp06PjDct+fu0tSzofooDaix5LamFQM2fcitkL52I0axox1WsSvH4LpKAfiVqtZprXGLKVOYj0bUM6GcxJhTP7cZKQGIzn3SK2uDVRLRK2rBw8uJ+oqCjateuYAaVLW1p9Cw4qV47AyEhmX77MtIsXUavVNN2xA7mODoP++osRX61impTIyEh0vxrm/en/mJiYeNvDw8NZt24d7du3Z/Xq1Vy6dIn+/fuza9cuihTRfs2SpNZ9eP9eikyWslEDKT3+R5mYmJA5s833d/yNZNS1/lMl93pLpVKsrU3SqDS/mZs3YeBAOHQIdEww2LwRg4wu0y/I2xtat4Zbt2D+fBg6VBeJ5PP3y8Vdj1nQ+SCZHcz5x/wuupsfQtdGcdd+xQro1AndtWuxTuHUI+PvzcSy1CpUAWUZn20/OmTwhLPTz0BQNNJdTbHOnLD1ZM+e7RQuXJhataogScNmzYz4PNAqoIlSKJhYrRpDypfn2ps3BERGYqanRzk7O6ySMSGPnp5egsDl0/8GBvFvaR0dHfLly8ewYcMAKFSoELdv3052QJPU4pQqlSpFCx5m5IKJKpU60bynT5+EWq3m5Us33r/3ZcmSVchkMpYsWcCDB/dQKhXkz1+QkSPHkStXbu7cucXUqRPo2rUnGzeuJTo6mgoVKjJq1D/o6cVVRbq4nGDjxnV4e78lV67cDB48giJF4iZnunDhHKtXL8fb+y05cjjQu3d/ypfXLrhNDrE4Zfr6keutUqnSZDG635FOlBrToGBCnrwkk42NuG4/4PFjKR07GhAYKGHTpkjq1VPi7x/3nFqt5vjyO+yafJG85WwZtKkxYR/Kk8lQh+jGzdA7doSIgUMJ/3cSBEcD0T9cjhWvN6MsMRF1sAP9Vfv54BcFRKXGKf4Q+ZV3mG99QkTPIoRn1Yev3ltubs+5du0aEydOw99fu76vP+KnXpyy5KpVTK9RgxYFC1I3BSOMMmfOTEhICDExMZqaGT8/P3R1dTEzM4u3r42NDfb29vG25cyZkxcvXvxw/t+jt3Mb+tsTdlBOjEQSV2ucUlHtOhLtlHorlZ88eYypU2djY2ODg0NOOnRoTenSZRg2bBthYWEsWDCb5csXM2/eEgA+fAjgzJlTzJ27GG/vt0ya9A9FihSnefNW3Lp1g6lTJzB48Aj++qs8hw7tZ+TIIezde5i3b98ydeoEhg8fTdGixbl58xrjxo1k1ar15M374x3rBOF3pPPwAXrOh4kY/Q/KAgUJPH9NzCvzg1xcdOjVywATEzWHDkVQrNgXI5kUKraOO8fZjQ8o2yQvvZbWRa4vQyWxhO4d0L1yhdAZc4jq2TfF5djsfoSwIiPQibagl+I4emjXlzTNhMdiMuEKipymhP9dPNFddu7cho6ODq1aOaVz4dKHVgGNf0QEJqkwI3DBggWRy+XcvXuXcuXiFlW7ffs2hQsXTtAHpGTJkly8eDHethcvXpAtW8aN6f9ZLFw4hyVL5sfbtmvXQQDy5s1P1apx/YwiIyNp3LgpzZu31kxtXb9+IzZv3qA5TqlUMmjQcHLnzkOePHkpV64irq6Pad68FQcO7KVmzTq0aNEagL59BwBqQkJC2bFjMw0bNqFevbjh9tmyteLJk8fs2bOTsWMnpPUlEIRfg0KBwbLFGM2ZgcoiE5HdeqG2sRHBzA9Qq2HNGjkTJuhRuLCKLVsiyZr186/KyLAYVvRy5uFpd+r3L02r8Y5IpRKknh6YN64Lfu8JWbORmCYpH3203/MSnnn7YSiR0yHKGROypjjNlDJeeAepdzhBm+uDfsKvdqVSya5d26lZszaZM2fOgBKmPa0CmtGVKjH0xAmmVq9OQWtrbBLpQJXJ4PutwAYGBjRr1ozJkycza9Ys/Pz8WL9+PVOnTgXiamtMTEzQ19fHycmJ//77j7lz5+Lk5MSZM2e4evUqu3fvTuYpai/aqb3WtSUZ2QzSrVsvqlePv2KrqWlcDVfWrJ9vLAMDA5o3b82JE848ffoET093nj17lqA2LFs2O81jIyMjlMq4iajc3V/TuHFTzXNSqZS//x788Tl3Xr16wdGjBzXPKxQKChYsnEpnKQi/Numrl5gO6IP81g2imjQnbM6CFI2k+ZPFxsKYMXps3qxLvXqxLF8eFW8k04d3oSzqcJC3TwPoPLcG1bvENYvL7t/FrH1rJB8CoGjRVAlmXN4+4F72rlgYRtMi2Bkb8n3/oDQmv+WLwbanRHQsiKJU4v0rz58/i4+PN9OnZ2yn5bSkVUAz+/JlgqKiaPWNYEI5Qbtf5WPHjmXSpEl06dIFIyMj+vfvT4MGDQBwdHRk5syZtGjRAltbWzZs2MC0adP477//yJ49O0uWLKFQoUJa5fM7Mze3wM4ue6LP6ep+HkEWERFBr16dMTU1pXLlatSqVRdPT3e2bNkU75iva8c+NaXJ5Um/PZRKJW3bdqRhwybxtsvFCuzCn06tRn/Teown/YNarkvIynVEN28l5pX5QR8+QM+ecWsyDR4czdixMfEquDwfvmdhh4NEhcUyZGtTitZwAED31HFMe3VFZWmFsmhx5GYp76R61eclpzN1IKvlB+p+2Ik9ZVKcZopFKTAefwVlNmPCByecc+aTHTu2YGFhQZ069ZLc51enVUAzr3btVMvQwMCA2bNnM3v27ATPPXv2LN7/JUqUYM+ePamW95/m7t3bvH/vy6ZNOzRBy82b11Br2fnHzs6e588/vyZqtZpOndowYMBQ7O1z8O7d23iB1bp1qzA1NaN167apeyKC8IuQer/DZEh/dM+eJqZaDUIXL0eV1Taji/XLcnOL6/z79q2EpUsjadNGEe/5u8dfsqrvcQzN9Rh3uDXZC8fNiKv/3waMRw1FUaQYwVt3Y9qnW4rLctvXi936bcmV3ZMK/ivJT+p9L6aE0dJ7yDxCCFpXB4wS/0EZFBTIsWNH6dixS7xpU343WgU0XUqUSONiCGnBzMyMqKgozp8/Q6FCRbh16wZ79+7SejKl1q3bMnhwP0qUKEXJkqU5dGg/ISEhFClSDGNjE/r378nOnVupVKkKt25d57//1jNz5vzvJywIvyHZ3duYOTVHEh1N6Kz5RHXrKWplUuDMGR169zZAV1fN/v0RlC37uYn/00im3VMukqN4ZgZvboJ5ZiNQqTCa/n/27jo6qrMJ4PBvfTfZJEAS3N3d3Z3iUqRYobh7cXd3dyeF4u7uHtw1RNf1fn8sRUr5GkqyCcl9zuk5NCt3slmZve+8MyPwmDUNS8XKRCxczmdrU//RtXevWCFpSpZMd8j7bjwF+Pm77zMqKM6/RrPsJqaGmbAV+3odz9atAVgsFpo0aebG6NxP7MYWh+XMmZvWrdsxbdokrFYrGTJkoHfvAYwdO4LXr1//6+1z585Lv36/s2zZIqZNm0SWLFmYOHE6Wq2WnDlzMXToKJYtW8T8+bNJmjQZAwcOpXjxkm74zUSi2MeeJRvWCpUx9h2AI704b+6/EgSYP1/BiBEqsmVzsmqViZQpP55VtlsdrOx/iONrblKwViZ+nVUZlYcCTCa8unVEvS0AU8u26MdNgihoOHo7JIi55pbkyneVrMEDKCF0+u77jAqSCCteA07gSOWFvl+hr15PEARWr15Btmw5yJ07r/sCjAESIbLrDz+or/Whef36CUmTpvnP9yv2RnEf8bF2r//yeH/v6+lHpTh2BI+pEwlfs+k/dZuNrn4dPyqLBfr2VbN+vYKaNW3MmmX+7GHVh5qZ03YHgSeeU6tXYer0K4ZUKkHy7h0+vzRBceEc+mGjMXXq+tnZMZ861VEqZARt2v5N8TwIC2VscCvyFz1MupAOVHfEnoJar77HUO15TNjqatjz+H/1eufPn6VGjUpMmDCV1q1/dUtssboPjUgkEon+gUyGNDQUadBbnJ7pYjqaH9qbNxLatNFw/ryMvn0t9O79efHvq3shTG/+JyEvdLSbXYXijbIBIHtwD5+fGyB9/YrwJSux1qoTJfE8DA9lxMtOFClzmBRhP1PN8WXdZ0xR7XiIeucjDF3z/t9kBmDp0kV4eXnHi9pGMaERiUSibyA/ewbF5QuYOnTBVqIUoYdOiAMlv9OVK1JattQQFiZhyRITtWp9Xvx7/dBj5rXfhUIpp19AfTIVdhVaK04ex7t1M5DLCQvYgb1g4SiJ52F4KIMf96BExZ34h9fgJ9tcJMSOeijpCz3akWew5fPH2O7/z/96+/Ytf/75B61atUUbBbVEsV2kuzsJgoDO8rFF9KabN5ly6hSBf/WbFolEorjMYsFz9HAS1K6KZslC12REEJOZ77Rpk5yffvJALocdO4yfJTOCILBv4WWmNd2GXypvhuxt8iGZUa1bjU+jOjgTJyF018EoTWYG3O9LiYp/4KurSH3rSqTEkr+xw4nXwBMgQMT4UvAvM9fWrFmBzWajdet2bgowZkUqobn+5g1pZ8xgwsmTAAw/coTGmzcz8OBB8i1YwKFHj6I1SJFIJIpJsps3SFilHB4zp2Ju2oLQwyfhG+bYib7kcMDw4So6d9aQP7+DvXuN5Mr1sXbLbnWwos9B1g0+Sr4q6Rm0vRF+qbxdO5lGDsW7eydsxUsStnM/zrT/f7lPP3kGLFjwrzE9DA+lb+AgSlfZREJ9KRqa18X8sMlPeCy6jvLCG/S/F8aZ6v/31bHb7axYsZQyZcqRMeOXU7fjokglNP0OHCCxpydNc+XCYLUy6dQp2uTLh3nwYBrlyMHvhw5Fd5zRIo7XQ4tEbhGnX0cOB5qZ00hYuQzSoLeEr96AfuosBK04Wfx7hIZC06Ya5s5V0ratlU2bTPj5fXweRQQZmVh/C0dX3aBmj0J0XlYTtVYJBgPebX/BY/Z0TC3bEr52M4JPgn89niNjJsjy/2fMPQwPpdeNoZStvo4ExsI0NG1CRuzp2aI49xqP2Vcx10iHpXaGf73+nj27ePnyBW3atHdDdLFDpGpoTj17xoYGDcju70/A7duY7XZ+zZ8fqURCqzx5qLluXXTHGeVkMjk2m/Wzzroikejb2WxWZLK4V44nffQQ764dUJw7g6VmbXSTpiP4iqMLvtetW656mZcvJUyZYqZFC9tnlz+9/paZLbejCzbRYUE1itR1JSLSly/wbtEE+Y1r6EeNw9S+U6T7/Cj37gYfDRQt+4+X3wsNocf1kVSps5oE5jw0MgWgIPacgZO8M+HV5xiONF7ohheL1O+9dOlCUqZMFac7A/9dpN6FpBIJ8vfl5rvu3SORRkPRlK75PyEmE9ooGFzpblptAsLCgkiQwB+FQolEbIAlEn0TQRCw2ayEhQXh5ZUwpsOJUorDB/Fp3RxBLidizkIsDRqLTfKiwLZtcrp3V+PlJbB16+fN8gDO/3mXxV334ZlQzcDtjUib2zWXSH7xPN4tmyIxGolYvQFrpW/7kNbMmwUKGWwq+8Vlt4Pf0fP6GKrXXUECWzYaGbehFGLRGTiHE+9+x5HqrIQuqvjVbsCfCgy8zYkTxxg8eDiyeFTjFamEpljKlEw6dYpgo5ENN2/SJIdrAOGV168ZcfQoJVOnjtYgo4NG42puEB7+7sMwxm8hlUpxOsXeKO4gPtbu9S2Pt0wmx8sr4YfXU1xhz5UHS+UqGIaNxvnJ8FbRf+NwwNixSmbNUlGokIOlS00kSfJxicnpcPLHxDPsmHaOjIWS0WVZTXwSu55TqoBNeHXvhDNJMsI2/4kja7ZvPn7EklX4+Wnhb6ujN94F0evaWGrUX0ECexYa6XegEhJ8z68a5TwWXEd55hW6UcVxZEkUqdssW7YIlUpF06a/RHN0sUukEprpVatSe/16ft6yhcy+vgwvWxaA6mvW4K1SRemsJ3fSaDz/8xux2BDLfcTH2r3i6+Ot3Lkd9bpVRKxYh+Dnh27h8pgOKU4ICYEOHTQcOSKnZUsrY8ZY+PSkvjHczIKOe7h24DGlmuWgxfhyKFRycDrxmDgGz6mTsBYtTsSyNf95yU/w9QU/L/jkeX317Rt6XRvPTw1WkNCRmUb6naiFyCUM7qI48wqPOVcw10qPuV7kuk/rdBFs3Lie2rXr4efnF80Rxi6RSmgy+/pyu3Nn3hmN+Go0H5Zn9jZvTnZ/f2TSSO/+FolEolhJYjEjfReEJCQEwf//NysTRc61a1LatNHw+rWEqVPNNG/+eb3MizvBzGq5nXdPI/hlYnnKtsyFRCJBotfh1ak9qj07MTVtgX7iNPiO0gbV+jXgpYYa9QE49+ol/a5Ppm6jlSR0ZqShbidqIXbVR0nfGPDuewxHOh90Q4tGeslz5crlGAx62raNP8XAf/mmSj6jzcbOu3d5pdfTKm9ezHY7NqdTTGhEItEPSXH4INI3r7E0aYalbgMsteuJfWWiyIYNcvr2VZMokcCffxrJn//zZcyLO++zuMtelB4K+gXUJ3PRFABIHz/Cp+XPyO7eQT9mAqZfO3x3/ZJ6/RpXDU2N+hx99oTBt6bRoPFqEgrpaKDbiSaWJTNYHXh3PwImOxFLvz5F++/MZjPz5s2iVKmy5MtXIHpjjIUildA4BYHuu3cz/+JFHE4nEomEyhky8PuhQzwJD+fQL7+Qwts7umMViUSiqGEwoB05BM2yxdjy5MPSsIkrkRGTme9mtcLQoSqWLlVSsqSdBQvM+Pv/rV5mwml2TD9P+vxJ6LKsFgmTubrYKk4cw7ttCxAEwtcHYCtTLkpj2/PoAaPuzKBRkzUkEtJRP2IXHkLsOxunHXMWxbV3hM8oiyNT5Avu169fw9u3b5g3b3H0BReLRerUyogjR1h25QrLa9fmTZ8+H/pOTK5cGbvTycCDB6M1SJFIJIoq8vNnSVi+BOrlSzB26ELYn3vERCaKvHoloU4dD5YuVdKxo5WNG02fJTP6UDPTmm5jx/TzlG6ekwFbG7qSGUFAvWQBPg1ruzr/7jkc5cnMG4OBUXen0vjnNfgJGakfsRsPIXGUHiMqqDfeRbPpHob2ubBWivzAV7vdzuzZMyhQoCAlS5aOxghjr0idoVl65QrjKlSgWe7cOD7Z/ZA7SRJGlStHr717oy1AkUgkihJWKx6Tx+MxcyrO5CkID9iBrUSpmI4qzjh5Uka7dmqMRgmLF5v46afPd48+vRHE7FbbCX1toNWUCpRp8X4OkdmMV7+eqNevwVKlGrq5ixC8ovaM/xuDnpeWlzRucgU/Z1bqRmyPfctMgPzKW7Sjz2ItmQJj17zfdNutW7fw9OljRo0aF2/bkEQqoQk2GsnylWppfw8PIj6Z8SQSiUSxjez2Lbw6t0dx4xqmn5tjGD0+yj804ytBgLlzFYwerSJ9eidbt5rInPnzeplTm26zos9BPBOoGbCtARkKJAPeN8tr3QzF5UsY+gzA2GcARHFN5sxL56hpfUnixG/xd+ambsSfsW43E4A0yIh39yM4k3kQMakUyCL/ODidTmbOnErWrNmoUqVaNEYZu0UqocmdJAkrrl6lcoYv2y3/ERhIriRJojwwkUgkigqqPzbj1bUDgrcP4SvXY61aPaZDijN0OujeXc2OHQpq1bIxY4aZT4c6260O1g05yqFl18hSLAUdF1X/0F9GfuY0Pm2ag8lE+PK1WKvXjNLYBEFg5OnjHLKsoE3it6jQUjdiO2ohFjaBNNvx7nIYqd5G6KJKCD7f1sF+797dBAbeZu7cRUjj8SadSCU0o8qVo/ratTyPiKBGpkxIJBK2BQYy9fRp1t+4wbYmTaI7TpFIJPpP7HnyYqn5E/rRExHiWV+O6HTrlmtL9pMnEoYNM9Opk+2zzUghL3XMbbuTBxdfU7VTARoMLoFMLnXVyyxdhHbIAByp0xDxx04cWbJGaWwOp5M+Rw9wTb6Ghg23oZrjRVJJboJjYzIjCHj9fhL5jXdEzCiHI/O3xSgIAjNmTCZ16rTUqVM/moL8MUQqlauUIQN7mjXD6nAw6OBBBEFg1LFj3AwK4o/GjamROXN0xykSiUSRplq/Bq+uHUAQcKTPiG7+UjGZiUIbN8qpVs0DvR4CAkx07vx5MnPr+DOGV1zLi8BgOi2pQePhpVzJjMmEV9cOeA3sg7V8RcL2Ho7yZMZst9Nu305ua5ZTt+5WUtpK4mvPifTbupS4jcecq6h3P8bQqwDWit/edf/48aNcunSRrl17IJfHzt/RXSL921dIn54K6dNjstkINZvxVql+yBlOIpEo7pO+e4f05QswGPhsDUT0XSwWGDxYxYoVSooVs7NwofnzEQZOgd2zL7Bl7CmSZUxIl2U1SZbJVa8iffoE79bNUVy/iqHvQIy9+0d5vUyExULL3duwp9pMrap7SG2pRLWI1UiInWcuVDse4jn3Kqa6GTG1yfGf7mP69MkkSZKUxo2bRnF0P56vJjQhJtNXb6SWy7E6HJ9dJ5FGE7WRiUQi0TdQbt8GSiXWKtUwdeyCqVPXKP/AjM+ePJHw668arl6V0aWLhUGDrHx6QsAQZmZRl71c3feIwnUy02pqRTRa15dexZFDeHdoA3YH4as3YK0c9YWrbwx6muwIwC9HABXLHSK9pRaVI5YiQ/XVWU4xSX7lLV6DT2ItmAT9sMh3Av7UsWNHOHHiGKNGjUOtVkdDlD+WryY0fhMnftPWL8fQoVESkEgkEn0LSXgY2oF9UW/egKVCJaxVqol9ZaLYnj0yunbVIAiwYoWJatU+35L9+Oob5rTdSegrPc3GlaVCmzyuzw+nE48ZU/AYPxpHlqxELF+DI33kZhJ9i4dhoTTavpmcxQMoVPQkmc2NKa+biwxXh91/muUUk6RPI/DpehhnEk8iZpYF5bc/XwVBYOzYEaRIkZKWLdtGfZA/oK8mNEtr1+avdCbYZGLgwYNUzZiR+tmykVSrJdhoZOe9e2wNDGRy5cpuClckEok+Uhw9jFf3TkjfvMbQbxDG7r1jOqQ4xWaDsWNVzJmjJHduB4sXm0ib9uNpDkEQOLLyOmt/P4q3vwcDtzUkQ0HXlmxJeBheXX5DtXc35noN0U2ZCZ5RP5X9ytvXNNu1hTKVA8iR5zy5TO0ppZ+I5JMS0b/PcopJkncmErQ7AA6B8PkVEBL8tzMre/bs4tKli0ybNls8O/OeRPir7e//UXPtWtInTMjMal+eJuy/fz9nXrzgaKtW0RHfdwsO1uN0Rv15xvg6kTgmiI+1e/0Qj7fRiOfoYXgsXoA9U2Z0cxZiz5s/pqP6ZrH5sX71SkL79mrOnnVNyR41ysKnn5smvZUVfQ5yNuAOOculof3cqnj5ukoPZDeu49O6GdIXz9GPHIu57W/fPY/pnxx48pD2+7dSr94fpMtylYKGvhQ2DkbC58fyqVMdpUJG0KbtUR7Dt5Dorfi03Iv8cQRhSytjz/Pfxi44HA7KlSuOzWbj+PFzsa4YOLqe11KpBF/fr9fERepROPToEd2LFPnHyyqkT8+sc+f+W3QikUj0jeQXz+PV5TfkD+5j/K0ThkHDQKzhi1KHDsno3FmNySRh3jwT9et/vsT07GYQc3/dxZtHYdQbWJwa3QshlbqSCNX6NXj164kzQULCtu7GXvifPzu+15pb1xl4aietmm0lSepbFNePIZ+p6z9eN3zrLvz9Y3jJyerAu9sR5PdCiZhd/j8nMwABAZsIDLzNokXLY10yE5Mi9Uik9vFhx927VPqHxnrrb9wgk2/sayEtEoniHvWShWh/74czeQrCAnZgi6cza6KL3Q4TJyqZPl1FtmyuJaZMmT52/RUEgeNrb7J64GE8vFX021KPrCVSuS40mdAO7INm7SqsJUsTMX8pQuKon5UkCAITz59m7s2DdPx1Cz5+jymrm0128y9Rfqwo4xTwGngC5ZlXRIwribV0yv98V1arlYkTx5IzZ25q1aoTdTHGAZFKaAaVKkWrrVt5EBpK1YwZ8fPw4K3BwB+BgZx4+pSARo2iO06RSCTCnicv5sZNMYwah+DtE9PhxCmvX0vo0EHNqVNymjWzMmaMBQ+Pj5eb9FZW9j3EmS2BZC+Vivbzqn7o+it7eB/vti2R37yOoWcfjP1+j5bCbJvDQZ+jB9j58iTdO2zCw+sdlSNWk976/7sMa+bMBK0KWv4W5TH9K0FAO/Yc6t2P0fcpgKX2lycGvsWaNSt58uQx69Ztjtddgf9JpBKaX/LkQSOXM/7kSbrv2YMgCEgkEoqmTMnuZs2omD59dMcpEoniKc2COUhfvcIwfDT2goXRFywc0yHFOYcOyejSxTVYctYsE40b/22w5PW3zG23i7ePw6nTryi1ehZG+n7WkHL7Nrx6dAa5jPC1m7BWrBItMUZYLLTdu4Ob5gt077ABtcpK9fA/SGEr+a+3Ve7fAwpZjCQ0HjMuo1kbiLF1Dkxtcn7XfRmNRqZOnUiRIsUoX75SFEUYd0R68a1hjhw0zJEDk81GmNlMQo0Gtbh2JxKJopn02VNkT5+61kPE95woZbPBhAlKZs50LTEtWvT5YElBEDi87Brrhh1Dm1BNv4D6ZC3+frnEYsFzxGA8Fi/Alr8AEYtW4Ez17Z1uI+O5LoJmO//A4HmNLu03oJap+SlsN36OXNFyvKiiWXQdz4XXMTXMjKFPge++v0WL5vHmzWsWLlwWbydq/z/f/O6gUSjQKBTREYtIJBK5Zv2sW409U2bshYpgGDbalciIb+BR6sULCe3bazh/XkaLFlZGj7Z8VlttCDOzvPdBLmy/R64Kafl1VmW8/VxrUNLHj/Bu1wrF1csYf+uMYcgIiKbO8deC3tBs51aSpr1G4/qb8BKS8VPoVnyc6aLleFFFvS4Q7bRLmGukQz+0yHc/f9+8ec306VOoVq0mxYqViKIo4xbx645IJIo1JG/f4tWnG6o9uzD93Bx9oSIgfoGKcrt3y+neXY3NBvPnm6hX7/MlpnvnXrKgw27CXhtoNLQkVToV+LCL6cMSk1QaLVOyP7Xv8UPa79tJsUKXKVkpAH97XmqEb8JD+O87hNxBte0BXqPOYimXCt3YkiD7/lqXsWNHYrVaGDZsVBREGDeJCY1IJIoVlDu349WnGxK9Hv2ocZjadYzpkOIciwVGjFCxeLGrUd7ChSbSp/9kFpPDyc6ZF9g68TS+Kb0ZtKMR6fMndV1oNqMd/juapYtcS0wLl+NMnSZa4hQEgYXXLjPs1BEaVjtH1kK7SGOpTJWIFSiI+uZ8UUm557FrpEHRZERMLQOK709mrl69zPr1a+jUqRvp039fUXFcJiY0IpEoRkkiwtEO6od64zpsufOim7Mwyicwi+DBA9cS0/XrMn77zcrgwRZUqo+Xh77Ws6jzXm4ff0aRupn5ZVIFPLxdV5A9uIdXu9YoblzD2KELhsHDo22JyeZwMPD4YVYHXqbDz8fwz3SUbKYWlNXPiLUTs/+i3PcE777HsOfxJ3xWOVB9/04vQRAYMmQgvr6+9OzZJwqijLti97NDJBLFaYpjR1yjC16/wtC7P8Ze/cQlpmiwcaOc/v3VKJWwapWRKlUcn11+Ze9DlnTfh9Vkp/X0SpT6OfuHolPVxnV49euFoFYRvmYj1kpVoy3OMLOZtvt2cPbtXQb8tg9F4ksUNPSjsPH3L7r/xjbKA0/x7nMUe24/whdUBM+oeR5v376VM2dOMXnyDLzFVgX/V6QSGqcgsOjiRXbdv4/BasX5t2kJEomEg7/E4qZGIpEo1vGYNA7PSeOwZ8hI2M792PMXjOmQ4hydDvr1U7Nli4JixezMm2cmefKP799Wk50NI45zaOlVUuf0p8OCaiTLlMh1oV6P18A+qDesxVq0OLr5S3AmTxFtsT4MD6X5zq2ECE8Z3HUbgudjyujmkN3cItqOGVWUh5/h3eso9uy+hC+oiBBFyYzZbGbEiCFkz56TZs3Ez9h/E6mEpvfevcw4e5Z8yZKR0tsbqbjbQCQSfSd79pwYf/0Nw+ARfNbBTRQlLl6U0qGDhufPJfTvb6FHD+tnve5eBAYz77ddvLgdTOXf8tFgcAkUKtdHgvz6Vbzat0b28AGGXv0w9hkQrVvmjz1/yq97t5M48St6Nd8AciPVwjeTylY+2o4ZVZRHn+Pd/Qj2bAkJX1QJQRt1S3ELFszh2bOnBATsQCZOkP9XkXqGrr5+nWFlyjCsbNloDkckEsVZTicek8cjaL0wdeqKtUYtrDVqxXRUcY7DAXPmKBk/XkmyZALbthkpXPjz3jKHll5jw4hjaLQqeq6rTe4K6f66EM3CuXiOGobT14/wgB3YSpSKtlgFQWDJ9SsMOXmEUnneUKHWSpSCNzXD9uLn+L4mdJ+KrllOygNPXWdmsiQkfFFlBK+oS2ZevHjOtGmTqVatJiXFER+REqmExmK3UzpN9FSzi0SieEIiQR54G6ePDwiC2FcmGrx8KaFzZzUnT8qpXdvG5MlmfD4pu4gIMrK0536u7ntErvJpaDujMj5JXLuGJO/e4dW9I6r9e7FUqYZu+lyEaJzTZ3U4GHj8EKtuXeeXKg9JX2Q1Po4c1AzfhNaZPNqOG1VUux/h1e849hy+hC+shOAdtUXSAwf2RRCcjBo1LkrvNy6LVEJTI3NmtgYGUi5d7G5kJBKJYhmnE83i+VgrVMKRIRMR85dE2+6Y+G77djm9e6uxWmHmTNf4gk9zxuuHHrO46z6MERaajilDxV/zfij8VRw5hFeX35CGhaIbOxFz29+iNeEMMhppu3c7Z18/Y0CLq6jSbyONpSqVIpaiRBvlx4vqWU6qPx/gNegktnz+RMyPupqZv+zatYM9e3YydOgoUkfT1vi4KFIJTdUMGei5dy8Pw8IokiIFHn/bhSABehYrFh3xiUSiH5T02VO8unVEefI4xqAgDL8PE5OZaGAwwJAhKlavVpI3r4P58z/vLWM12dk85gT7F14hRTZf+myqR6rsfu8vtOI5diQec2diz5KV0A1/4MgRdUs9/+TK29e02v0nemcYY7ocxpLoJHmMnShuGIOU6KkTUVw4Byp5lCQ06k130Q4/ja1oMtfWbI+oTWb0eh2DBvUlW7Yc/PZbpyi977guUglN623bANh59y4779794nKJRCImNCKRyEUQUG1Yi3ZQPxAEdNNmY24a+3eq/IiuXJHSsaOGhw8ldOtmoV8/62c549MbQSzstIcXgcFU/DUvDYeURKlxve3L7t/Dq0NbFNeuYGrVFv3wMdFenL0h8BZ9ju4nXWIzPX7ZglF1jzK6qeQ0/xqtx41YtjpKamg0K2+hHX8eS+kURMyImj4zfzdhwlhevXrJokXLUYgtDL5J5LZtDxsW3XGIRKI4QBIUhFef7qh273Bt9Z01H2eatDEdVpzjcMCsWUomTlSSOLHAli0mSpb82FvG6RTYO/ciW8adQptQTa/1dchVPq3rQkFAvWo52qEDEVQqwlesw1qtRrTGa3M4GH7qGIuuX6ZGPgslaizCJrFRM3wTqW0Vo/XYUUIQ8Jh1Bc/517BUTkPExFKgjPpk5vr1qyxaNI9ffmlDoUJFovz+47pv2ocXYjJx5vlzIiwW/Dw8KJwiBd6ftpoUiUTxlnL3Trx6d0USEYF++BhMv3UCcatplHv2zFX4e+aMnDp1bEycaCZBgo+XBz+PYHHXfQSefE7+6hloNaUiXr6uqZOSd+/w6tUV1Z6dWEuVRTd7Ps5k0VuA+8Zo4Ld9Ozn18jnda4aSKP881I6U1AjfSEJH5mg99l88Rw8HDyX0GvTtN3YKaMecRbPuDqb6mdAPLxols5n+zuFw0Lt3N3x9/Rg8WDyJ8F9EOqEZevgwk06dwmL/OMRMIZPRu1gxxlaoEC3BiUSiH4O2fy80yxZjy5kb3ZYdOLJlj+mQ4hxBgM2b5QwYoEYQYPZsEw0bfiz8FQSBUxtvs2bQEQSn8EXHX8WhA3h164g0LBT9iLGuhFMa9R/Mnzr76gW/7t2BzmZiQtv7GFOuJpm1DFUjVqAWEkXrsT8lv3AOFP8hubY68Bp0AvWuxxjb5sTQK3+0FUsvXbqQK1cuM3/+Enx8EkTLMeK6SCU0M86cYdyJE/QtXpwmOXOSxNOT13o962/cYNKpUyTTaulaRDw9JhLFV/Ys2TD07IOx9wCx8DcahIZC375q/vxTQeHCdubMMZMmzcfCX12wiRV9DnJx530yFUnOr7OqkDjt+/3aJhOeY4bjsXAe9qzZCF0fgCNnrmiNVxAEFl+/zLBTx0jvq2BQi8OEeB0mp6ktJfUTkfED1IYYbPj0PIryxAv0vQtgaht9xdIPHz5g9OjhVKhQibp1G0TbceK6SCU0c86fp3+JEowu/7FrYxKtljxJkyKXSpl74YKY0IhE8YnFgufo4djz5sNSvxHmNu1iOqI468gRGd26qQkOljB4sIXOnT/v+Ht1/yOW9tiPMdxCo6ElqdIxP9L3SyKy69fw7vQr8juBrq7MQ0aCRhOt8eptVvoc2U/AvTvUye1BqZoLCZM/prRuCrnMP8bzRPLOhE/Hg8hvh6AbWQxzg+hbGnM4HHTr1hGlUsXUqbM+nFETfbtIJTTPIyIomzbtP15WJm1aJp8+HZUxiUSi2E4uR3H5IqjVWGI6ljjKaITRo1UsXqwkc2YHa9aYyJXrY8dfk87CuqHHOL7mJqmy+9FnY11S5fB3XehwoJk7C8/xo3Am8iVswx/YykV/aUBgyDva7tnBg/BQfq+hwCP/GKzI+Sn8T1LYSkb78aOC7HEEPr/tRxpkImJ2OaxlU0Xr8RYsmMu5c2eYPXsByaK5nimui1RCkzFRIo4/eULF9Om/uOzYkyek8PKK8sBEIlEsY7ejmTsL88/NEfz9CduyHcRNAdHi8mUpnTuruX9fRrt2VgYPtnx2YiXw1HOWdNtH8HMdNboXonafIh/mMEmfPnH1/zl1AkvN2ugmT0dIFH0df/+yIfAW/Y4dQKtQMLdtOK+ST8PLkZPq4evwdqaO9uNHBfnVIHw6HQQgbFkV7Hn8o/V4d+/eYdy4kVStWoOGDZtE67Hig0glNF0LF6bTrl04BIEG2bOTxNOTNwYDm27eZNKpU4wpH/sHiIlEov9Odv8eXl3ao7h0ETRqTO06islMNLDZYNo0JdOmKUmSRGDzZiOlS3/cjm012dky9iT7F17GP20CBm1vSMZC77/VCwKq9WvQ/t4fgIiZ87A0bhrtIyZMdhuDjh9mze0blEztT8tGe3nu+ScZzHWpoJuLAs9oPX5UUR58inffYzj9PQhfUBFHWu9oPZ7dbqdbtw54enoyefIMcakpCkQqoWlXoAAPQ0OZfOoU406c+HhjqZTuRYrQt0SJSB/QarUyatQo9uzZg1KppFWrVrRr9//XVcPCwqhevTp9+vShXr16kT6WSCT6Tk4n6qUL0Y4ciqDREL54Bdaf6sZ0VHHSvXtSunRRc/myjAYNbIwb9/kcpgcXX7G46z5e3w+lfOvcNBpaCtX7lvuSoCC8endzbccuXhLdzHk43dAy/15oCO327eBW8Dt6lUpFmlJTeCEPpJh+BPlMPZDwA3xICwKa5bfwnHwBe05fwudWQPCN3jojgDlzZnDp0kUWLlxG4sSJo/148UGkt22Pq1iRviVKcOb5c0JNJhJpNBROkQLfb+wsOXHiRC5fvsyyZct4/fo1/fr1I3ny5NSo8fXGTmPHjiU4OPibjiMSib6P9MVzvLp1Qnn8CJaKldFPm40zSdKYDivOcTph0SIFY8ao0GhgyRITtWp9bI9hs9jZOukMu2dfJGEyLX021SNHmY9LOB/6/+h0btuODbDxzi36HT2IRi5n0c+JCcrYGwNQM3wLqW0/SCsPmxPt6DNoNt3DXCUNunElQf1N7dn+k2vXrjBx4lh++qkuderUj/bjxRdf/cuFmEwkUKuRSiSEmEwffl40ZcovrgeQKBKV80ajkY0bNzJ//nxy5sxJzpw5+fXXX1m9evVXE5qjR49y7do1EiVyX88CkSheEwRUG9ehHdQPid2ObspMzM1bitOxo8GjR9C8uYZTp+RUrmxnyhQzSZJ83I79+NpbFnfdy4vbwZRqmoMmI0vj4e1a6pOEh6H9vT/qjeve9/9Z6Jb+PwabjUHHD7Eu8CZFkyWjZ4MH3Eo4AF9HTqqFr8bHGfuGGAsJE7lmOX1CEm7Bu+dRlGdeYfgtF8au+UAa/c9xvV5Hu3at8PPzZ+LEqdF+vPjkqwmN/6RJnG7blsIpUuA3ceK/ru85hg7914MFBgZitVopUKDAh58VKFCAuXPnYrfbkcs/D0ev1zN8+HAmTpxI7969//X+RSLRd3I6oXFjvDdtwlakGBGz5uNMG/s+oH50ggBr1ihwvW3KmD7dxM8/f2ySZ7PY2T7tHDtnnMfb34Mea2uTp+LHv4Pi8EG8enRG+vYNht79Mfbs65b+P4Eh72i3dyd3Q4PpVSQHOcst4ZZqD5nMDSmnm4WC6J0F9V/9fZaT7HE43p0PIXumJ2JcSSy1M7glDkEQ6Nu3J0+ePOaPP3aSyA3F2vHJVxOapT/9RIaECQFYVrt2lBwsKCgIHx8fVJ8UE/r5+WGz2QgJCfliHXHSpEmUKlWKQoUKRcnxRSLRv5BKIVs29ENGYurUVRxdEA1evZLQq5eagwfllCsHkycbSJXqk7MyV9+wuNs+XtwOpkTjbPw8qgyeCdSuC/V6tCOHoFm+BHvmLIStWIs9b/5oj1kQBFbeus6QE4fRKlWsaJSToMx9eCZ9TindJHKZ2/8Y9TKA4vgLvPscBbmU8KWVsRVM4rZjb9iwli1bNtKv3yCKFYt87akocr6a0LTMm/fDv9MlTEj+ZMnQ/sM3gDCzmf0PHkTqYCaTCeXf7uOv/7darZ/9/Ny5cxw+fJidO3dG6r6/xtdX+123/3/8/cXt6u4iPtbRSK+Hnj2haVMoVw5GjEALRN8rJ34SBFi9Grp1A4sFZs6Ezp1BKnU90jaLnfWjjrNp/EkSJNEybEcTCtXI9PEOjhyBNm3g8WPo0wf5qFEkVKujPe4ws5l227ez+dYtKmfIwO8NjBxTN0dDIlpzjFRexSC2vzwHDgRBwD91YxhxCrL5wsrqJEgdvTuZPnXnzh0GDOhN2bJlGTt2JLI4/mUhJt6zI1X9VG7FCs60bUuhFCm+uOzCy5f8snUrDXPk+Nf7UalUXyQuf/2/5pMaHLPZzODBgxkyZAhe39njJjhYj9Mp/PsVv5G/vxdB3zmKXhQ54mMdzYxGEh47jjlVekw5C4qPdzR4+1ZC374qdu9WUKiQg1mzTKRPLyCVuh7rBxdfsbTHfl7eCaFkk+z8PKo0Hj5q19/BYEA7ehiaJQuxp0uP7s+92IsUBZ3N9V80Ov/6JR327+KVQc+QEkXIWWIDh9TLSWEtReWIZaiFxAQR+58r2qev0Fx5C29TuqZljy0BGsmHJajoZjabqVevARqNhpkzFxASYnTLcWNKdL2HSKWS/3uS4qsJTYONG7n7fmeRIAg0DQhAI//y6s8jIkj76ajX/yNJkiRERERgtVo/nJkJCgpCqVTi88n+xGvXrvHkyRP69ev34Wcmk4lhw4Zx5coVRo4cGanjiUSirzCb8Zg/G2O7juDpSeiB4+CGb/vxjSDAtm1yBgxQYTBIGDbMTIcOtg8reWajjfXDjrFvwWUSJPWk57ra5K7wSa3M6ZOugZJPn2Bs3xHDoGHwjTtL/wuH08mMS+eYdP40Kby82dS4GM/T9eGW4ir5jb0oYhiMNPKbZGOU9KUe+csq8DYYQ9e8GDvkdnuB+5AhA7l16wZr124iadJkbj12fPLVZ2TPokVZfPkyADfeviWLry/+np83SJJJJFTOkIHfPiny/X+yZcuGQqHg8uXLFHk/++nixYvkyJHjs4Lg3Llzs2/fvs9u26xZM1q2bCn2oRGJvpP8+lW8OrdHHngbR9p0WOrUF5OZaPDunYT+/VVs364gXz4HM2eayJLl4+iCO6efs6L3IV7dD6HsL7loNKwkGq/39YV6Pdoxw9EsWYgjTVrCt+7C5qaai+e6CDod2M2ZVy+olykLXSpbOJ2oARIk1AjfQFprNbfEERUUp1+56mVsTlhVA2MBP7fHsHbtKlasWEKXLj2oWLGK248fn3w1oSmROjUlUn/sdTC0dGnSvS8S/q80Gg116tRhxIgRjB8/nqCgIJYuXcqoUaMA19kaLy8v1Go1adJ83hRKKpXi6+uLr69YFS4S/Sd2Ox6zpuExaRxOXz/C1gdgK18xpqOKk7Zvl9O/v4qICNdAyU6drPz1nc2ks7Bp5AkOr7hO0vQJ6RdQn2wlP84LUhw/ilfPrkifvT8rM3AoeLqn2+72B3fpdWQ/dqeTWRUrkCLfBo56zCaxLT9VIlbg7Yz+Zn1RQhDQLL2J57RLONL7YE+6G3XARSgwxa1hXLp0gX79elK6dDkGDfr3ncCi7xOpc4aHHj2iYrp0353QAAwcOJDhw4fTsmVLPD096dy5M9WrVwegZMmSjBs3TjwLIxJFMdmDe3h1+Q3FxQuY69ZHP36KqzeHKEoFBUkYOFDFn38qyJPHwZYtJrJl+3hW5ur+R6zoe5Cw1wYq/5aP9lMqozO6xntKdBF4jhyGZsUS7OkzELZtD/aixdwSt95qZfCJw6wNvEn+xEmZUi0Xt1J046riIrlM7SmhH4OMH2PUhURvxWvwKVT7nmCumhbdqOL4NFsAoe4twg0KCqJNmxYkTZqMhQuXftGWRBT1IvUI2xwOEkTRKWmNRsOECROYMGHCF5fduXPnq7c7duxYlBxfJIpXnE7UyxajHTkEQaUiYsFSLHUbxHRUcY4gwJ9/umplIiIkDBpkoXNnKwrXZAJ0wSbWDj7KmS2BpMjqS+clNchQIBlqTyU6owXlgb1o+/ZE+vIFxo5dMfT/3S21MuAq/O10YDfPdBH0yF+YBiWDOeZTAwGBquGryGCNmrYd7iC7E4J3j6PInuvQ9y2IqVX2GGkIabPZaNeuJSEhwezcuV/sN+MmkUpohpctS8edO+kZHEw2f38S/8Ppz/zJxEInkShWMZvxadEY5dHDWMtVQDdjLk6xIDHKvX0rYcAAFTt2KMib18GMGR/PygiCwJktd1g75CimCAu1+xShZo/CyJXvzxa8e4dXpy6oN2/AniUrYbsOYC/gnr5bNoeDqRfPMu3iWVJqvQioWwdHhnns95hPYlt+Kkcsi5Vdf79GveUe2tFncXorCV9Wxa39Zf5uxIjBnDp1gjlzFpIrV54YiyO+iVRC02HHDgB6vy/U/bRrsCAISCSSSHUKFolEbqRW40iTDt3EnzC3bCOOLohiggCbN8sZPFiNwcAXtTLvnkWwsu9Brh96QvoCSWk9tSIps/l9uLHqzz9gUF9UoaEYevVzdft10wTz+6EhdDm4h0tvX9M4S3YGlEvNiUS/8E5xlTzGThQzjERG9HcejhImO16jzqDe+gBr0WRETCrlluGSX7N27SoWLpxH+/YdadiwSYzFER9FKqE53LJldMchEomigCQkGO2gfhi798aRLTv6ydNjOqQ46eVLCX37qtm/X06BAg6mTzd/2MHkdDg5sOQqAWNPAdBsbFnKt86NVOYaGCl9+QJt/16o9u6GAgUI3bgNR46cbonbKQgsu3GFkaePo5bJWVy5JplzXGCHV2tkgpLq4etJZ63ulliigux+GN69jyK7H4ahYx6MnXKDLPoHc37NiRPH6NOnO2XKlGPYsNExFkd8FamEpkzatB/+bbBa0VmtJNJoUMbxToci0Q/H4URx5hTychXcMqgwvnF1+1UwfLgKux1GjTLz668f+8o8vRHE8t4HeHT5DbkqpKXlpPL4pnzfjdbpRL1iKZ6jhiFx2NEPG412cH8coaavHzAKvdDp6H54L8eeP6VC6rRMKl+c20mGcFC9geTWElTSLUbr/LJ5aqwkCKgD7qMdcxbBU0H4worYSsRs7Pfv36N16+ZkyJCRxYtXoPirgErkNpEuu97/4AGDDh3i0qtXH35WMHlyRpQtS9WMGaMlOJFI9O8keh3qpYswde6O4O9PyOlLoIm5U+5x1cOHEnr3VnPypJySJV2TsdOlc3Uht5rsbJt8hj1zL6JNqKHDgmoUrpP5w/K87N5dvHp1RXH2NNZSZdFNno4zXXq0btj5IggCm+/eZuDxw9idDiaVqUjV3Db2e1clQvaYQoaBFDT2Q8qP8QVVYrChHXEG9Y6HWIskRTexFE7/mB2KGRwcTNOmDVAo5KxevREfnwQxGk98FalX0/4HD6i+di2FkidnWpUqJPH05JVez4abN6m5di27mzWjUgb3TCsViUQfKc6cwqtLB6TPnmDPXxBbydJiMhPF7HaYN0/JpElKlEqYMsVMs2Y2pO9XNm4efcrKvgd5+zicUk1z0GhYKbQJ3+8KtVjwmDkVjxlTEDw8iJgxF0uTZm6rZwoyGul79AC7Ht2nUNLkzKxQifCkKwnwHIWHMwl1wneS3PbjDEmU3wrGq/cxZM90rq6/7XPF6BITgMVioVWrprx69ZKAgB2kSZM2RuOJzyKV0Aw+fJi6WbOysWHDz37eo2hRGm/ezIijR8WERiRyJ7MZzwlj0MydiTNVGrf2LIlPrl+X0rOnmmvXZFSrZmPCBAtJk7rOykQEGVk/7BinNweSOF2CLxrkyc+ewat3V+R377h6/4yagJA4sdti3/7gLv2OHkRntTKsWGma50vKYZ9WvFAeJYOlDmV1M1AL399bzC2cApoVt/Ccdgmnr5rw5ZWxFUwa6Zs7MmQEddQvATmdTnr06MzZs6dZuHAZhQoVifJjiCIvUgnN9TdvGFm27D9e1iZvXupv3BiVMYlEov9Ddv0a3l3aI799C1OL1hhGjEbQxvZxxz8WoxEmT1Yyb56SRIkEliwxUbOmHYnEtYRzfN0tNo44jllv5adeRajZoxAKtevtVBIehufoEWhWLMGRMhXhazdhdWPL+xCziUHHDxNwL5A8/kmYVaEKyqSn2eRVH4fEQjndHLKZmyPhx9j1Jgky4T3oBMqTL7FUSIVuVHGEBN/WF00/ZSYaf68oHUYpCALDhw9my5aNDBo0lDp16kfZfYv+m0glNEm1Wp5FRPzjZU/Dw/FU/iDb+0SiH5ndjmbODDwnjsWZMJHbPyjji6NHZfTpo+bJEynNmlkZNszCX/N3X94NYWW/g9w59YLMRVPQcnIFkmd+33FZEFBu34p2UD+k74Iw/tYJQ//BoP36dOCotuvhffoePUCoxUzfQsXoVCAbZ71/57ZmFf62fFTWLSaBI5Pb4vleyqPP8fr9JBKjDd2wopgbZY417Qdmz57B/PmzadeuA927947pcEREMqGpny0bgw4eJG2CBFRMn/7Dz/c/eMDgw4eplzVrtAUoEolAEhqCT7NGKC6cw/xTXfQTpyKI3UejVHCwhOHDVWzYoCB9eid//GGkRAkHABajjR3Tz7F7zkXUngpaTa1IqaY5kEpdH67SZ0/RDuiNav9ebLnzErFmI/Y8+dwWu+uszCEC7t0hh68/62vVwz/pIwK8S6OTPqWAoQ+FjAOR8YPsvDHa0E66gGbDXexZEhIxqQqOjAn+891pe3dzLTmNiZpZTuvXr2HUqKHUq9eAUaPGf9abTRRzIt0p+PTz51RetQpvlYokWi1v9Hp0ViuFU6RgQqVK0R2nSBSvCT4JcCZNRsT8Ja7RBeIbaJQRBNi4Uc6wYa6xBT16WOjZ0/qhtvr6oces6neIoKcRFG+UjcbDSuH9164amw3Nwnl4ThoLSNCPHIvp1w7gxrk9Ox7co9+xg4RZzPQrVIyu+fNxxWsKAR6T0TpTUidsN8ntP059lfz6O7z6H0f+OAJjy+wYeuQH1fftwBISJgKPqFlJ2Lt3Nz17dqFs2fLMnDkfqTRmi5JFH0kEQRAic0VBENhx9y7Hnz4l1GQikUZDydSpqZE5M9JY/OYaHKzH6YzUr/hN/P29CIrC9VjR18XXx1r6+hWeQwdiGDnOrSML4tPj/fChq0He8eNyChZ0MHmymezZXQ3yQl7qWDfkGBe23yNpxoT8MrH850W/F87h1acH8ls3sFSuin78FJwpU33tUP/oex7rN0YDA48dYsfDe+TyS8yM8lVIniSEA17tCVJcJov5Z0rrJ6EUvP/T/bud3YnHout4zLuK00+DbmxJbEWj7nkfFc/r06dP0rhxXbJly86WLTvQunE58UcSXe8hUqkEX9+vP+aR/hohkUiolSULBZInJ8Rkwt/DgyTiH1MkijYSowHl8aNYrl3BKs5gilJWK8yZo2TqVNdW7AkTzLRs6dqKbbc5OLj4KlsnnsbhcFK3fzGqdSmAQvW+6DcsFM8xI1GvXIozaTLCl63BWr2m286aCYLAhju3GHryCCa7nd+LlKRj3nzc1i5io+dwFILHjzdU8mE4XgNPoLj+DnONdOgHF0HwiV3Tvc+dO8vPPzcgVarUrFmzWUxmYqFIJzRLLl1i7IkTPA4L+/CzrH5+jC5XjrrZskVHbCJRvCMJDUG9aT2mdh1xpM9I8IUb8A/DYEX/3ZkzMvr0UXH3roxatWyMGfNxK/bdMy9Y1f8wz2+/I0+ldDQdU5bEaX1cNxQEVJs3oB32O5KQYEztO2HsP8itO8yeRoTT9+gBDj97QuGkyZlWrjJJfQ3s8qrLC+Ux0lqqUlY3C08h5gYzfhOngGb1bTynXUJQy4mYXBpL9agfiOndujmo5DB/+X+6/aVLF/j55/okTZqUgIAd+Pn5RW2AoigRqYRmzrlzdN29mwbZszOybFn8PT15azDwR2AgDTdtYmPDhtQTkxqR6LsoDu3Hq3tnpMHvsJYuhyNrNjGZiUIhITBqlIo1a5SkSuVkzRojlSq5in4jgoxsGnWCE+tv4ZvSi64rapGvavqPnX7v3kHbvxfKk8ex5S+Afv0W7Lnzui12u9PJwmuXmHjuFCBhXKlytMqZhzua1azzHAgIlNPNJpu5xQ+zHVv6XIfX7ydRnn+DpWxK9COKRVvHX0loCCj+Wx3OtWtXaNy4HokSJSIgYAdJkkS+/43IvSKV0Ew5fZpexYoxuXLlz37ePHduuu/ezfAjR8SERiT6r/R6tCOGoFmxBHvWbISt3eRKZkRRQhBgwwY5I0aoCA+X0KWLhd69rXh6ugZJHl5+nYDxp7AYbVTvVpCfehZB5fl+N5DRiOe0SWjmzkTw8EQ3aTrm5i3BjXPsrge9pdeR/VwNekPlNOkZX7o8CX0M7NY24olqHymspSivm4O3M63bYvouTgH1+jtop1xEkEmIGF0cS92MsbLQ/ebNGzRsWBsvLy8CAnaQPPkPMusqnopUQvPGYKDyVzoB18ycmcWXL0dpUCJRfCE/dxbvLu2RPnmMsVM3DAMGg/rbmoaJvu7OHSn9+6s4deqvol/Th6LfBxdesbL/IZ5eDyJ7qVQ0H1+OZJk+6SmzZxfawf2RPXuKuXFT9ENHIfj7uy12g83GpPOnWHD1EonUGhZXrknNDBm5p97IHm0/HBILpXQTyWVuj4QfY6eN9EkEXkNOobzwBmvJ5OiGF8OZPHbWoty4cZ2GDX9CrdYQELCDVKlSx3RIon8RqYSmUvr0rLp27R+Tmj/v3KFMmjRRHphIFKdZLHhOGodm9nScKVMRvnUXtmI/zkyd2M5ohKlTlcydq0SrhalTzTRt6ir6jQgysnnMSY6vvUmCpJ50WFiNwrU/DpKUPnqI9vd+qA7sw54tO2Hbdrv9b7P38QMGHjvEc72O5tlyMrRYaRQeYezWNuWxahdJbUWooJtHAscPMhjY4USz6jaeMy8jKKSx+qwMwOXLF2ncuC6enlq2bPmTtGmjvq5HFPUildBUz5SJAQcOUGLpUprkyEFSrZZgk4kdd++y5/59+pUowdTTpwGQAD2L/Tg9D0Qid5M+f4ZP88bIb93A1LwlhpFjxdEFUWjPHhmDB6t5+lRKkyY2hg614Ocn4LA7ObD0GgHjT2E12qnWuQC1ehdBo33fn8RkwmPWNDxmTUNQKF09Zdr+Bgr3NaN7qdfx+4nD7Hx4n6yJfPmzbmOKJEvOHdU6TmgHYJeYKa4fQx5Tpx9mOrbsbiheQ06huP7OVSszrCjOJLG3Nuzs2TM0bdqAhAkTERCwndSpxS/sP4pIJTQdduwA4PSzZ5x+9uyLy8efOPHh3xKJRExoRKL/w+nnj9PPn/DVG7BWrhbT4cQZT55IGDxYzd69crJkcbB1q5HixV1Fv4GnnrNm4BGe335HjjKpaTa27JfLS0MGIHv6BHO9hhiGj3Zr7x+708mS61cYf+4kDqfz/VbsAlgVb9ipbcQT1V6S2YpSXjfnxxldYHHgMf8qHktuIHgpiZhYCkuNdLH2rAzAyZPHadasEcmSJWPLlu1izcwPJlIJjXPYsOiOQySK06SPH+E5biT6yTMQvLwJ37wtpkOKMywWmDtXybRpSqRSGDbMTPv2NhQKCH6hY+OI45zbehffVF50WVaT/NUzfNy99PA+2kH9UB464CrI/mMnthKl3Br/uVcv6XfsALeC31E+dVrGlypPGh8fbqlXcMpzME6JjZL68eQy/fbDnJVRXHiNduhp5I8jMNfOgL5fQYSEsbs27NCh/bRq1Yw0adKyefN2kiT5Qba+iz74pv7cISYTZ54/J8Jiwc/Dg0LJk+MjFjCKRP9KGvQW5ZFDyG7dwl6kaEyHE2ccOiRj0CA1Dx9KqVnTxqhRFlKkELCa7Pw58yI7Z55HEATq9CtKtc4FUWrev+Xp9XjOmIJm3iwElRr9qHGY2rR36/JSiNnEoD8Ps/jyZZJ5allSpSY102ciXPaQbV7NeaE8RgprKcrqZpLA+c+bMmIbSZgFz6kX0Wy+hyOllrDFlbAVTx7TYf2rTZvW0717J7Jly8GGDX+IfWZ+UJFOaIYePsykU6ew2O0ffqaQyehdrBhjK1SIluBEoh+Z9M1rlPv3Ym7eEnuhIgRfvOnWyctx2fPnEoYMUbFzp2uQ5Pr1RsqXdyAIAhe232fDiOO8expBoZ8y0WhYKfxSvW//LwioAjbhOWIIstevMDds4tq95MZv405BYO3tG4w+c5xwi4WOeQrQt1AxPJRSrmhmc85zNFJBQVndTLKbW/4YfWUEAdX2h2gnXkASbsHYNieGjrnBI3YMw7QXLIzyK7Oc5s2bzbBhgyhVqgzLl6/By+sHGRUh+kKkEpoZZ84w7sQJ+hYvTpOcOUni6clrvZ71N24w6dQpkmm1dC1SJLpjFYl+GKptAWj79URisWCtVAVnkqRiMhMFLBaYN8+1vATw++8WOnSwolLBs5tBrB18lMCTz0mZzY++W+qTvdQns5euX0U7qB+Ks6ex5clHxJKV2Au5933r6ts39D92kEtvX1MkWQoW1a5FUqkHQfKr7NJ2I0hxmbSWapTRT0PrjP1nNgBkjyPQjjyD8swrbLn90C2phCNLopgO6zOGwcPx8PeCT+YLCYLAyJFDmTNnBrVq1WHu3EWoVLFr3ILo20SuU/D58/QvUYLR5ct/+FkSrZY8SZMil0qZe+GCmNCIRLg6kmoH9kEdsBlb/gLoZi90JTOi77Z/v4zff1fz+LGUGjVcy0spUwrogk1sGHyKI6tu4JlARYsJ5SjTIhcyuas3i+TdOzzHj0a9ahmCry+6abMx/9wc3DglOdRsYuzZk6y8eQ0/jQdzKlSlQeZsJEgsZ7dxEFc0s1ELvlSOWEZGS70f46yM2e4aJrn4BoJahm5oUcyNMoM09sdutVrp1asrGzeuo3XrXxk7dhIyNzZLFEWPSCU0zyMiKJs27T9eViZtWia/37ItEsVnisMH8ereCem7IAwDBmPs1gvk31SmJvoHDx9KGDJEzf79cjJlcrBxo5GyZR3YrQ72zr/KtslnsBrtVPw1D7X7FMUzwfu6PpsNzdKFeEwaj8RowNSuA8a+AxF8ErgtdofTyapb1xl39iQRVgvtc+enb6FieKtUPFMcYi09CfN4RHZTS4oZRqIWErottu+hPPoc7ZizyJ7rMddMj6FvgWgbWxAVPp3lFBYWSps2LThx4hj9+/9Or179PhSJi35skXq3zZgoEcefPKFi+vRfXHbsyRNSeIk9NETxmMGAduQQNMsWY8+SlbDVG9w65yeu0uth5kxXczyFwrV7qV07GwqFwJV9j9gw7DivH4SSq3wamowsQ/LMH5c5FIf2ox0yEPm9u1jLlkc/egKOzFncGv+5Vy8ZePwQ19+9pXjylIwtVY7svv4YJG/Ypx3IPfVmfMlMnbBdpLCVdGts/5X0hR7thPOoDjzFnt6HsGWVsRWJ/ZPgbQULo9KqePz4Ec2aNeTx40fMnr2ARo1+junQRFEoUglN18KF6bRrFw5BoEH27CTx9OSNwcCmmzeZdOoUYz5ZihKJ4hPZnUC8f2mC7PEjjB26YBg0VBxd8J0EAQIC5IwcqeLVKykNGtgYNsxCkiQCz2+/Y/2wY9w88pSkGRPSY21t8lT82MVVdu8unsMGubr8pkvv6vVTqapbe5+8NugZdfo4m+7eJpmnloWValA7Y2aQCNxQL+WM53BsEiOFDAOo7DmMMJvNbbH9Z2Y7Hktu4LH4BkhA3zM/ppbZQfljLNOYOnfj2r3r/FStPA6Hg02btlG8+I+RRIoiL1IJTbsCBXgYGsrkU6cY90kTPblUSvciRehbQmzZLoqfnIkTI/gnJnzqLLf3L4mLrl+XMmiQirNn5eTJ42DRIgOFCzsJf2tgRZ8zHF19A42Xkp9HlaZ8mzzI309QloSG4DF5PJplixE0HuiHj8HUtj24scjT4rCz4Oolpl08i83hpFu+QvQoWAStQsk72Q2OevXgteIcKaylKaOfRkJHJhSeaiAWJzSCgPLgU7QTLiB7ocdcNS2GvgVxJou9nX7/SUDAJrp370Ty5ClYu3YTGTL8IM0JRd9EIgiC8G9XehoeTmofnw99aEJNJhJpNBROkQJfj9i7bgoQHKzH6fzXX/Gb+ft7EfRJxbwo+sS2x1p2+xYec2eimzrL1bdEEGJ199NvFROP97t3EsaNU7J6tQJfX4FBg6z8/LMNp83OvoWX2TH9PDaznXKtc1O7dxG0iTSuG9psqFcswXPSOCTh4Zibt8LQ/3e3DpEUBIG9jx8y9OQRHkeEUzVtBoaXKE16n4RYJTrOeYzjmmYeKiEBJfRjyGL5+UPRb2x7bn9Kdi8U7fjzKE+/wp4pAfrfi2Ar/GMVuDscDsaOHUm9WdPw8fFBc+YKvr6+MR1WnBddz2upVIKv79d3i0bqDE2pZcsYW748zXLnpnomMbMVxW+yhw9QHtyP7OEDHFmyxqlkxt1sNli6VMGkSSqMRmjf3kafPha8vATO/nGHLWNOEvxcR96q6Wk0tCTJMn4yrmD/HjyHD0Z+/x7WUmXRjxyLI0dOt8Z/O/gdQ08e5ejzJ2ROmIgNNetRLnVaBATuK//ghHYABulrcphbU9QwFLUQu7Yz/xNJiBnP2VdQb7yLoFWgG1QYc5MsIP8xJnr/JTw8jA4d2nLw4H46JUlK5iyZCRaTmTgtUgmNzeEggVgXIIrHpI8fobhyCUud+lhr1CKkTFlxoOR3OnRIxpAhKu7dk1GunJ1Royxkzuwk8NRzpg8/zuMrb0idy582Myp/1k9GduM62mG/ozx+BHvGTDFSJ/POZGTiudOsvHUNb6WS0SXK0jpnHhQyGWGyexzX9uOp8iB+tjxUjVhFUntht8X2n1kdaNYG4jHvKhKjHVPTrBg75UFI8OP1Zrl37y4tWjTm2bOnTJ48g/QBm5CKXzzivEglNMPLlqXjzp30DA4mm78/iT2/XD/Nnyz2V7qLRN9MEFCvWYnnkIGgUWOpVBU8PcVk5js8eCBh6FDXNuy0aZ2sWmWkcmUHr++HMPOXE1ze85CEybW0m12Fog2yIn3f10T66iUe40ejXr8GIUECdOMmYf6ljVvHFVgcdpZev8qUC2cw2Ky0yZmHPoWKkUitwYaBMx5TuOwxE7mgpqR+ArlM7ZB+24QZ9xMElPufop1yEdkzHZZSKTD0K4gjQ4KYjuw/2bHjT7p374RKpWLLlh0ULVoMAjbFdFgiN/imadu99+0D+GzPviAISCQSHEOHRkN4IlHMkbx5g1evLqj278Vaqgy6GXPhH5J5UeSEh8OUKSoWL1agVsPQoa5t2OZwA6v6uQp+lRoF9X8vTuX2+T+bu+QxZwYe82aB3Y6pQxeMPfsgJHBfzxZBENjx8B4jTx/nSUQ4FVKnZUTxMmRO5IuAwAPln5zQDkAve04W888U04/EU4j9ww3lV4PQTrqA4tJb7JkSELagIrZSP+aEaZvNxsiRQ1mwYA4FChRk8eKVpEiRMqbDErlRpBKaQy1b/gh9K0WiKKPcvhWvvj2QGI3ox0zA1PY3t3aWjUvsdli9WsHEiUqCgyU0a2ZjwAArPp5W9s6+xO7ZF7BZHJRt6Sr49f6rQZvdjnrdajzHj0Ya9BZznXoYBg3DmTbd/z9gFLv05hVDTx7l3OuXZEvky/qa9SifOi0AIbI7nND255nyEL72HFQKW0xyW3G3xvdfSJ9G4DnjMurdj3H4adCNLIa5bkaQ/ZjP8RcvntOuXSsuXDhHu3YdGDZsNErlP89uEsVdkUpovtYlWCSKayRhoWgH9kW9ZSO2vPnQzV7o9oZsccmRIzKGDVNx+7aMokXtbNhgIXs2OyfW3WTrxDOEvTFQoEZGGgwuQdIM78+4CALKfXvwHDUU+d072AoXJXzFWuwF3VuH8iQinHFnTxBw7w7+Gg+mlK3Iz1lzIpdKsUjCOe8xgeua+cgFzx9meUkSYsZj3lU0G+6CQoqhYx6MbXKAZ+wYIvlfHDq0n06d2mGxWFm8eAU//VQ3pkMSxZD/++qbe/48s8+d40l4OOkSJOC3AgXoXLiwWFwlipPkF8/j3aYF0rdvMPQdiLFHH7fWZ8Ql9+9LGD5czb59clKndrJkiYkaNWxc2fuQIR1O8OpeKBkLJaPT4hpkKvJxCKP80gU8RwxBefok9gwZCV++Fmu1Gm4t+A01m5h28RxLr19BJpXQs0ARuuYrhFapRMDJbdVqTmuHYZK8I7u5JUUNQ9EIfm6L7z8x2vBYcQvN0ptIzHbM9TNh7JwnVo8r+DcWi4XRo4ezYMEcsmXLzpIlq8iYUdyFG599NaGZc+4cXXfvJoufH7UyZ+ZeSAg99u7laXg4kypXdmeMIpFbOP0T40yWjIgVa7HnzR/T4fyQQkNh8mQVy5a56mSGDLHQrp2VZ9deMr72Ce6dfUnSjAnpurwm+apl+FCPJ3t4H4+xo1D/+QdOP390E6Zibt7SrQml2W5nyfUrTL90lgiLhZ+z5qBf4eIkf18A/kp+hhPa/rxVXCaprTA19ZtJbM/ntvj+E6sD9eZ7eM67ijTYjKViagw98uNI7xPTkX2Xu3fv8Ntvbbh58zpt27Zn6NBRaDSamA5LFMO+mtAsunSJ5rlzs6JOnQ9vOgMPHGDWuXOMr1gRmVhPIIoD5BfPo968Af3YSThTpyFs9yGxr8x/YLXCsmUKpkxREREBzZrZ6N/fij0smEW/neTS7gd4+3vwy6TylG6W8+Mk7Ldv8ZwyHvWq5aBUYejVD1OX7m7dReZwOtl09zYTzp3ihV5H+dRpGVqsFNl9Xc35dNLnnPYcyj31ZjwdyagYsZDMlkZIiMXvgQ4nqp2P8Jx9BdlzPdZCSTDMKoc9b+KYjuy7CILAypXLGDp0IB4eHqxevYHKlav96+2slaqi1P54289F3+arCc29kBCmVqny2Y6mToUKMeHkSR6GhpJJbFAkigPkly+i3LMLabdeOJMlF5OZbyQIsHu3a+7Sw4dSypSxM2KEhWQJI9g6/gzH195E5aGg3sDiVG6fD9X7Wg2JLgLNvNl4zJ0FFjPmFq0w9B6AkMR9O4MEQeDAk0eMPnOc2yHB5PFPwvRylSmTKg0ANgxc9pjBZY8ZCAgUNPQjv7EnCmLxTjdBQHnwGZ6zLiO/F4YtWyJ0CytiK/HjP7ffvHlNr15d2b9/L2XLlmfWrPkkSRK5zsWmzt3Q+ntBLO3KLIoaX01oTDYb2r9ViSd7P1Vbb7VGb1QiUTSS3QlE9vwp1gqVMbdpj6VxUwQv75gO64dz9aqUYcNUnDolJ1MmB2vXGimS38Du2eeZvvgKTodApXZ5qdG9EN5+72s1LBY0K5bgMW0S0uBgLLXqYBg0BIebZ+uce/WSMWePc/rlC9J6+7Cocg1qZciMVCJBwMkd1TrOeI7EIHtFRnM9ihlG4u1M7dYYv4kgoDj5Es+Zl1HcCMae1puIKaWxVEkL0h87kQHYti2Afv16YjKZGD16PL/+2gGpuEog+ptvKsn/62UR9ZORRCI3cDrRLJyL55gROFKmwlq2AshkYjLzjV68kDBmjIrNmxX4+TmZMMFMo/pGDi+7TP8OFzDrrBStn5W6/Yvhn+Z9rYbDgWrLRjwnjkX29AnWUmUwDB6OPV8Bt8Z+810Q486eZN+Th/hrPBhXqjwtsudCKXMNuXypOMkJz0EEKS6T2JafKhErSGYv6tYYv5Xiwms8ZlxGefEtjuSeRIwujuWnDD/cqIJ/EhoawoABvfnjjy3kz1+AWbMWkClT5m++H5861UEhg03boyFKUWzxfxOar+X1P36+L4pvpE+f4NWtI8pTJ7BUrY5u8kx4/yEmipyICJg1S8mCBUoEAbp1s9Cpo4krf95gcIlzhL0xkKdyOuoPLE6qHO+HQwoCyt078Rw/CnngbWy586KbPANb2fJujf1ReBgTz50i4F4g3ioVvxcpya+58+H5vug4THaPU57DeKTagdaRkkoRi8lkaRCr62TkF9/gOfsKyrOvXb1kBhfB3CATKOPG83rnzu3079+LkJBgBg4cQteuPZHL/9u2eHOTZii9xPE9cd3/fXb03rfvsxlOf52Z6bF3Lz6qjwVWEomEbU2aREuAItF3EQRU69eg/b0/ABEz5mJp0uyHrydwJ5sNVq5UMHmykuBgKfXr2xgwwMzL84GMr3qaoCfhZCqcnI6LqpO56Mcus4rjR/EcOwLFxQvYM2QkYtFyLLXquLVB4XNdBNMunmXt7RsoZTK65itEl3yFPryvmSTvOO85npvqpcgENUUMg8lj7IKC2LudWX7lrSuROfUKp68aff+CmBpnAXXs7oETWUFBQQwa1Jdt2wLImTM369ZtIVeu3N91n5YmzUCsoYnzvvoKKJ0mDRKJBN3f6mXKvG+y9/efi0SxjeTtW7z6dEO1ZxfW4iXRzZyHM3WamA7rhyEIsHOnnNGjXQW/JUvaGTrUCG8esPiXUzy//Y5UOfzosbY2uSuk/bCBQH7xPJ5jR6E8fgRHipTops3G3Lgp/Mdv1//FG6OBmRfPseLmNQBa58xD9wJFSOLhKui1Y+KqZh6XPKZikxjIYW5FIcNAPITYuwtIfuktnnPfJzKJ1Oj7FMDUJAt4xI1eSYIgEBCwid9/74der2fgwCF06dIDRRRs3ZcEB4PEAog7neKyr77DHGnVyo1hiERRS3HkEN6dfkWi06EfNQ5Tu47i6IJvcOaMjJEjVVy4ICNzZgdr1hhJrnzEHwNP8eDiaxKnS0CHBdUoVDvzh+GRsps38Bw/CtXe3Tj9/FyPe8u2oHbfqf53JiOzL59n2Y2rWB0Ofs6ag14Fi5LyfZ2UEweB6rWc8xiDQfaStJaqFDOMIpEj9naDVlx4jcecqyjPvnYlMr3fJzI/cHffv3v69AkDBvTmwIF9FChQkOnT55IlS9You3/vti3EGpp4IG6coxSJ/kZImBBHmrTops/FEYVvjHHd3btS2rWDbds8SJrUydSpZgpkeMKfk06x9sRzEqXwotXUipRonA25wlWrIXtwD4+JY1H/sQWntw+GgUMwtusIWq3b4g4xm5h7+QKLr1/B7LBTL1NW+hQsSvr3AywFBJ4o93Daczgh8tsksRWksm4JyW0l3BbjNxEEFKdf4bHgGsrzb1xLS/0KYmqUOc6ckQHXQMn58+cwefI4pFIZo0aN49dfOyAT69tE/4GY0IjiDMWxIyhOncA4YDD2PPkI23VQrJWJpFevJEyapGTtWgWenjBokIUqRZ+zZ+YpJh54jLefB03HlKFsi1wo3tdqSB8/wnPKBFSb1oNag6FHH0ydurp1Cnao2cSCq5dYeO0yBpuVOhmz0LtgUTIn+tgn67X8LKc8h/FKeQofewaqhK8kg7U2kti4vUEQUB5+hseC6yiuv8ORWIN+QCFMDTODJm69XZ8/f5Y+fXpw+/ZNqlWrydixE8Xp2KLvErdeIaJ4TXnkEMo9Oz92mhWTmX8VFubaubRokRKHA9q2tdGuSSjbJh1g4tiHeCZU02BwCSq2zfuhKZ70+TM8pk1CvW41yOWY2nfC2LUngr+/2+L+NJHR26zUypCJPgWLkc3340ylEFkgZzxH8Ei1E40zMaV1U8huboWMWHiGw+5EtfcxHotvIL8TiiOlFt3wYpjrZIgzu5b+EhQUxOjRw1i3bjXJk6dgxYp1VKtWI6bDEsUBYkIj+qHJL18Emx174SIY+v+Ooc8A8Ii9O1RiC5MJlixRMHOmivBwqFfPTssGr7m45gQjKtzHw0dF3QHFqNQuLxovVyGl9NVLPGZMQb16BQDmlm0wdu+NM2kyt8Ud8j6RWfQ+kfkpQ2Z6FSzyYUwBQIT0Kec9x3FHtQ6FoKWIYQi5jR1R4r4lsEgz21Gvv4PHshvInumxp/chYnxJLNXTxYk+Mp+y2+0sW7aICRPGYjIZ6dKlB7169UXrxjEXorhNTGhEPyabDY9pk/CYNgl7gUKEbd8LKnEHw7+x22H9egWTJil59UpKuXJ2fmv+lsBtx1jw8z3UWiU/Dy1FyRY58PBxFfNK37xGM3MqmpXLwOHA/HMLjD374EyZym1xBxmNzL96kaU3rmCw2fgpQ2Z6Fyz62RkZg+QNFz0mc1OzFAlScps6UsDYB40Q+8a0SHRW1BvvwqrbeL01Ysvlh75vIazlU8WJzr5/d+LEMX7/vR+3b9+ibNnyjB07SZyMLYpybk9orFYro0aNYs+ePSiVSlq1akW7du3+8bq7du1i7ty5PH/+nNSpU9OjRw/Kl3dvQy5R7CO7ewevzu1RXL2MuWET9GMnistL/0IQYMcOOePGKbl/X0aBAg5GDXrNy0NHWf3rXVQeCmr2LEyVDvlJl9mfoCAdkjdv8Jg9Dc2KpWCzYW7SDGPPvm7d+v7GoGfOlYusuHkVs91O3UxZ6FGgCFkTfUxkzJJQLnvM5JpmHg4sZDO3oKCxH17O2FePIX1jQLPqNuoNd5EabFA2FWETSmIrnDROPocfPLjHiBFD2LNnF6lSpWb58rVUq1bjsxmBIlFUcXtCM3HiRC5fvsyyZct4/fo1/fr1I3ny5NSo8fka6oULF+jXrx9Dhw6lSJEiHD16lK5du7Jp0yayZ8/u7rBFsYHTiWbxfDxHD0fw8CB8ySqstWrHdFSxmiDA0aMyxo5VceWKawv21LFv0Z0/wtZud1BqFFTrWpCqHQvg5atx3ej1azyHj0azYgnYbFgaNsHQsy/OdOndFvczXQSzL59n7e0b2J1O6mfORo/8hcmYMNGH61gk4VzVzOWqZg5WaQSZzA0obBxEAkdGt8UZWbJ7oWiW30K9/SE4BSxV02Bqk5OEZdJii4PN3kJDQ5g6dSJLlixErdYwePBw2rfvhNqNW/hF8Y9bExqj0cjGjRuZP38+OXPmJGfOnPz666+sXr36i4Tmjz/+oHLlyjRq1AiAX375hSNHjrBr1y4xoYmHpM+e4tW9E8oTx7BUropuyiy3Tmb+EV24IGXsWBUnTshJmdLJ8AHvEG4f4tDv7xOZLgWp0jH/h8GR0jev0cyeDiuWovkrkenRB2f6DG6L+UFYKDMvnWPT3dtIgCZZc9AlXyHS+ST4cB0req5rFnDZYwYWaRjpLDUpbBiEnyOn2+KMFEFAceY1muU3UR1/gaCWYWqcGVPL7DhTxs26EbPZzLJli5k+fRLh4eE0a/YL/fsPJnHi2NuwUBR3uDWhCQwMxGq1UqDAx4F0BQoUYO7cudjt9s/mdLRo0eKLuR0SiQSLxeK2eEWxxKZNJGz7Kzidrq6zTVvEydPzUeXmTSkTJijZs8c1PLJP12DUjw5yYcI/n5GRvnqJZvZ0NKuWu+YctGhBSIfubk1krge9Zealc2x/eA+VTEbrHHnolLcgKbw+fvDbMHBDs4TLHtMxSd+RxlKZwsbfSWzP57Y4I8XqQLXnMZrlt1AEhuD0VWPolhdTkywICeLmGQqHw8HmzRuYMGEMz58/o1y5CgwZMpKcOXPFdGiAOMspvnBrQhMUFISPjw+qT4o3/fz8sNlshISEfJbFZ836eTO0e/fucfr0aRo3buy2eEWxhFaLPWcu1+iCNGljOppY68EDCRMnqti6VY6XF3RoHUyCl4e4PisQtec/JDIvX+AxcyrqNStdxb6NfsbYvTe+hfPgdMMyiCAInH75nBmXznH42RO8lEq65C3Ib3kK4P/JTjUbxk8SmSBSWctR2DCIpPYi0R7jt5CEmdFsuIt6XSCytybs6X3QjSqOuWZ6UMWtrdd/EQSBgwf3MXr0CG7dukHu3HmZPn0OpUuXjenQPiPOcoof3JrQmEwmlErlZz/76/+t/2c2VHBwMF26dKFAgQJUrFjxm47p6xt9WzX9/ePmaeNYYds2ePQIevSAatVQVq2Kr3hW5h89eQIjR8KKFa6NXu1b6kjwaj83lt0kxEfFz0NL8VP3Inglel8j8+gRjB8Py5a5imxat4aBA9GkS8f7a0Trc9spCPx55w4TT57k9PPnJPb0ZFyFCnQsWBCfT2osrBi4wAJOMhEDb0hPRcoynNTKEqD8Pwdwt3uhsPAqbAgEkx3KpoIZeZGXT42XVMK/PZI/6vvI4cOHGTx4MKdOnSJ9+vSsW7eORo0aIY2NI0bevYN3Fvz9/f79uqIoERPPa7cmNCqV6ovE5a//12g0/3QTXr9+TZs2bZBKpcycOfObXyzBwXqcTuHfr/iN/P29CBKz/WjjtWotsof3CWvcEv9kCQl6p4/pkGKdV68kTJumZM0aBRIJ1KseSpKQAzxafofQBCrq9CtKpXZ58fBRY3bYsZ29jMf0Ka7OvjIZ5ma/YOzaE2eq1K47fP98jq7ntsVhZ/Od28y5coH7YaGk9vZhXKnyNM2WA41cgVVnI0hnw4qeG5rFXPGYiUn6jhTWMlQ2rCS5vZgrTGLB684poDzxAs3q2yhPvERQSjHXyoDpl2w4Mr3vlBz878/ZH/F95Pz5s4wfP5rjx4+SNGkyJk6cRtOmLVAqlQQHG2I6vH/kU6cuSoWMIHGWk1tE1/NaKpX835MUbk1okiRJQkREBFar9cOZmaCgIJRKJT4+Pl9c/9mzZ7Rs2RKNRsPKlStJmNB9LdVF7qc4eRynnz+OLFnRT5qGoFS5dULzj+LNGwmzZilZsUKBwwHVyoWSNPQAL7ff4Z2fhgaDS1C+TR40WtdrTBZ4G4/pk1Ft3QJKJaa27TF17o4zWXK3xBtuMbPy1nUWXbvEa4OBnH7+LKhUnVoZMiP/5AuKVRLBdfUirnjMwiwNIZW1PAUN/T8kMrGBxGBDtfU+mjWByB9H4PDXuOpjGmZG8P3nL2VxxfnzZ5k8eTyHDx/Ez8+PUaPG8csvbb76ZTQ2MXXsitIn9scp+j5u/bTIli0bCoWCy5cvU6SIa/374sWL5MiR44sC4LCwMFq3bo2XlxfLli0jUaJE/3SXorjAZMJz7Eg8FszB/FNddItXuEYXiD4TFCRh9mwly5crsFqhQvEQkobsI3j/fYxJPPl5VGnKtMiF6v3wQvmVS3hMm4xq9w6cnlpMHbti7NgVwU07Tl7odCy4donVt66jt1kplTI1M8pVoWyqNJ/1ITFLQrimmc81zXws0jBSWypRyNifpPbCbokzMmSPwtGsCUS17QFSgw1bbj8iJpXCUilNnBtN8Hfnzp1l8uRxHDlyiESJEjF48HDatGmP1o3DR7+XtUo1sYYmHnBrQqPRaKhTpw4jRoxg/PjxBAUFsXTpUkaNGgW4ztZ4eXmhVquZNm0aoaGhzJo1C4fDQVBQEABqtRovL/HDLq6QX72MV+f2yO/ewdSmHfohI2M6pFgnKEjCnDmuRMZshjKFgknybh+64w+Qpvbml0nlKdkkOwqV/P2U5pN4TJ+M8vBBnD4JMPTuj6ldB4RE7umYe/3dW+ZducjW+3cQBIHaGbPQKW8Bcvt/vs3eKHnLVY85XFcvwibVk85Sk4LGPiS253dLnP/K4UR59DmatYEoT71CUEixVEuLqWlW7LndN7cqJgiCwMmTx5k+fQrHjh3G19eXIUNG0rr1rz9UIvMX2f17EOIJidxzVlIUMySCIER9gcn/YTKZGD58OPv27cPT05M2bdrQpk0bALJkycK4ceOoV68eRYoUISws7Ivb16pVi8mTJ0f6eGINTSxls+ExYwoeUyfi9E+MbvocbOUq/ONV4+tj/e6dhLlzFSxdqsRshhJ5g/B/swfLiyckz5KIGt0KUaRuFmRyqWtK88F9eEyfguLcGZx+fhg7dMHc+lcEL+9vOu5/ebydgsChp4+Yd+Uix188w1OhoHm2XLTPk59Ufzt+hPQpVzxmcEu9CidWMlrqUsDYB19Hjm86ZnSRBJtQb7mPZsMdZK8MOJJ4YG6cBVPDTFG+rBTbntuCILB//x6mT5/ChQvn8PdPTKdO3WjVqi2enp4xHd5/5lOn+jfV0EjCQtEO7Ivy4D4EtcbVk2nQUJDJXD2xenVFcf4sjhQpMYwci7VCZdcNDQa8O7RBcfIEttJliZi3GN4vyclu3kA7dCDhW+J+HU+8qKEB11maCRMmMGHChC8uu3Pnzod/nz171p1hidxIdv8eXp3bobh8CXO9hujHT0ZIINZH/eXtWwlz5348I1Mkx1t8X+5CuPSc5PmSUGN0TfJVy4BUKgGHA9XWLXjMmIr85nUcKVOhGzcJ888t3DKk02S3seVuIAuuXuJOaDDJPLUMLVaKFtlz4aP6vO9HiCyQSx7TuKfaBEjIYm5CflMPEjhiwUwfQUB+OQjN+juo9j5GYnNiLZIU/YBCWMulinODIv/OZrOxbVsAs2fP4NatG6ROnYYJE6by88/N42V3X23/XkjfvCFs2x6kwe/w6tAWZ8JEmDp3w+eXn7Fnzkzo3iMo9+7Cu00LQo6dxZkmLZo1K5C+CyJs3xG8urRHs3o5pnYdAfCcNA5jnwEx/JvFbWLFpcit1CuXoR3cH0GjIWLRciy168V0SLHGmzeupaUVKxRYLFAw80sSPd+N7PorspVKRY3u9chWKpWr/sRsRr1hLR5zZiB7/Ah7xkxEzJyHpX4jUCiiPda3RgPLblxl+Y2rBJtN5PD1Z06FqtTOmAWl7POaktfys1zymM4j1U7kgge5TO3JY+oSK2YtSfRWVNsfotlwF/ndUJxaBaZGmTE3yYIjQ4KYDi/a6fV61qxZwYIFc3n+/BlZsmRl9uwF1K3bAIUbnkexlfLAfnSz5uPIlh0HYKnXEOWJo9jz5EX24B5h2/cgaL0wZcmK8ugR1GtXYhw4FNm9e9hKlsGRMRO2kmWQ3bsLgPz6VSR6PbZiJWL2F4vjxIRG5F5SKdaSpdFPm40zSdKYjiZWePXKVey7apWr2Ddf2mckeLYLzZ0gCtTISLWuTUifz/VYSSLCUa9YhmbBHGRv32DLlx/9sNFYq9UAN/T/uPEuiEXXLrHlbiBWp4MqadPzW578lEie6rNCXwGBJ8q9XNJM55XyFCpnAgoa+pHb1DHmp18LAvIbwag330W94xESkx1b9kToRhbDXC0deMb9D/JXr16ydOkili9fQnh4GMWKlWD8+MlUrFgldvaRcTMhYSLUWzZiLVseaUQ4ysMHsFSvieLieew5c3+2acFWpCiKs6cBcKRM6fq3zYb8xjWsxUsC4DFxLAbx7Ey0ExMaUfQSBFffE4kES8MmmJv9grnZL+LoAuDFCwkzZ7r6yDjskCvFIxI+343383BKNMlG1U7VSZrBtRQnff0KzcJ5qFcsRaqLwFq6HLp5i7GVLB3tj6XD6WTP4wcsunaZUy+f4yGX0yx7Ttrnzk+Gvy0VOrByV7WJKx6zCJHfQutISUn9eLKZfkFJzBaTSnRWVDsfot54D0VgCIJGjrlaWsxNsmDPGT8arl29epn58+ewbVsADoeD6tVr0blzNwoWjD07ymID3cQpeHduj1/65EicTqylymDsOwjtkAE4kyb77LpO/8RIX74AwNy8FeotG/FL5Y8jWw7Mv7RGfvkiEosFe9HY034grhITGlH0EgTU61YjqNVYGjQWExng8WNXIrNhgwLBKZDN7w5+b/bjG26kXJfcVGqfjwRJXAWYsnt30cyZgXrTenA4sNSui6lzd+y580Z7nGFmM2sDb7D0+hWe6iJIqfViWLHSNMuWkwR/q6uwSMK4qV7GNc18DLJX+NpzUDFiARktDZARg2c8/qqN2XwX1d4nrrMxWROhG1oES430CF6xqeVw9LDb7ezevZNFi+Zx5swpPD21tGnTjl9/7UDatOliOrxYSfboIfacuTH0GYhUH4F2QB88h/8OJhPC37rdo1Ihed8gVvD1JfToGSRBQR/aI7jOzgxEfuY0Xn26gUyObupM7AUKufvXivPEhEYULZT7dmPPnRdn0mRELF2F4O0T75OZe/ekTJ+uJCBAjlQikEl7g6Rhh0guc1JlRH5KN8+Bxkv1Yeu1Zu5MVHt3I2g0mFu0wtihC043fADdePuWiUdPsOXubYx2O0WTpWBY8dJUS5fxs0Z4ABHSJ1zTzOeWegU2qZ6U1nKU180hla0CEmLu7y0JMaPe9gD1lnvIH4bj9JBjrpkOc8PM2HP4xovnYlBQEGvWrGD58iW8fPmCVKlSM2LEWJo1a4G395eNTEUu0kcP0Q4eQMjFGziTpwBAN202Pg1rY27eCklExOc3sFgQPm0uKJF8SGbkF84hcTqxFy5CwmL5MYwcCw4nXt06Enrygrt+pXhDTGhEUUqii8Bz6CA0a1ZibNcBw5iJCAnjd1PE69elzJihZPt2OQq5k0zKi6QwHSdTcjVVRhWlSN0syJUysNtR/vkHHnNnorh0EaevL4a+AzG1bofgF71LInank92P7rPsxlVOvHiGWiajfuZstMmVl1x+Xzbiey0/yxWPOTxU/okEKRkt9chr7Ia/I3e0xvl/2Z0oT75EHXAP5eHnSOxObPn8XQMiq6aNF7UxgiBw4cI5li9fwrZtAVitVkqXLsf48VOoVKkKMlncbgIYFRTXriBovT4kMwD2PHmROBw4kyRBfvvmZ9eXvn3z1XpAz4ljMfQbhCQ0BPmD+1hLlQXA55cmSCLCXV/0RFFGTGhEUUZx+iReXTsgff4MY/fe8b4I7sIFKdOnq9i3T45aYSOT7DSpbacpUNKfqp0qk730+0JavR7NilVoFsxD9vQxjrTp0E2Yirlx02jfev3WaGD1reusvHmNlwY9KbVejK9QgTppMpNI/XnPFQc2Hqr+5KpmLm8U51E5E5DP1J1cpvZonSm+coToJ3sUjvqP+6i2PUAWZMKZSI2peVbMdTN+nKsUx+l0EWzevJEVK5Zy69YNPD21NG/ekjZt2pM5c5aYDu+H4kiSDGl4GNIXz3GmcO3Ek911tRRxZMqMfPYMMBjgfV8exbkz2P5h+Uh+9gyCTIa9YGEkYaGuHzqdrv/ANRhWFKXEhEb0/cxmPMeNQjN/Ns40aQn7cy/2wkViOqoYIQhw7JiMGTOUnDghR6Mwk4XjpBcuUqp+Wqp0rEeq7K6zLdJXL9EsXoB65TKk4WHYChVBP/z9jqVo/CYtCAJnX71g+c2rbH9wD5vTSZmUaRhXujyV06QnaRKfz5pimSUh3FKv4LpmIXrZC7wd6Silm0hWc/MYK/SVRFhR7X6EeusDFFeDEKQSrKVToK+XCWvpFHF+HAG4/o6XL19kzZqVBARsxmDQkzNnbiZPnkG9eg3QiuNDPviWWU72goWw5cyNV7dO6EeORWIy4tWnB+aGTbDUrI3H5PF4d+uIoe9AlPv2oLh4Ht202V/cj+fEMRh+HwaAkCAhjjRpUa9b7TpGhowIPgmi7PcTuYgJjei7yK9fdY0uCLyNqVVb9ENHwQ/YGv17OZ2we7ec6dMVXL0qx1NhIBuHyOpxk8qts1GhbfMPhb7ya1fQzJuNalsAOJ1Ya/yEsWMX7NG80yTCYmHjnVusuHmNO6HBeCtVtM6Zh9Y5836xWwkgWHaL65qF3FGvwy4xkcJahtL6qaSxVkZKDCQMdifKUy9R/fkA1YGnSKxO7BkToO9TAEut9Dj9o7+RYGwQGhrC5s0bWL16Jbdv38TDw4OffqpLq1ZtyZevwGfb50Uu3zTLSS4nYu0mPAcPIEH9mggKJZZatTEMGQkyGeEr1uHVswsJK5XGkTYd4cvW4Eyd5rO7UJw6gaBWY89f8MPPdFNm4tW9E8jkRMxeENW/oogYGH3gbuLog+ijmTkNz/GjcPr6oZsxB1v5StFynNj8WFutEBAgZ+YMBfcfyPGShZHWcYJ8aZ9Q7bc8lGySHZWnAhwOlPv2oFkwB+WpEzg9tZibtcD0a4doLfQVBIHLb1+z6tZ1/rgXiNFuJ1/iJLTMkYc6GbPg8bfmaU4chPgf5oR1Oi+Ux5AJajKbG5HH1DHGRhPIAkNcBb47HiINNuP0UWGpkQ5znQw/fIFvZJ/bdrudo0cPsX79Wvbs2YnFYiFfvvw0bfoLdevWF4t8/4Xs/j0SJfIkSJzl5BbxZvSBKO6QmE1YatVGP35KvCv81eth1SoFc+fIefNWjo/0Dfk4SdkiEVTrmI/clUojlUqQ6HWoFy1Gs2g+ssePcKRMhX74GMzNf4nWgkCd1cLmu4GsunWNG++C8JArqJspK61y5CFP4iRfXN8kecct9Upuapai4ylaWSqK6UeQ3fwL6hhohCd9bUC18xHqHQ+R3wlFkEuxlk2J+acM8WZJCeDOnUA2bFjLpk3refPmNYkSJaJFi1Y0bfoLOXPmiunwfhjaPt1BIYNIznIS/ZjEhEYUeYKAetliHGnTYStf0TWXJJ51FX37VsLixQoWL5KjN8jw5TFFZaepWVdBlY75SJPLtSNI+uQxmiULUa9ZiVQXga1gYQyDhmKpWRvk0fOyEwSBC29esebWdbbev4PRbieHrz8TSlegQeaseClVn18fgTfy81zXLOK+6g+cEisprGWoLptOopCySN389iDRW1Huf4p6+0MUZ18hEcCWxx/d4CJYqqVFSBg/Zgq9efOaP/7YzKZNG7h+/SoymYxKlarQuHEzKlWqgvLvfVBE/8owaBjKhPFjSTI+ExMaUeRZrWiWL8aeNz+28hXjVTLz4IGE2bMUbNyowGaXkJRAivlcpMGviSnXqpyrPkYQUJw4hmbRfJR7d4FUiuWnOpjadYzWJlohZhOb7txmze3rBIYE4yFXUC9TVppnz0W+xEm/qKmwoueeehM31Et5p7iKwulFDnMrcprakciRxXW6GDct8VkdKI+9QL3jIcojz5BYnThSeWHsmAdLzfQ40n7bpPAflU4Xwa5dOwgI2MTRo4dxOp3kzZuPMWMmULt2fRIn/nLrvCjy7IWLRL6GRvTDEhMa0f8nCCh3bMNWrgKC1ouwgJ0IvjE8i8eNzp2TMn2qlIOH1EhwkJLLFM9whwZd01OsXg0UajkYjahXr0CzaD7y2zdxJkqEsVsvzK3aftbLIio5BYGjz56w9vYNdj96gNXpIH/ipEwpW5G6GbOi/Ydv8cGym9zQLOGOagM2qQ5few7K6KaR2dzYvbuVHE4U59+g2vUI1b4nSCOsOBOpMTfIjLlmOux5/H/oupjIMpvNBATsZ9mylRw4sBez2Uzq1Gno3r0XDRo0IVOmzDEdYpwhP3cWEnpAJnGZLi4TExrRV0mCg9H274X6zz/Q/z4MU/fe0d7gLTZwOGDnThnTJkm4eUeDAhMZOUHNCkHU7ZqNLMVqIpFIkD59gmbZYtRrViANC8OeIxcRM+ZiqVMfNJHbIvqtnkaEs+HOLdbdvsFzvY6EKjUtc+Smabac5PDz/+L6dkzcVwVwU7Oc14qzyAQVGS11yWlqSxJ7Yfd18xUE5NfeuZKYPY+RBZkQNHIsFVJjqZkOa7HkoIj7Z/ysVitHjhxk69YA9uzZhV6vw8/Pn+bNW1K3bgMKFiws7lKKBp5jR4g1NPGAmNCI/pFy/x60PbsiDQ1BP3g4ps7dYzqkaKfXw+qVMmbPkvI2WI0HIeRTn6Bpcwc1OuTEL3Ve17LSsSNolixAuXe3a3p49VqY2rbHVqxEtJxZMNps7Hp0n3W3b3D8xTMkQOmUaRharDTV0mdAJfvyZRwsu81N9VLuqjdgkYaRwJ6R4voxZDM3dV+RryAgCwxFvfsRqt2Pkb3QIyikWMukRF89HdYyKUET99+CbDYbx48fYdu2P9i1awfh4WH4+CTgp5/q0KpVC3LmLIg8muqqRKL4RHwViT4j0evwHPY7mlXLsWfLQej6ABxxfDfFixcSZk0TWLdejcmqICHPqJTiJm26eVGyUQFUngokEeGoF81DvWwx8vv3cPr5YezRG3PL6FlW+qvAd33gTbbev4POaiW1tw/9CxencZbspPT6srbEip776j+4pV7OG8V5pIKSDJafyGFuTXJbSbedjZHdC0W15zGq3Y+RP45AkEmwFUuOoVMerBVTx4uBkFarlePHj/Dnn1vZvXsHYWFheHl5U61aDWrXrkuZMuVRKpWxuiWBSPSjERMa0QeKM6fw6tIB6bMnGLv2xNBvEKhU/37DH9SlSxImjXFw6IQXggDJCKRxkWe06peKbCWLI5FIkN284VpW2rwBidGArUAhIuYsxPJT3Wh5bF7qdWy6c5v1d27yICwUjVxOjfSZaJotB8WTp0L6tzNArp1KF7itXsU91WZsUj0J7VkooR9LFnMTNIJ7lghlD8JcScyex8gfhCNIJdgKJUHXKgeWSqnjxQ4ls9nM0aOH2b59K3v37iY83JXEVK1anZ9+qkvZsuVRxeHXk0gU08SERgSCgOeoYWjmzMCZOg1h2/ZgL1ospqOKFg4HbA2A6ROd3HnigxwzmdQXad7EQIOumfBLlQosFlQBm9AsW4zi3BkEtRpz3QaY27TDnidflMekt1nZ+eA+G+/e4sTzpwhAseQp6JqvELUyZPpiuzWAUfKWO+oN3FavIlQeiFzwIKOlLtlNrUjqjtoYQUB2LwzV3ieo9r1PYiRgK5QUXbOsWCqmQfCLnjqi2ESv13P48AF27vyTvXv3YDDo8fFJQNWq1alVqzZlyohJjEjkLmJCIwKJBElYKOYWrdEPHx0nRxdERMD8mTaWLlURovdEQyglk5/it+4KyjXJiFIjd/WOGT0V9dqVSN+9w54uvasJXpOmCImitu7E4XRy/MUzNt25xc6H9zDa7aT29qFXwaI0ypKddP8w58WBlSfKfQSq1/BEuRenxE5SW2HK6WaR0VIXpRDNW5wFAfmtEFT7nqDc/8S1nCSVYCuYBF2TLFgrp4kX4wdCQ0PYt28PO3du58iRg5jNZnx9falbtz41a9amZMnSYq8YkSgGiAlNfGW3o5kzA1u5Cthz50U/eUac7CtzN1BgwnAze44kxOb0wlfylKbFr9JpkB+ZCuVE4nCg3L8XzYolKA4fBIkEa5XqmFq1xVamXJQ+JoIgcCM4iM13bhNwL5A3RgPeShX1M2ejUZbsFE6a/B93uATJrhGoXsNd9UbM0mA0zsTkNnUim7kFiRzRPEnZ4UR+JQjV/ieo9j9F9srgqokpnBRdy+xYKqSOF2dinj59wp49O9mzZxenT5/E4XCQPHkKmjdvSY0aP1GkSDGxsFckimHiKzCekuh1aJYsRKrTYc+dN04lM04n7AiwMn2SkxuP/JHgSTqPOzRvoueX3mnw9s+F9MVz1JPHo169AtmrlziSJsPYuz/m5i2jvMj3aUQ4W+/fYcvd29wOCUYhlVIhTToaZs5GpTTpUf/DB6FB+oq7qk3cUa8jWH4TqaAknbU6Wc1NSW2tGL1dfM12lEefozz4FNXhZ0iDzQhKKdYSyTF0yYu1XEqEBHG7JsbpdHLlyiX27dvD3r27uXnzOgBZsmSlS5ceVK9ek7x584tbrEWiWERMaOITQUC1dQuWmrUREiQkdP8xhDjUgTQ8zMn0MXrWbfIixOiLCj2l0l+lS28FZeqlQCo4UR7cj3rVMpQH9oEgYCtbHv24yVgrV43SkQTBJhPbHtwh4G4g516/BKBgkmRMKF2B2hkzk0j95VkNGwYeqnZwR72O54ojCBIniW0FKK2bTCZL/Wjdbi0Js6A89hzVoWdw4iU+RhtOTwXWMimwlk+NtUxKBE/Fv9/RD0yni+Do0SPs37+HAwf2ERT0FqlUSqFCRRg+fAxVq1YnffoMMR2mSCT6CjGhiSekr17i1aMzysMHiZg5D0uTZghJvhxS+CO6eNrMpJFmjl1Kgl3wwVf+ilZVHtFjmC/JM6ZH+vQJ6kljUa9fg+zlCxyJk2Ds3gtz019wpkkbZXHorBZ2PrzP1vt3OPrsCQ5BIEtCXwYVKUHdTFlJ8w/DKJ3YeaY4zF31Bh6qdmKXGPBypKaAsTeZLU1I6MgUZfH9nexxBMojz1Aefobi0lskDgGHnwYaZiaseDJsRZLG6SGQgiAQGHibgwf3c/DgPs6ePY3dbsfb24cKFSpSqVJVypevSKIorp8SuZ84yyl+EBOaeED1x2a0/XshsVjQjZ+CpXHTmA7pu1mtAounhrF8hZLHwUmRYidr4sf8+quNJp2SIRdSoNqzE/XAFSiOHQHAVq4C+jETXWdjFFFztsFgs3HgyUO23r/DgSePsDgcpPLyplPegtTNlJUcvn5fLEu4tlqf465qM/fVAZikQaicCchsbkQWSyOS2YohIRqWAG1OFJffojz8DOXR58gfRwBgz5IQY7tcWMulwp7DF/8k3tjiaG+U0NAQjh07wuHDBzly5BAvX74AIFu2HHTo0IUKFSpRuHBRFFH0/BDFDuIsp/hBTGjiMElIMNoBvVFvDcBWoCC62QtwZIi+b/zucO+micnDdew9kRijIzUe0ghqFrlD76Ge5CiUBNnNG6hHzkK9eQPSkBAcKVNh7DsQc5NmOFOmipIYTHYbB588Ztv9O+x/8hCj3U5iD09+yZ6bupmyUCBJsn+srQiW3eSuejP3VJvRyZ4gE1SktVYls7kxaayVkBH123slQSaUJ16gPPYc5amXSHU2BIUUWxHX9mprmZQ4U3pF+XFjC6vVyoUL5zh27DBHjhzi8uVLCIKAt7cPpUuXpXfv/lSoUInk0TRzSxQ7iLOc4gcxoYmjlAf3oe3RBWnwOwwDh2Ds2jNKa0TcyW53smL6W5YulRP4OiUCiUnt84LmTd/wWz9fPGwaVH9sQj1oFYqrlxGUSizVamL+ublrp5Ls+5dNTHYbh54+5s/7d9n35CEGmw0/jYaGWbJTJ2MWiiZLgewfCqtDZfe4r9rCPVUAofJAJIKMVLayFDYMJL21ZtRvtbY7kV9/h/L4C5THX6C4GQyAw1+DpXJarGVSYi2WDOJoPYzT6eTmzRucOHGMY8cOc/r0SYxGI1KplHz5CtC7d3/KlatAvnwFxF1J8Yg4yyl+EF/RcY3VinZQPzQrl2LPmo2wtZuw58oT01H9J/euRTBjtOtsTLg9A0qJibJ5ntJzkIqipT1RHD2LuucaVLt3IrFYsOfIhW7sRCz1GkZJ3xijzcbBp4/Y8eDehyQmkVpNvUxZ+SlDZkqkSIX8H5KYMOkDHqi2ck8dQLD8OggSktuKk0s3hQyWOngIXw6R/B7S1waUJ1+iOPEC5elXSCOsCFIJ9jx+GLrnw1I6JY6sCePkBGtBELh79w4nTx7nxIljnDx5jNDQUAAyhWorNAAAMcRJREFUZszEzz83p3TpcpQoURLvf6hhEsUP+skzSJTIM6bDEEUzMaGJaxQKpK9eYOzUDcOAwaD+sbbXmg021s5+zapVCm6/TYuTFCT3eUeb+k/oMtCHBK+CUG9ch6r7BmSvX+FMmBBTi1ZYmjRzJW7f+aGtt1rZ/+Qh2x/c49DTRxjtdnzVmn9PYmT3ua/aygPlVt4prgGQ1FaYkvrxZLDUQetM/l1xfcZkR3HhDcpTL1GeeIH8QTgAjsQaLBVTYy2ZAluxZAg+ca9DrdPp5O7dO5w6deLDf+/eBQGQMmUqqlatQcmSpSlZsjTJkkXhYy76oTkyZhJraOIBMaGJCywWPKZNwtzsF5ypUhOxcn2ULLO4iyAIXDnyhrmTjRy5mIxwZ3bkEiul872hW38ldcsK6BetQ1V/A4prVxBkMqwVKqEfOwlrpSrfPVMp2GRi3+MH7Hx4n6PPn2BxOEjs4UmjLDmolSETxZKn/CKJERAIkd3mgWobD1V/Eiy/CbiSmBL6sf9r777jo6rSBo7/pqZNeu+FkA6BhBIIRZAOAlZ0raztVVzLrvjuurroi2V33aZrd111lRW7CNI7Sk8DQgJJSK+TXiaTaff9Y8JIIAhRmDBwvp/P/SRzOXPnuU8uuU/uPfcchvQsxN0S9rPisrFIKAuaUe2uQb27BlVOAzKDBUktxzgqkM5rYzFkhmCOu/yuwphMJo4cOcTevbvZs2c3+/btprm5GYCQkFCmTLmazMyJjBuXSVRUtBgXRuiXesM68HSBjKsGOxThIhIFzWVA3lCPy9tvIHl7033/EocpZpprOvngbzV89pUbJzqGYEFFiFcL99xcw4MPyvD7fgNO//oUbt2CxmzGmDqSzuf/hH7hDUj+P++2TVVHO+tLS1hbWszumioskkSYxp07k4czL2Yoo4NCzugTI2GhQZnNCac1nFB/Q6uyGCQZwcZxTOj8IzE98y9MESNJyCs7UO+tQ7W3FvW+WuQtPQCY4rzpviUBw4QQjOmB4Hx5/Rfu7Ozg4MED7N+/l3379pKVdQCdrguAqKhoZsyYTUbGeMaPn0BkZJQoYITz4vLGP3v70Fw12KEIF9Hl9dvwSmI247RmFT3zr8USHkHL9wewOMAl9p4uI5s/Luf9d8wcLI2ii3TUCgPTxjfzyFIF4w3f4fz5JzhlrEam68IcGgaPP07zvOsxxyf85M+VJImC5kbWlZawrrSYQ9oGAOK8fXgkbQxzY2IZ5hdwxgnSjJEa1feUOq3mhPpbuhQ1yCQFocZJpHYsIbpnHm7Szx/PR96gQ7WvDtW+WtR7a1HUWE/i5kBXDJOsHXkN40KQ/C+faQYkSaK09AQHD+7nwIH9HDy4n4KCfCwWC3K5nKSkFG6++ReMHTuOjIzx4haSIAg/ShQ0DkheegKPX/0Pqv17aXX3wDh12iVdzFjMFo7sqOL9V1vZvCeAenMqEnJiQ1u4464m7knLwWvtZzjd+xXyRi0WD0/0191Azw2LMGaMxz/QE/NPuPdtNJvZU1vNhtISNpSVUNHRjgxIDwzm6XETmRMdyxAv7zPeZ5C1U67eTKn6WyrUm+iRt6KUXIgwTCOmaxmRhpk4Sz4/KyeyZj2qA3Wo99eh2leH8oS1H4zFQ41xTBC6X6ZgzAjGHO1x2dxGamtrJTs7i+zsg7alqcn6FJa7uwdpaek89thSxozJYNSo0bi7X+TJNgVBuKyIgsaRSBLOH76P5g9PIimVtL/2NsYpVw92VGdVebSRz9+o4qs1rpzoSsCAG+7Oen4xv4nfzC8mPudznD78AsXz5UjOzhimz0J/7Q0Yps34yZ2Zm/XdbK0oY2PZCbZWlNFu6MFZoWBSWCQPp41hZlQMgW5nzibeLi+nTL2OMqf1VKt2YZEZcbb4Et0zj2jDHMINU1Hx00calTXrrR1599eh2l+HsrgVAIurEmN6IPrrYjFmBGOK9waF48+rpdfryc8/TE5OFjk52eTkZFFcXASATCYjLi6eGTNmk54+mtGjxxIXF4/CQW6VCoJwaRIFjYOQ19eheewhnDZvxDDxKjpeeR1L6AXqdHoBNVW1s/HDE3zyXxlH6ofQzkTkMjMZae08fn0h05o+x2X1lyi/Oo6kUGCcdBVdS3+HYc48pJ/wF7kkSRQ2N7Gp/ASbyks5UFeDRZLwd3FlXkwss6JjmRQWgetpI79aMFGnPEC503rK1OtpVhYA4GUaSmr3g0T3zCXQNBo5P+0kK6/vQnWw3rocqLddgZFclBjTAui8JgbjmCBMSb6gcuwCpqenh4KCfPLycsnLyyEvL5eCgnxMJhMAAQGBpKWlc8MNi0hPH83IkWniEWpBEC44UdA4APU3X+G+9FFkej0dL76EfvG9l9Ts2B1N3ez+spiV7+s5UBSGlkwk5ESHdrD8mixucfoa741fofx9PpJMhnH8BDrue5CeufOR/PwG/HldRiPfVVewubyULeWlVHVab0cN8wvgsfSxzIiMITUgEPlpt2p0Mi0V6k2UqzdSqd5Kj7wVuaQk2JjJhM47iOyZhZflJ0w+KEkoSttRZdVbl+wGFFWdAFjcVBjTAtAvHIJxVCCmZD+HLmC6urooKMjn0KE8Dh/OIy8vl8LCo7bixcvLi9TUkTz44MOMGJFGWlo6wcEhovOuIAgXnShoLmGyzg40jz+K85efYUxLp+PVt63jKVwCujt6OLimhC8+aOX7nACqpZGYcMHbXc+TU7O5x+8bwvZ8hfLNIwAYx2TQ+dwfrZ2Yg4IH9FmSJHG8uYktFWVsrShjb20VPWYzrkoVk8MjeGzUWKZFRBOs6TuEvxkj9aoDVKg2U6HejFaVC4CrOZDonnlEGmYQbpyCkzTAqwUGM8ojTahyGlBlN6DKbbA9hWTxccaYHkD3bYkY0wMxJTjuLaT6+nry8w+Tn3+EI0fyOHLkMCUlxVgsFgB8fHwYPnwEDz74MMOHp5KaOpKIiEhRvAiCMChEQXMJk9ROKMpL6frf36N75DeDPnWBvtNA7qZS1nzYwNY93lSZk9DjiVpp5N5RWSwJW0Xcoa9RrSoEwDh6rLWImbcAywDnymnr0bOzqoLtleXsqK6gos16yybO24fFKSO4OiKKjJBQnBR9c9ImP0GlehuV6q1UqXZgkLcjkxQEmcYwtuspIg0z8DMNH9Dkj/L6LpS5WlS5WlR5WpT5TciM1pO6KdIDw+QwjGkBGNMDMUc5XidevV5PUdExjh7N5+jRfIqKCsjNzbMNWAcQHh5BcvIwFi68nuTkYaSmjiAkJFQUL4IgXDJEQXOp6erC7e8voXvoESQvb1pXbxzUQqany8ihLaWs/28tm3e6U2lKopNRKDDxy8SdPBC+hpTjq1DtPYEkl2Mcl0nH4rsxzLlmQE9emSwWchrq2FFZzrbKcrLrazFLEhqVmmlDYvjViNFMjYgi/LR+NnpZC9WqXb1FzBbaFWUAaMzhxPZcR4RhGmHGSThJXue5w2aUR5ushUueFlVeI4o66yPUklqOKcWP7tsTMY4IwDjSH8nXcR6jNpvNlJWdoKCggGPHCigsLKCgIJ+SkmLMZjMATk5OJCcnM336TJKTU0hOHkZSUjLe3j/vqS5BEISLTRQ0lxjliWJc3nwVU1IyPdfdOCjFTHdHD7kbS9n6WQ1bdmqoNCXSRjoqDPwyYgP3haxh2InVqApqkYqUGCdOpmPJw/TMnocUEHBenyFJEqVtreyoqmBHZTnfVVfSbuhBBqT6B/Jw2himhEeSHhhMSJAX2t7Htk10U6faT6V6O1WqbWiVuUgyCyqLhlDjRFJ1S4gwTsXTHIuMc1w9MFtQlLajPNyI6nAjysONKI81IzNJ1n8O1WBM86d7eBLGEf6YEnxAfek/iWM2m6moKOfYsUJb4XLsWCHFxcfR6/WA9UmjyMgoEhKSmDdvPomJySQlpRAdHUNwsLct34JwORBzOV0ZREFzKTAYUG/ZhGH2XEzDUmnel2v3J5g6mrrJ2XCCHV9Ws+17D6rMCbQyGg0d/DLwG+72X01y2XoUFW1Ija4Ypkyjfe41GKbPRPL0Oq/PqO/qZFd1JTurKthVVUF1b2fecHcP5g8ZyuTwSCaERuDr8sNVDzM9lLOLfFfr49R1qv2YZT29t5FGM0r3BOGGqQSY0lHwIzNIWyQUFR0o8xtRHmlCmd+E8mgTcp21M6tFo7JefbkrGWOqP8bh/pf8IHZGo5HS0hMcP36MoqJjHDtWyPHjx/oULgChoWHExcUzYcIkkpKSSUhIZOjQeNzcxC944cog5nK6MoiCZpApCo7ivuQ+VEcO0bxtN+bkFLsVM01V7WSvK2H7lzV8n+1NrZRICxmEU8EjPl/wC89via3aibzegMXkS8/8+Rhmz8Mw6SpwOffJXqvTsaemiu+qK/m+upKiVuscPN5OzmSGhvNw2hgmhUUQ4+ll64thQk+N6nuqVbuoVn1PnWofZvTgKsPPNJyU7nsJM04ixDgetXSWx7zNFhTlHSiP9hYuBc3W4qXTCIDkpMCU4EPPwliMKb6Yhvtb+77IL83+IO3tbRQXF1FUdNz2tajoGKWlJ2xPF4G1n0tcXDwTJ04mLi6e+PgE4uMTxAB1whVPzOV0ZRAFzWAxm3F58zXcXvw/JA9P2v6zEnNyykX9SEmSqMxvJHtdCTu+aSD7mD91JNLKBEZzgOc8X2eh0zpCGg5BM5i8Y9Hf+z8YZs7GOCbjnHNENei62FNTxe6aKvbUVFHYbB0F1k2lIiM4lFsSk5kYGkGKn79tniSDrJ0K5WZqVXuoUe2mQZWFWdYDkgxfcwrJ3YtJdJ2Opimt/9F59SaURa0oC5uthUtBM8rjLci6rSd6SS3HFO9Dz7wYTEk+GJP9MMd6XXKPTuv1esrLyzhxooQTJ0ooKSmipKSYkpJiGhrqbe2USiWRkVEMHRrP7NnziIuLJy4untjYODSaMwcMFARBzOV0pZBJkiQNdhAXU1NTJxbLhd9Ff3/3n9zPQF5ehvuv/gf13t30zLmGjr+8/JPGYzkfJoOZ43uryV5/gh3ftlJQG0Y9CUi4Mp1N3OK+mpnmdWh0WutAd6PHYpg5B8PM2T/6iLgkSVR2tLO3tpp9tdXsram2XYFxVaoYExxCZkg4maFhpPoHolIokJDokFdSp9pLrWovdcr9NCmPIMksyCQF/qYRBBvHEWqcQLBxHM6SdVoCf393tA3tyOt0KI+3oDjegvJYM8rCFhRl7ch6f74WjQpTgg+mRB/r1yQfzDFel0zxotPpKC8vo6yslNLSE6csJVRVVXLqf0U/Pz+GDBnKkCGxxMTEMnRoHEOHxhEZGYVK9SO31i6An3NsCwMjcm0fsqYm/Pw0aCWnwQ7linCxjmu5XIav79n/cBNXaOxJknBe8R/cnv4dyOW0//NNem665YI/5tvZ3M3hreVkbyhl+0YjFd0xNDCeaGpYwDpucnuGNN33yCUzFoUXhunTaZ8xC8OUq5HO8jSL2WLhaHMj+2trOFBnLWBquqyDx3monRgTFMLNicmMDwljuF8AKoUCE3q0ylyOqL6gXrWfOuV+uhS1AKgsGgJNo0nXLSXEmEmQcTQqrH06ZK09KItbURQXoixqhdIOfI82Im83/BBPsJv1ttHMSGvxEu+NJcx9UG8bSZJEQ0M9ZWVlVFSUUV5eZitgysvLqKur7dPey8uL6OgYRo8ey6JFvyAmZoht8epnjilBEH4aydcX/EQfmsudKGjsRNbUhPsjD+C0cT2GiZPpePl1LGHhF2TbkiRRXdhE3qZS9q+rYl+2G/VSLCYymcx33CV7m7mqjfgbagAwRg+ne9pjGK6egSl9VL9PUrX16Mmqr+VAXS0H62rJqq+l02gtKILc3BgbFEpGSCgZwWEk+vohk0m0KkqoV25jjyqLemUWjcrDWGTWfise5ihCjJkE6zIIMo3F15SMotWEoqQNZUkbiuJ8lCWtKEpaUTR02+KwuKsgwZee2VGY4rwxD/XGFOeN5KG+ILkbCGvB0kBVVQVVVZVUVFRQWVlOZWUFFRXWr6d2xpXJZAQHhxAVFc2UKVcTGRlFdHQMUVHRREVFi0ehBcFOnFauAHdnmHv9YIciXESioLEXtQpF6Qk6n/8T3Xff/7OnLuju6OHozkoObSnj+43tFDUE00IkCcC1bGWW/E+MtGShwILZ3QvjVVPomHI1hn5m5jZZLBQ2N5FdX0t2fS0H62s53mK9fSSXyUjw8eWGuETGBIcwJiiEMHd3OhVVNCiz0aq+ZrUyhwZlDga5dfA7lUVDgGkkqd1LCDKMJrgqGY/jTijL2lCUtKE4UYvyRCHy5h9O/pKLElOsJ8bxIXTHemEa6o15qBeWQFf8AzzotMNfVt3d3dTWVlNdXU11dRVVVZW2ryeXnp6ePu/x9vYmPDySuLgEpk2bSWRkFJGRkURGRhMWFo7zT5xkUxCEC8d55QprHxpR0FzWREFzEcnaWnF99WW6Hv8tkrsHLdv3wE/s/2CxSFQc0XJkWxlZm2rYf9CZBksUwfgxjlLu41OmyLbjKumwyBWY0tLRT16KYeo0TCPTbVdhJEmisr2NnIY625LX0IDOZL2S4u3kTHpgMNcNTWBUUAgjAwIwu1SiVR5Cq9xBrjKPTco89PLegkdS4WtKYWjHQoKrEwkpHIJ/ri+q0i6UpW0oytuQ6Xf9sB8easxDPOmZEo45xhNzjCemWC8swW4X9XaRtVipoba2hpqaatvXmhprAVNTU0VTU9MZ7wsICCQsLIzk5GHMnDmH8PBwwsIiCA+PIDw8XDxBJAiCcIkQBc1FpMw6gMtrL2OYMAnj5CkDLmZaajvJ31HBoW2VfLe1h4q2EHyRSKONJ1jFFLbhi7Ww0EfGIl19K22Tp2LMnIDk4YkkSVR1dnCoopTD2gbytPXkNtTTpLfe0lHLFQzz9+fWxBRGBgYxPEiDu3cNTap8GpU70SoP819lPiaZdaRcuUWNX+dQYmsnE1QUTWh2BEG7fXAq0SNvPXnlog5JUY85VIM5ygNDRjDmaE/MMR6YojyRfJ0vaJ8hk8lEY6OW+vo66urqqK2toa6ulvr6OlsBU1tbQ2tr6xnv9fT0IiQkhJCQUEaMSCM0NJSQkFDCwsIJDQ0jJCQUJyfRiVAQBMERiILmQtPpUO39HuPU6RinTrcOkhcecV5v7e7o4dieavJ3VLB7czuFpR74YmE4ldzHbiazgwCs8+vo/MKQps6mfdIkjBMn0xMQSHFrC/lNWo4cyeVIo5YjjQ009/bpUMhkxHn7MjMqhtQgb+JDu/Hyq6NddYwm5SqalEfZpCi3xeLUo8G/MoYRx6cSmBtE6M4AAnL9UBp/OGTMQW6YI13omRGIOcIdc5QH5ihPzGGanz2ibldXFw0N9Wi1Wnp62jl+vBSttp76+noaGqxf6+pqaWzU2iZLPEkul+PvH0BQUDCRkdFkZIwnODiEoKBgQkKsRUtQULB4zFkQBOEyYveCxmAwsHz5ctavX49areauu+7i3nvv7bdtYWEhy5Yto7CwkCFDhvDMM88wfPhwO0d8/pRZB3B/6H4UFeU0HzyMJTjkR4sZo95E0YFaCr6rZN+mZgqPKAmjnSTKuYuDjGc3Xlj7pXT4hGOZOI32KROoHpnGIVcXjjY3UdDUSMGuLRS1NNNzcj4ehYIEHz/mxgWTGK4nLKgVN69aOhT7aaGANucycmTWIkBmluNbFUL40WACc4YReDSEwKMheFX6gEqBOUyDOcwdy1B39Fe7Yw7vXcI04Hz+h4/JZKK5uZmmpkaamhppbNTS1NSIVqtFq9XS2KhFq23oXbTodF1nbONkoRIQEEhgYCDDh6f2fh9EYGAQwcHBBAUF4+8fgHKQJ/IUBEEQ7Mvuv/X//Oc/k5OTw3vvvUddXR1PPPEEISEhzJ07t087nU7HPffcw5w5c3jhhRdYuXIl999/P5s2bbr0/rI2GHD9259w/cdfsQSH0Lbyy34nZjTqTZRk1VLwXRV7NrfTdKSFSLOWZEp5iGxSyUOJtSjRBibSPOYajo5K5EB0DPvVSo61NHO8pYmObRts24zwkZMaYWbaKD2hHs14uNaBcxVtbhV0aZroAUoAuVGBT6kfwceDGF44g4BjQfgVBePdHoUs0BtLqMZ6m2iiG5Zb3WkOc8cS4NpvvxaLxUJrawutNS00NzfT0tJMc/PJpYnm5iaamppsxUtTUyOtra30N+SRXC7Hx8cXf/8A/P0DSE8fbSta/P39CQgIID4+BpXKHV9fXxTnGNxPEARBuDLZtaDR6XR8+umnvPnmm6SkpJCSksI999zDRx99dEZBs3btWlQqFb/97W+Ry+U8+eST7Nixg3Xr1nHjjTfaM+wfpSgswP2h+1EdykW/6Bd0Pv8nJA9PwDo/UvGBGg7tqKN0ayXq8ipiLLUkUcRN5NiuvnQp3SiJSGRN0g3kDQ1jfYA/2UYjBosJZ6d2PDp3EOGrIy62m6vc2/HStODk3ojJp54ezQ9XMjoB6jzwLQkgrnQoPhUT8W2Kwls3BHdZNLIAT8whbliSNBimuNDmYqZK1057exttbW20tlbQ3t5Gy74W2ja20traQltbK62t1u9bWlp617X1W5yAdSRbHx9ffH198fHxJSkpxfa9n58ffn7++Pn54+tr/d7b2/ucRYoYfEwQBEE4F7sWNIWFhRgMBtLT023r0tPTef311zGZTH1uE+Tl5ZGWloa89/FmmUxGWloaOTk5l0ZBY7Hg8saruL3wLJJGQ/Pb/+FY6FiOvnyE+u3HUZSUE6SrJE5+gv+RCtBIOgAMMiWF/qGsiY4nO8aD/Hg3ahJUuHp04qmpJsitiHFuHUx3b0Ph3YrkcspgckawNCqxFHsi5XrjXJuMa6M38g5vLN0emI0e6BRyChUGOuiho6eLjs4K2tsP09HRQUdHO+3t1qWrd1C8s5HL5Xh5eeHp6YWXlxfe3j5ERw/B29sbT08vfHx88Pb2sX319vbB19cXd3cP27xMgiAIgmAvdi1otFotnp6efZ4c8fPzw2g00tzcTEBAQJ+20dHRfd7v6+tLYWGh3eI9m8LPvkH/9K8Ib26hUqOhyNUZ76ceI769g3H6HwqQDic5RYEq1gTJKQ5ypThAotzPhFlRgdlYjkkP5lpQnIDObmjtgrIOJZZOJaYuBUadGoNeRY/ejF5vxGgyAyagqXc5O1dXNzQaDR4eHnh4eKDReBAQEIinp2fvuh++enp69a73xNPTEy8vLzQad1sxKQiCIAiXOrsWNN3d3ajVfUd4PfnaYDCcV9vT2w2G7mcWE95sHbcluLMTS2cnlcCXwFEgv/drVY8FKnqgou/7ZTJQqZU4qVWo1WqcXVxwcXHDxdkNZ2cXXNxdcQ10wcXFBRcXV1xcXHB1dcPNzQ1XV1fb925uGtzcrIWLm5sGjUZj+170NREEQbBqf/dD/Pw0cFnPXCjYtaBxcnI6oyA5+drFxeW82g505NUfm8jqp3L51xr+/PEbKIYGo4kKROOmwc3FhXA3b+LcvbnFyQMXlTtqpRNOTk6o1Wrb4uTkhEqlErdlBsjf332wQ7iiiHzbj8i1HfTm2H+Qw7iSDMZxbdeCJjAwkPb2dgwGg+3qi1arRa1W4+npeUZbrVbbZ11jYyP+/gM7JC/GbNsJ48Yxcf6MAXVUtVhArwe9vgfoOWd74QeiU7B9iXzbj8i1fTitXIGHuzNaMfWBXQzWbNt27SSRmJiISqUiJyfHti4rK4vk5OQzxg1JTU0lJyfH9jSNJEnk5OQwYsQIe4YsCIIgODjnlSvg/fcHOwzhIrNrQePi4sLChQt59tlnOXToEFu2bOHf//43d9xxB2C9WnNytuJZs2ah0+lYvnw5xcXFvPjii3R2djJnzhx7hiwIgiA4uLav18L27YMdhnCR2f0xlt/97ncMGzaMO++8k2XLlrFkyRJbkTJhwgTWrl0LgEaj4a233iInJ4drr72W7Oxs3n777UtvUD1BEARBEAadTDrbCGmXiYvRhwbEvW97Erm2L5Fv+xG5tg+X115Bo3FCe+f9gx3KFeGK6EMjCIIgCPam3rQe1qwZ7DCEi0wUNIIgCIIgODxR0AiCIAiC4PBEQSMIgiAIgsMTBY0gCIIgCA5PFDSCIAiCIDg8UdAIgiAIguDwREEjCIIgCILDs+vklINBLr94s1pfzG0LfYlc25fIt/2IXNtBUBCoFCLXdnQxcn2ubV72IwULgiAIgnD5E7ecBEEQBEFweKKgEQRBEATB4YmCRhAEQRAEhycKGkEQBEEQHJ4oaARBEARBcHiioBEEQRAEweGJgkYQBEEQBIcnChpBEARBEByeKGgEQRAEQXB4oqA5C4PBwNNPP83o0aPJzMzknXfeOWvbwsJCFi1aRGpqKtdddx2HDh2yY6SObyC5Xrt2LfPmzWPEiBHMnz+frVu32jHSy8NA8n1Sa2sr48eP58svv7RDhJePgeS6pKSEO+64g9TUVGbOnMmGDRvsGKnjG0iuDx48yHXXXceIESNYsGAB3333nR0jvXwYDAbmzZvH7t27z9rGrudHSejX8uXLpblz50qHDx+WNm3aJI0cOVJas2bNGe26urqkzMxM6fnnn5eKi4ul5557TsrIyJA6OjoGIWrHdL65PnDggJScnCx98sknUllZmfTBBx9ISUlJUn5+/iBE7bjON9+nWrp0qRQXFyd98cUXdory8nC+ue7s7JQmTpwoLV26VCotLZU++OADKTk5WSoqKhqEqB3T+ea6sbFRSk9Pl9566y2pvLxceuONN6Thw4dLVVVVgxC149Lr9dKSJUukuLg46fvvv++3jb3Pj6Kg6UdXV5c0bNiwPj+k1157Tbr55pvPaPvZZ59JV111lWQ2myVJkiSLxSJNnz5d+vTTT+0WryMbSK6ffPJJ6bHHHuuzbvHixdJLL7100eO8XAwk3ydt375dmjlzppSRkSEKmgEYSK4/+ugjacqUKZLBYLCtu++++8TvkfM0kFxv3LhRSk9P77NuzJgx0rfffnvR47xcFBUVSfPnz5euueaaHy1o7H1+FLec+lFYWIjBYCA9Pd22Lj09ncOHD2Mymfq0zcvLIy0tDbncmkqZTEZaWho5OTl2jdlRDSTXt99+Ow8++GCfdTKZjJ6eHrvEejkYSL4BOjs7eeaZZ1i+fDkqlcqeoTq8geR63759TJ06tU+O33rrLW688Ua7xevIBpJrLy8vOjo6WLduHZIksXnzZrq6uoiPj7d32A7r4MGDZGZm8sknn/xoO3ufH0VB0w+tVounpydOTk62dX5+fhiNRpqbm89oGxAQ0Gedr68v9fX1donV0Q0k1wkJCcTGxtpeFxUVsWfPHkaPHm23eB3dQPIN8NJLLzFx4kSR459gILmuqKjA19eXZ555hgkTJnDttdeybds2e4fssAaS61GjRnHbbbfx2GOPkZyczJIlS1i2bBlDhgyxd9gO6+abb+aJJ57AxcXlR9vZ+/woCpp+dHd3o1ar+6w7+dpgMJxX29PbCf0bSK5P1dTUxEMPPUR6ejrTpk27qDFeTgaS7/3797Nt2zaWLl1qt/guJwPJdVdXF++++y4eHh68/fbbzJ49myVLlnDkyBG7xevIBpJrnU5HVVUVDzzwAJ9//jmPP/44L7zwArm5ufYK94ph7/Oj8qJs1cE5OTmdkfCTr0+vSM/W1tnZ+eIGeZkYSK5Pqqur45e//CVyuZxXXnnFdjlTOLfzzbder+epp57i6aefxt3d3a4xXi4GcmwrFAri4uL49a9/DUBSUhJZWVl8+umnpKSk2CdgBzaQXL/77rsYDAYeeeQRwJrr4uJi3njjDd566y37BHyFsPf5UZwJ+hEYGEh7e3ufH4RWq0WtVuPp6XlGW61W22ddY2Mj/v7+donV0Q0k1wCVlZX84he/QCaT8eGHH+Lt7W3PcB3e+eb70KFDlJeX88QTTzBy5EhGjhxJQ0MDy5Yt4w9/+MNghO5wBnJsBwQEEBMT02dddHQ0NTU1donV0Q0k14cPH2bo0KF91iUnJ1NZWWmXWK8k9j4/ioKmH4mJiahUqj4dl7KyskhOTkap7HtRKzU1lZycHCRJAkCSJHJychgxYoQ9Q3ZYA8l1a2srixcvxt3dnQ8//BA/Pz97h+vwzjffw4cPZ+PGjXz99de2xc/Pj4cfftj2l63w4wZybI8cOZKjR4/2WVdcXExoaKhdYnV0A8l1QEAAx44d67OupKSEiIgIu8R6JbH3+VEUNP1wcXFh4cKFPPvssxw6dIgtW7bw73//mzvuuAOwVv56vR6AWbNmodPpWL58OcXFxbz44ot0dnYyZ86cwdwFhzGQXP/973+npaWFP/7xj5jNZrRaLVqtlo6OjsHcBYdyvvl2dnYmMjKyzyKXy/H19cXX13eQ98IxDOTYXrRoEaWlpbz00ktUVFTw/vvvs2fPHhYtWjSYu+AwBprrAwcO8M4771BZWclnn33Gl19+yZ133jmYu3DZGNTz40V5GPwyoNPppCeeeEIaMWKElJmZKb377ru2fzt9gLG8vDxp4cKFUkpKinT99ddLhw8fHoyQHdb55nrMmDFSXFzcGctvfvObwQrdIQ3k2D7VxIkTxTg0AzSQXOfk5EjXX3+9lJKSIs2ePVvavHnzYITssAaS6+3bt0vXXnutNGLECGnevHnS+vXrByPky8Lp49AM5vlRJkm914IEQRAEQRAclLjlJAiCIAiCwxMFjSAIgiAIDk8UNIIgCIIgODxR0AiCIAiC4PBEQSMIgiAIgsMTBY0gCDbiocfLk/i5ClcCUdAIwgVy1fvvI3v22T6L6/PPk/rmm7y6f/9gh3dO31VUcMNnn9lev5+bi+zZZ2nU6ewey4X47MGM/2K56v33mfff/w7oPe9kZfH0KTN33/X116S8/vqFDk0QBp2YnFIQLqDM8HD+MmOG7XWnwcD7ubn8at06AB4aM2awQjunf2Vnc6yx0fZ67tCh7Ln7brzERKsO7fldu5gXF2d7/fSkSXQZjYMYkSBcHKKgEYQLyMvZmYywsD7rpkZHc7Cmhlf377+kC5rT+bu54e/mNthhCBfYEB+fwQ5BEC4KUdAIwkUml8lIDQrim94J8baXlTHlgw94c+5cntmxA6Vczq7Fi4n09ORf2dm8sn8/xc3NhHl4sGT0aB7NyLBtS/bss7w5dy5ri4vZVFJCoEbDb8aN61ModRoMPLt9O58XFFDX2cmwgACemzqVGUOGnPXzr46O5oO8PNtnbLvzTspaW1m8ahXapUvxc3VFkqTziu+9BQtYX1zMt0VFOCkU3DZ8OH+ZMQOl/Ox3uP+Tl8fzu3ZR0dbGlKgoro6OPqPNppISntq2jUP19fi6uPDLkSNZNnkyih/Z7qkkSeKVffv4V04ORU1NqBQKMsLC+NuMGQwLDOz3PSdzteG22/jt5s0UNDaS7O/Pn6dPZ+opMZa1tvLEpk3sKC9HZzQyNTqav0yfztDeea+e2b6dz48e5bcTJvD7rVtp7u5mcmQkr86ZQ5SXF2C9FXSwpoYjDz5o2+7XhYVc+8knlD7yiK3dqWo7Ovj91q2sLy5Gq9Ph7+rKTcnJ/GnaNJyUSqL+8Q/K29p47cABXjtwAGnZsjM+53yPl5133cVvt2whq6aGEHd3npw4kXvS0s4r94JgD6IPjSDYQVFTE9GnnZCW79zJ2/Pm8cLUqUR5efHkli088O23LIiPZ9XNN3NjUhKPb9zIU1u39nnf/27ejEat5stFi7g2IYFfrVvHO1lZAFgkiVkffcR7ubn8NjOTL2+6iQhPT+asWMGG4uKzfv7TkyYxZ+hQYry92XP33aQFB5+xD+cb36Pr1+Pv6srXixaxZPRoXt63zxZffz7Lz+fOr79mekwMXy9aRIy3N7/bsqVPmy0nTjB7xQqivbz4atEilo4fz1/37OHh3lt55+Ove/bwv5s3c8/IkWy47Tb+OXs2R7Va7lq16pzvveWLL1gQH88XN92Ev5sbs1es4EhDAwBV7e2MeecdipqbeX3OHN5bsIDSlhYmvPceNadMnFre1sbjGzfyzOTJvLdgAYWNjVz9n//QYzKd9z6cyiJJzFqxguzaWl6bM4cNt93G7cOH8/K+fbzdm++vFi0iSKPhhqQk9tx9d//bOM/j5ZYvvuD6xETW3norI4ODuXf1ao5qtT8pdkG4GMQVGkG4gCTAZLFYv5ckajs7eePAAXLq6vj7zJl92j6akcE18fEANOl0/G3vXpaOH89zU6cCMGPIECRJ4qXdu3k0IwM/V1cAEvz8WHHddQDMio2lsr2dF777jnvT0/n2+HG+r6xk/a23MjM2FoDZQ4cy7t13eXLrVtu60z8fwN/VlXKl8oxbZgONb3x4OP/snU336pgYVh8/ztriYh4YPbrfnL343XfMio3l1d73zIyNpaKtjdXHj9vaPLVtGxlhYay84Qbbfvu4uHDXqlUszczs9+rF6Srb2nh60iQe6b2iNBlo6e7m1xs30mkwoFGrz/ree9PSWHbVVQBMi4kh5uWX+euePby3YAF/37OHbpOJTbffbsvBVVFR1ja7d/PX3p97p8HAZzfeyKzen0GCnx/D33iDlUeOcOeIEeeM/3TV7e14OzvzyuzZDO+9wjQ1Opr1JSXsKC/nV2PHMjI4GCeFgkA3t35/rgM5Xh4eO5ZfjxsHQFpwMF8VFLCuqIgkf/8Bxy4IF4O4QiMIF9DaoiJUy5ejWr4c9XPPEfmPf/Dyvn08lpFxRv+ZU08Ee6uqMJjN3Jic3KfNzSkpGMxm9lZV9Vl3qgXx8ZS1tlLV3s7O8nLc1eo+JyKAm5OTya6tpaOnp9/PP5eBxHf6iTPMw4Mug6Hf7eqMRnLr6ph9WrzXJyb2abO/upp5cXGYLBbbMis2Fosksa209Lz24eXZs/n9pElou7rYVV7OO1lZtqLpXFdJTs25WqFgVmwsu8rLAdhZUcGUqChbMQPg5+rK1TEx7OhtA+Dp5GQrZgBSAgKI8fZmV0XFecV/unBPT7bfdRcpAQEUNTXx7fHjvLBrF/WdnfSYzee1jYEcL6f+XL2cndGo1aJzsXBJEVdoBOECmhARYbsSIwM0ajUx3t6oFIoz2gac0uG2Ra8HIPC0TriBGg0A7aecWIJ7153k33sibe7upkWvt72nv+10nFJYBAygw+9A4nNVqfq0kctkWM4yDkqrXo8EfYoBgKBT9qGluxuLJPG7LVvOuBUFUNvZeV77UNjYyL2rV/NdRQWuKhWpgYF4ODkB1itrP6a/nDd3d9viG9FPH5xANzfye29LAQS7u5/Rxt/Nzbadn+Ld7Gx+v3Ur9V1dBGs0jA0Lw0WlOu9xZwZyvAzk5yoIg0EUNIJwAXk6OTEqJGTA7/NxcQGgvquLUA8P2/q63pO1b++/AzSddgJs6OoCrCdZHxcX6vs5wZ/cjs8p27lY8Q2Et7MzMn7Yh5NO3ceTRcdTEyeyICHhjG2E9FMonM4iSVzz8cf4urhw+IEHSPL3Ry6T8fqBA2woKTnn+5u6u/uc+Bu6umwFoY+LC/WnxQ/W3PieUqg19TMeTkNXF6m9xZCsnwKh8yxXtgB2lJVx7+rVPD1pEg+NGWN7Im3MO++cc39OuljHiyAMBnHLSRAuAWNCQ1HJ5XyWn99n/SdHjqCUyxkTGmpbt+aUviUAXx87RoKfH8Hu7kyIiKDDYDijQ+cn+fmkBwfjrDz73zAKmeyCxDcQLioVGWFhfFVY2Gf92qIi2/fuTk6kBgZS0tLCqJAQ26JWKPjdli1UtrWd83O0XV0UNzdzX3o6KQEByHv3dX1vns51RePUnPeYTKwrLmZKVBRgvSq3rayszwB+jTodW0pLyQwP/yEGnY791dW214fr6znR0mLbjodaTX1XV5+iZtcpt6xOt7eqCplMxlOTJtmKmZqODg43NPS54vRjT4H9nONFEC414mgVhEuAn6srD48dy0u7d6OUy5kUGcnO8nJe2r2b34wbh/cpfymvLy7mobVrmR8fz7fHj/NVQQGf3ngjYB0Mb2xoKLd99RXPT51KhKcn7+Xmsq+qitW33PKjMXg5O1PV3s6mkpIzrjINJL6Bevaqq5i1YgWLV63i5uRktpaWnlHg/N+UKSxcuRJPJyeuTUykUafjqa1bkctkZ33k+lSBGg0Rnp78Y+9eAt3cUMjlfJCXZytUdOfoC/J/O3agksuJ9/Pj5X376DQYeCIzE4DHMjJ4PzeX6R9+yNOTJiFJEs/t2oVaoej7SDuw6PPP+ePVVyOTyXhyyxZGBAVxfVISYO2M+8r+/Sz59lsWpaSwtbSUr3sf9e/P6NBQLJLEo+vXc2NyMhVtbTy/axc9JlOf/fFydiartpad5eVMjIjos42fc7wIwqVGXKERhEvEn6dP5/mpU1lx+DDzPv6YT48e5S8zZvDHadP6tHsiM5Pi5mYWrFzJltJSPrnhBm7oPSkq5HLW33Yb1yUk8PutW7nuk0+obGtj7a23MveU0WL7c/+oUQRqNMz7+GM29nMb5nzjG6jpQ4bw5U03cbCmhgUrV7K7qoqXpk/v02Z+76PiB2trmf/xxzy6fj3jwsPZduedZ/TtOJsvb7oJjVrNTZ9/zuJVq9AZjWy+4w4A9pzSqbk/f5kxg3/l5HDDp59iMJvZuXgx0d7egLVz7q7Fiwlxd+eOr77i7m++IdLTkz13303YKbfnXFUqlk2ezKMbNnDf6tWMCw9n8+2328bnmRUby/NTp7Lq2DHmrFhBTl0dHyxceNaYpkZH87cZM1hTVMTsFStYvnMnNyQm8ofJk8mprbV1dH5ywgSKm5uZ9dFHVJ/yGDn8vONFEC41MknMWiYIDkP27LO8NH06j48fP9ihXBFODip34N57f1LfqJOe2b6dv+zeTeeTT17A6ARBOJW4QiMIgiAIgsMTBY0gCIIgCA5P3HISBEEQBMHhiSs0giAIgiA4PFHQCIIgCILg8ERBIwiCIAiCwxMFjSAIgiAIDk8UNIIgCIIgODxR0AiCIAiC4PD+H0p32lkZSrS6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 name="Google Shape;816;p52"/>
          <p:cNvSpPr txBox="1">
            <a:spLocks/>
          </p:cNvSpPr>
          <p:nvPr/>
        </p:nvSpPr>
        <p:spPr>
          <a:xfrm>
            <a:off x="214282" y="2571750"/>
            <a:ext cx="3714744" cy="228601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buClr>
                <a:schemeClr val="accent1"/>
              </a:buClr>
              <a:buSzPts val="1400"/>
            </a:pPr>
            <a:r>
              <a:rPr lang="fr-FR" dirty="0" smtClean="0">
                <a:solidFill>
                  <a:schemeClr val="accent2"/>
                </a:solidFill>
                <a:latin typeface="Spartan Medium"/>
                <a:ea typeface="Spartan Medium"/>
                <a:cs typeface="Spartan Medium"/>
                <a:sym typeface="Spartan Medium"/>
              </a:rPr>
              <a:t>Le pays d'origine a bien une influence sur le revenu.</a:t>
            </a:r>
          </a:p>
          <a:p>
            <a:pPr lvl="0">
              <a:buClr>
                <a:schemeClr val="accent1"/>
              </a:buClr>
              <a:buSzPts val="1400"/>
            </a:pPr>
            <a:r>
              <a:rPr lang="fr-FR" dirty="0" err="1" smtClean="0">
                <a:solidFill>
                  <a:schemeClr val="accent2"/>
                </a:solidFill>
                <a:latin typeface="Spartan Medium"/>
                <a:ea typeface="Spartan Medium"/>
                <a:cs typeface="Spartan Medium"/>
                <a:sym typeface="Spartan Medium"/>
              </a:rPr>
              <a:t>Pvalue</a:t>
            </a:r>
            <a:r>
              <a:rPr lang="fr-FR" dirty="0" smtClean="0">
                <a:solidFill>
                  <a:schemeClr val="accent2"/>
                </a:solidFill>
                <a:latin typeface="Spartan Medium"/>
                <a:ea typeface="Spartan Medium"/>
                <a:cs typeface="Spartan Medium"/>
                <a:sym typeface="Spartan Medium"/>
              </a:rPr>
              <a:t> = 0</a:t>
            </a:r>
          </a:p>
          <a:p>
            <a:pPr lvl="0">
              <a:buClr>
                <a:schemeClr val="accent1"/>
              </a:buClr>
              <a:buSzPts val="1400"/>
            </a:pPr>
            <a:r>
              <a:rPr lang="fr-FR" dirty="0" smtClean="0">
                <a:solidFill>
                  <a:schemeClr val="accent2"/>
                </a:solidFill>
                <a:latin typeface="Spartan Medium"/>
                <a:ea typeface="Spartan Medium"/>
                <a:cs typeface="Spartan Medium"/>
                <a:sym typeface="Spartan Medium"/>
              </a:rPr>
              <a:t>La </a:t>
            </a:r>
            <a:r>
              <a:rPr lang="fr-FR" dirty="0" err="1" smtClean="0">
                <a:solidFill>
                  <a:schemeClr val="accent2"/>
                </a:solidFill>
                <a:latin typeface="Spartan Medium"/>
                <a:ea typeface="Spartan Medium"/>
                <a:cs typeface="Spartan Medium"/>
                <a:sym typeface="Spartan Medium"/>
              </a:rPr>
              <a:t>pvalue</a:t>
            </a:r>
            <a:r>
              <a:rPr lang="fr-FR" dirty="0" smtClean="0">
                <a:solidFill>
                  <a:schemeClr val="accent2"/>
                </a:solidFill>
                <a:latin typeface="Spartan Medium"/>
                <a:ea typeface="Spartan Medium"/>
                <a:cs typeface="Spartan Medium"/>
                <a:sym typeface="Spartan Medium"/>
              </a:rPr>
              <a:t> du modèle est significative au niveau de test de 5%.</a:t>
            </a:r>
          </a:p>
          <a:p>
            <a:pPr lvl="0">
              <a:buClr>
                <a:schemeClr val="accent1"/>
              </a:buClr>
              <a:buSzPts val="1400"/>
            </a:pPr>
            <a:endParaRPr lang="fr-FR" dirty="0" smtClean="0">
              <a:solidFill>
                <a:schemeClr val="accent2"/>
              </a:solidFill>
              <a:latin typeface="Spartan Medium"/>
              <a:ea typeface="Spartan Medium"/>
              <a:cs typeface="Spartan Medium"/>
              <a:sym typeface="Spartan Medium"/>
            </a:endParaRPr>
          </a:p>
          <a:p>
            <a:pPr lvl="0">
              <a:buClr>
                <a:schemeClr val="accent1"/>
              </a:buClr>
              <a:buSzPts val="1400"/>
            </a:pPr>
            <a:r>
              <a:rPr lang="fr-FR" dirty="0" smtClean="0">
                <a:solidFill>
                  <a:schemeClr val="accent2"/>
                </a:solidFill>
                <a:latin typeface="Spartan Medium"/>
                <a:ea typeface="Spartan Medium"/>
                <a:cs typeface="Spartan Medium"/>
                <a:sym typeface="Spartan Medium"/>
              </a:rPr>
              <a:t>Le pourcentage de variance expliquée du modèle R² est de 45%</a:t>
            </a:r>
          </a:p>
        </p:txBody>
      </p:sp>
      <p:pic>
        <p:nvPicPr>
          <p:cNvPr id="3075" name="Picture 3"/>
          <p:cNvPicPr>
            <a:picLocks noChangeAspect="1" noChangeArrowheads="1"/>
          </p:cNvPicPr>
          <p:nvPr/>
        </p:nvPicPr>
        <p:blipFill>
          <a:blip r:embed="rId2"/>
          <a:srcRect/>
          <a:stretch>
            <a:fillRect/>
          </a:stretch>
        </p:blipFill>
        <p:spPr bwMode="auto">
          <a:xfrm>
            <a:off x="4714876" y="928676"/>
            <a:ext cx="4429124" cy="1341664"/>
          </a:xfrm>
          <a:prstGeom prst="rect">
            <a:avLst/>
          </a:prstGeom>
          <a:noFill/>
          <a:ln w="9525">
            <a:noFill/>
            <a:miter lim="800000"/>
            <a:headEnd/>
            <a:tailEnd/>
          </a:ln>
          <a:effectLst/>
        </p:spPr>
      </p:pic>
      <p:sp>
        <p:nvSpPr>
          <p:cNvPr id="7" name="Rectangle 6"/>
          <p:cNvSpPr/>
          <p:nvPr/>
        </p:nvSpPr>
        <p:spPr>
          <a:xfrm>
            <a:off x="6858016" y="1142990"/>
            <a:ext cx="208815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2844" y="142858"/>
            <a:ext cx="3650400" cy="2214578"/>
          </a:xfrm>
        </p:spPr>
        <p:txBody>
          <a:bodyPr/>
          <a:lstStyle/>
          <a:p>
            <a:r>
              <a:rPr lang="fr-FR" sz="2000" dirty="0" smtClean="0"/>
              <a:t>Régressions linéaires</a:t>
            </a:r>
            <a:br>
              <a:rPr lang="fr-FR" sz="2000" dirty="0" smtClean="0"/>
            </a:br>
            <a:r>
              <a:rPr lang="fr-FR" sz="2000" dirty="0" smtClean="0"/>
              <a:t/>
            </a:r>
            <a:br>
              <a:rPr lang="fr-FR" sz="2000" dirty="0" smtClean="0"/>
            </a:br>
            <a:r>
              <a:rPr lang="fr-FR" sz="2000" dirty="0" smtClean="0"/>
              <a:t/>
            </a:r>
            <a:br>
              <a:rPr lang="fr-FR" sz="2000" dirty="0" smtClean="0"/>
            </a:br>
            <a:endParaRPr lang="fr-FR" sz="2000" dirty="0"/>
          </a:p>
        </p:txBody>
      </p:sp>
      <p:sp>
        <p:nvSpPr>
          <p:cNvPr id="22530" name="AutoShape 2" descr="data:image/png;base64,iVBORw0KGgoAAAANSUhEUgAAAjQAAAGkCAYAAAAmBb/dAAAAOXRFWHRTb2Z0d2FyZQBNYXRwbG90bGliIHZlcnNpb24zLjMuNCwgaHR0cHM6Ly9tYXRwbG90bGliLm9yZy8QVMy6AAAACXBIWXMAAAsTAAALEwEAmpwYAAEAAElEQVR4nOzdZVRUWx+A8WeGGTolVETE7tZrYXe32J3X7rjX7o7Xbq/djYXd3aJiECogIN0T7wd0FAEdpIz9W4u1hjPn7L3PmTkz/9kpUavVagRBEARBEH5h0owugCAIgiAIQkqJgEYQBEEQhF+eCGgEQRAEQfjliYBGEARBEIRfnghoBEEQBEH45YmARhCENJdWgyl/5UGaGVn2X/m6CUJSREDzGzv49Cl1t2zBZu5cTGbOpOSqVSy7cYNYpTJd8j/n7o5k8mRuvXuXLvlV27iRRtu2pSiNrgcOUGT58lQqkRAUFUWHffu44+2d6mmvuX2b8WfPJvm8e1AQksmT2fPkSarn/eV7Lbn5vAkJod6WLQRERmqdR2rdS4m9HpLJk5l35UqK0v1RGZm38PsRAc1vqv/Ro7TYtQtbExNWN27MficnGuXNy4hTp2i7dy9KlSqjiyj8Ae75+LDt4UPSoj5g+sWLBEVFpUHKyZPV2JirPXpQI2dOrfZ3efWKEy9ffne/5Q0bMr9OnZQWL57EXo+rPXrQoWjRVM1HEDKCLKMLIKS+/+7fZ/mtW6xq1IjepUtrttfKlYsiNja03buXbQ8f0ql48QwspSD8HvRkMsrb2aV6uoWsrVM9zcSkRdkFISOIgOY3NPfKFYplzhwvmPnEqUgRbr57h6WhoWabe1AQo06d4ryHBxGxsdTImZN5tWuT19ISgEnnzjHvyhXCxo3THHPPx4eSq1ZxtksXqjk40PXAAYKiojCUyzny/DkN8ualb5kyANx+944+R47w+P17CtvYMKtmTWrnzq1J6314OCNOnuTI8+fEKJXUyJmTxfXqkdPCIslzDIuJYejx4+x1dUUqkTCyYsUE+yhUKqacP8/Ge/d4Hx5OERsbZteqRc1cuZJ/Ub8Qq1Qy/+pVNty7h0dQEHktLRnr6Ej7j79y3YOCyLl4MYvq1mXhtWtEKRTsc3KiYvbsnHr5kn/PnuWBry+WBgZ0L1mSiVWroiONqyx1WLSIv8uW5XVgIDsfP0ahUtG8YEGW1q+PiZ4eG+/do9vBg4mWa0PTpnQtUSLB9knnznHk+XMGlSvHlPPneRsaSqXs2dncvDmHnj1j+sWLBEdH0zhfPlY3boyhXA6Af0QEY11cOPbiBR8iIylvZ8ec2rUpY2sLwMZ79xhx8iQ7W7Vi+MmTuPr7k9vCglm1atEkf37OubtTfdMmAMquWUOX4sXZ2KwZIdHRjD9zhgPPnuEdGoqZvj4N8uZlcb16mOvrA3FNERuaNuX4ixccdXNDT0eHjsWKMa9OHWRSKQ6LFuERHMyymzdZdvMm6okTtXrtTrx4wYxLl7jj7U2sUkkBKysmVK1Ki4IFkzzme++1T6/37tataVWoEOExMQw+fpyjbm4ERUVR0MqKf6tUoUXBgvFeP+u5c5lYtSpdS5RI9P0y7vRpjHV1OdK+vSavb91Ln9L2GzkSq4/3d1BUFBazZ7OhaVMczM0TfT0kkyczt3ZtRnw8rwe+vox2ceH6mzcANMyXj3m1a5PZ2BiIa5YNi4mhsr09C65d4314OOXt7FjeoAEFvxGEPQ8IYNCxY1zy9CSLsTHLGjRIsM/3PguUKhVjT59mx6NH+IaHk9vCgkHlymk+axIjmTyZ6TVqsPXhQ3zCwljVqBGtChXi9rt3jHJx4aqXF0a6urQtXJjZtWtjKJez8d49uh88iNfQoWQzNdWkNeLkSXY/eYL74MFIJJIU38+fyvfl9QdotmMHQVFRnOvaFQBnNzcmnD3LEz8/jHV1aZQvH/Pq1CGTgUGS5/0nEk1Ovxnv0FAevX9Pgzx5ktxnXp06NMibF4hrz/9rzRrcPnxgeYMGbGjalNeBgThu2MC70NBk5X3UzY0ohYL9Tk70+SKYGnLiBM0LFGC/kxNZjI1puG0brn5+AETGxlJ90yYueXryv/r12dy8OT5hYVTZuJHAb/QxaLtnD/ufPmVenTqsa9KE7Y8eccXLK94+vQ4fZv7VqwwuV44DbdtSwMqK+lu3JtgvuTofOMDUCxfoVaoUh9q1o1L27HTYt4+1d+7E22/82bPMrlWLObVrUzprVk6/ekX9rVvJaW7OficnRlasyPyrVxl07Fi842ZcvEhgVBQ7WrViWo0abH/4kGkXLgDQMG9ervboEe+vrK0tWYyNqfeN1/xZQACzL19mbu3arG3cmGtv3lB140bW37vH8oYNGevoyLaHD1l87RoQ9yVecd06XF6/ZlatWuxs1Qo1UGXDBh76+mrSDY2JofuhQ/QvW5Yj7dphZWiI0549fIiMpFTWrJovrQ1NmzK+ShUA2u/dy8Fnz5hVsyYnO3ViRIUKbHv4kKnnz8cr85Djx7E2NOSAkxP9y5Zl8fXrrLl9G0DzXmpVqBBXe/TQ6nW78fYtDbZto4i1NQfbtmVnq1YYyuW037sXv/DwJI/T5r32pREnT3Lm9WuW1KvH0fbtKWRtTevdu3H186Nh3rz8W7kyAMc7dKBnqVKa475+vyTmW/fS9yT1enzpno8P5deuJUapZFOzZiyuV48LHh5U3biR8JgYzX4ur16x6f59Fterx5bmzXELCKBrEoE2QEh0NNU2bsQ3PJytLVow1tGRLgcOxNtHm8+CeVeusO7uXabVqMGJjh2plycP/Y4e5cSLF98890nnzjGgbFlWNmxIZXt7nvj5UWXjRiTArtatmV2rFjsfP6bN7t0AtChYED2ZjL2urvHS2fPkCW0LF0YikaTK/awNj6AgWuzcSaXs2XHu0IH5depw+Plz+js7a53Gn0LU0Pxm3oSEAJDD3Fyr/RdevUqkQsGpTp00v+qqOTiQa/Fi5l+5wvy6dbXOW6FSsbpxY00659zdARhRoQL/fvzwrJkrF7mXLIn7YGralP/u3+eZvz+P/v6bAlZWmn1yLFrE/27cYELVqgnyeeDry1E3N3a0bIlTkSIA/JUtGzkXL9bs89Tfn4337rGmcWPNl0a9PHnwDgvj3zNnONOli9bn9aWHvr7sePSIlQ0b0ufjr8I6uXMTHB3NuNOn6fZFDUnn4sU15QP49+xZytvZsaNVK015MhkY0PXgQUZWqoTDx9fMztSU7S1bIpFIqJM7N+fc3XF+8YLZtWtjbWSEtZGRJs35V65w18eH0507k+XjL+jEhMXEsL5JE8p9bF444ubGjkePcB88mBzm5jTKl4+jbm5cf/sWgA137/IyMJCH/fppmj7q5slDvv/9j0nnz7O3TRsAYpRK5tauTZvChQHIbGxM8ZUrOfv6NS0LFdIcW8TGhtyZMhGlUBCjVLKyUSNNAFbNwYErb95w3sMjXpkrZs/O/z5+AdfMlYvDz5/j/OIF/cqWpWTWrOjp6JDZyEjrJpPH79/TomBBljVsqNlmb2ZGqdWruf72LY3y5UtwjDbvta9d8PSkdq5ctP54TRzt7clsZIRCpcLayIjcmTIBUNrWFitDQ9yDgoCE75fEfOte+h5TPb0Er8fXpl64gLWREcc6dEBXR0dTzqIrVrD+7l0GlisHxAWyR9u3J6uJCQBvQ0MZfPw4ARER8Wp/P9l47x5+ERFc79mT7GZmAFgYGNBy1y7NPtp8Flzw9KSMrS2dPzaXV3NwwFAu19QqJqVO7tz0K1tW8/+QEyfIbGTE0fbt0ZPFfQ3mzZSJKhs3csHDgyo5ctAwb152P3nCoI/nfO3NGzyCg2n3sSY2Ne5nbdx4+5ZopZIxjo6a622sq4tHcLBWx/9JRA3Nb+ZTVadKy2GZFzw9qe7goAlCAKwMDamZK1eCL5jvsTY0jJfOJy0LFdI81tXRoW7u3Nz4OFrjrLs7eS0tyZMpEwqVCoVKhaFcTmV7e06/fp1oPpc9PQGo/7GWCSCriQkVsmfX/P8pmGqQN68mXYVKRYM8ebjk6UnMD470uvDxmnz6svqkbeHC+EVE4Orvr9n2ZR+IiNhYbnz80vyyPPXy5EGlVnP2i3P9K1s2JBKJ5n87U9N4v44/cXn1itEuLsysWZMqOXJ8s9wS0DQVAWQ2MsLa0DBe4GtpYKDpZHvB05PC1tbxzkFXR4fmBQpw/uO1/eTLgMLuY/V8eGxsouXQl8k42akT9fLkwT0oiJMvX7Lg6lWe+PkR/dVr8nWgktR10Fa3kiXZ3bo14TEx3Hr3jm0PH7Ls5k0AohWKRI/R5r32tYp2dqy5c4cm27ez+vZt/CMimF+3LkUzZ/5m+bTpM/Oteyk1XPDwoGn+/Jpg5lO5imXOHO/zIIeZmebLFb7/ul/28qKojY0mmAFomj8/Ol+8z7X5LKhoZ8fJly+pvmkTi69d41VgINNq1KDyd97/X1/bs69fUyd3bnSkUk1eFbJnx1RPj9OvXgHQvmhRLnt6amqqdz1+TAErK0pkyZIm93NSStvaoqejw19r1zLy5EnOubvTJH9+hpQvr3UafwpRQ/Obsf/4geH5jejdOzSUzMbGSCUSAiMjKZHIB21mIyMev3+frLxtvqg5+DqtL1kbGmo+JAIiI3nq74986tQEx+VN5BckQGBUFHKpFNOPbdCfZDE2JjQ6Oi7diAgAsi1YkGga/hER2H7xgaytwKgoZFJpgrbrT/0LQqKjMdbVBeJfj8DISFRqNWNPn2bs6dMJ0vUOC9M8/vrXplQiSRCgvg4MpO2ePTQtUCBe23tSDOVyTbCbVD5fCoyM1JzTlzIbGxPy8Ronlo704wf3twLqQ8+eMfTECV4FBmJlaEgZW1sM5fIEI++0uQ7JER4TQ58jR9j5+DEA+S0tKZElC0CSo7C0ea99bUn9+tiamLD5wQMOP3+OVCKheYECrG/aNEE6X0rq/vnSt+6l1BAYGZkgj0/5fvm6J/baQNKve2BkZIIfOzpSabzaRm0+C8Y4OmIol7Pu7l2GnDjBkBMnqObgwNYWLb55P399bQMiI1l1+zarPjZhfunTvdgwb15M9fTY++QJA/76iz1PntDrY21vat/P35LLwoLTnTsz89Il/nfjBvOuXiWLsTHLGzSg+Tf6fv2JREDzm7EyNKRkliwcf/GCWbVqJbpPrc2byWJszOnOnclkYIBvIv0HfMLCNFXHEhJ+UIUl4xdGYFRUvF9zvuHhWH4MCMz09CieOTNrmzRJcJzeF78Sv2RpYECsSkVQVJSmEynEBTGfflma6esjAS537448kXQSq0nSRiYDAxQqFR8iI+MFNT4fP8Ask+ik9+mL7N/KlWlaoECC55MTXEXExtJ8504yGRiwQYumhh+RycCAp1/UNn3y5fviR7gFBNB69266FC/O+a5dNb/s2+zezRMt+4L8qIHHjnHy5Uuc27enSo4c6MlkPPHzY+vDh0keo8177WsGcjmTq1dncvXqPPP3Z8+TJ0y9cIHRp06xolGjFJ3Dt+6lT3UAX96ryblPgW9+Hnyrw+/3WBoaJujro1ar4/WT0+azQEcqZWiFCgytUAHP4GAOPH3KxHPn6HHoEMc6dNC6PGZ6ejTNnz9eM9Qnnz4b9GQymhcsyF5XV8rY2uIVEkLbj02CqXk/w/c/XyvZ23OkfXsiYmM5/eoVc65cofXu3XgOHfpDP8x+V6LJ6Tc0pHx57vv6su6rTqoAWx484Imfn2beCUd7e866u+P/sUYD4movTr9+TaWP1eqmenpEKhTx5vy4mIzmqONfdNiLjI3F2c2Nag4OmvxfBwXhYG5OGVtbytjaUjprVhZeu8aR588TTe/Tsfu+6LAXGBnJtY+jMj6lqyaurf9TumVsbXF59YqF164hk/7YW9/R3h6A3R9/5X+y8/FjbIyMNCPDvmby8cP6ZWBgvPLo6ugw9vRpvJLRHt794EHcPnxgn5PTN3/xp4SjvT2P/fzifQnFKJXsf/pU877QxpdNCgB3vL2J+dgfQNNMERPDJU/PZM9V83WN0/dcffOGennyUDt3bk2/iU/vzaRmztXmvfYlpUpFkeXLWfSxc3V+Kyv+qVKFCtmz4/mxf9vX1yQ5vnUvfXovfFlj8/V9+r28He3tOfjsWbwmWVc/Px6+f5+s1/1r1R0cePT+PW4BAZptp1+/jtfMqM1nQZ3Nmxl24gQQVxs9qFw5mhUo8M0a6aTO82lAAKWzZtXkld3UlDEuLjz6oma6fZEiXPbyYv3du5S1tdXc36l5P5vq6cV7zSJiY7nr46P5f+2dO+RavJhYpRJDuZzG+fMzrXp1lGo1bz++p4Q4oobmN9SpWDGOurnR+8gRrr99S9P8+ZFKJJx4+ZLlN2/SpnBhTefVoeXLs/HePWpv3sz4KlVQq9VMu3gRXR0dTRtt/bx5GXbyJD0OHWJA2bLc8/Fh+a1bWpdn5qVLGMhkOJibM+/qVSJiYxldqRIA3UuWZMn169TevJmxjo5kMjBg9e3b7HV15XC7domml9/Kio7FijHk+HGiFArszcyYeekSsV80WZTIkoWWBQvScd8+JlWrRkErK865uzPt4kVGVayoqSJPTEBkpOYL6UuO9vaUsbWlZcGCDDt5ktCYGIplzszBp0/Z8egRyxo0+Ga6U6pXp9mOHZjp6dG8YEH8IyL498wZpBLJd/tXfDLvyhV2Pn7MpKpViVYo4n2xWhsaJtrR80d0K1GCRdeu0WDbNqZVr46Zvj4Lr13DNyyMfz6O0tHGp1qNo8+fY6yrS8msWdGRSBjt4kK/MmXwj4hg3pUr+ISFaYKM5KR929ubCx4eVLa3j9dPITFlbW059OwZm+7dw97MjDOvXzP34yy1EUn0/dDmvfYlHamUctmyMfn8efRlMgpYWXHtzRsueniw6mPtzKdrss/VlTpfTF+gjW/dS9Vz5kRfJmPw8eP8W7kynsHBTL1wIV5N59evx6fOt5/8U7kyFdevp/7WrQwtX57gqCj+PXsWB3NzuqRg3qrOxYsz78oVGm/fzvQaNYhUKBh3+jTyL4JSbT4LKtvbM+3iRbIaG1M2WzZc/fzY/fgxQ5PZn2R8lSpUXL+eNnv20L1ECaIUCqZeuIBXSAglPzZDAtTImRMrQ0M23LvH3K868abG/QxQP08eNty7R6msWbExMmLO5ct8+U6ukiMHA48do/Xu3fxdtiwxSiXTLlwgp7m5pslUiCMCmt+QRCJhe8uW1HBwYMO9e+x1dSVGqSSfpSX/q1+fHqVKaT78s5uZcbFbN0a5uNB5/35kUinVHBzY2aqV5hd0ASsr1jZuzLSLF6m/dSvl7OzY07o15det06o8Kxs2ZOK5c7z48IHStrac7dJF88VrqqfHhW7dGHnqFH2PHCFaqaSIjQ0H27bVDC1PzLomTbA2NGTiuXPEKJX0KFmSbCYm8b6YtrZowYSzZ5l56RLvw8PJYWbGrJo1v9vnxCcsjKEffwV+aWbNmpSxtdWku/DaNQIiIihgZcWW5s3pUKzYN9Ntkj8/B9u2ZcqFC2y4dw9TPT1q587NrJo1vztK45NPv1QnnT/PpK+GOX+aVyQ1mHx8XUacPEl/Z2dNp8kL3bpRMokhxYkpbGNDp2LFmHnpEre8vTncrh3/NW/O5PPnabB1K1mMjWmQNy/dS5akv7Mz70JDta5CH+foSN+jR6m3ZQvPBw7UvF+TMr9OHSIVCoZ8fG0LWlmxz8mJoSdOcPXNG7okMocPaPde+9KS+vUx0tVl+sWLmvfd/Dp16PGx/0XNXLmomzs3A48do1epUlr1gfrkW/eSub4+u1q1YrSLC422b6ewtTWbmzen+c6dmuMTez2+VNrWljOdOzP29Gla796NkVxOg7x5mVO7tmbelB+hL5NxpksXBh47RteDBzHX12d6jRqMOnVKs482nwXjKldGqVaz4tYt/j17lsxGRgwtX56J1aolqzyfzvOfM2douWsX+jIZlezt2dy8ebx5Z3SkUtoUKsTSmzcTjEBLjfsZYGHdukQpFPQ9cgRTPT36ly1LySxZuP1xeYp8lpYcbteOCWfP0urjqLDqOXOytUWLRJvT/2QStVilTBAEQRCEX5zoQyMIgiAIwi9PBDSCIAiCIPzyREAjCIIgCMIvTwQ0giAIgiD88kRAIwiCIAjCL08ENIIgCIIg/PJ++3loAgPDUalSf2S6paUxAQFh399RSDFxrdOXuN7pR1zr9KF7+CAmxnoEVK+X0UX5I6TV+1oqlWBhkfSaZ799QKNSqdMkoPmUtpA+xLVOX+J6px9xrdOe3pqVINdBVbVuRhflj5ER72vR5CQIgiAIwi9PBDSCIAiCIPzyREAjCIIgCMIvTwQ0giAIgiD88n77TsHfEhkZTlhYEEqlItnHvn8vRaVSpUGphK+Ja52+knO9dXRkGBubY2CQ9MgDQRCE9PDHBjSRkeGEhgZibm6NXK6LRCJJ1vEymRSFQnzJpgdxrdOXttdbrVYTGxtDUJAfgAhqBEHIUH9sk1NYWBDm5tbo6uolO5gRBAEkEgm6unqYm1sTFhaU0cURBOEPl2EBTUxMDI0aNeLKlStJ7vP06VOcnJwoXrw4LVq04MGDB6mWv1KpQC7XTbX0BOFPJZfr/lCzrSAIQmrKkIAmOjqaYcOG4ebmluQ+ERER9OzZk+LFi7Nv3z5Kly5Nnz59CAtLvdkHRc2MIKScuI+En13Ius2wZ09GF0NIY+ke0Lx48YI2bdrg6en5zf2cnZ2Ry+WMGTOG3LlzM27cOExMTDh27Fg6lVQQBEH4HagtLcHKKqOLIaSxdA9obt26RaVKldi5c+c397t//z6lSpVCKo0rokQioVSpUty9ezc9ivlLOHXqOI6OZdi+fUu87QMG9Gb16uUATJ8+iSlTxqdJ/s7Oh2nevEGapC0IgpBa9HZshY0bM7oYQhpL94Cmbdu2jBo1CgMDg2/u5+fnh42NTbxtlpaW+Pr6pmXxfikuLiews8vO8eNHMiT/mjVrs3791gzJWxAEQVv6IqBJN7FhYfyve68MWcvppx22HRkZia5u/E67urq6xMTEJCsdS0vjRLe/fy9FJktZPJfS41MiJCSEGzeu8c8/E5k06V9evnxO/vwFgLjaLKlUgkwmRSKRIJGkTVllMkOMjAxTPd3E8/pjB+RliOReb6lUirW1SRqV5vcmrls6uHwRAOsMLsZvLywM3zz5GBgSxvZ8hWk3Zki6Zv/TBjR6enoJgpeYmBj09fWTlU5AQFiikaJKpUrR3CYZPTeKi8sp5HJdqlWrRfbsqzl8+BC5c+cD4uYHUanUKBQq1Go14eHhjBo1nGvXLpMtmx1jx06gUKEiAPj7+7No0Vxu3bpBdHQUDg45GTx4BCVKlMLb+x2tWzdh2rTZrFjxP4KCAilRohRjx07E3NwcZ+fDrFmzgv37nQF49eolixbN5dGjh1hbW9OsWSvatu2Q4k6jGX2t/zQ/cr1VKhV+fqFpVKLfl7W1ibhu6URc6/TxQVeBBZAzX/FUv95SqSTJSgr4iQOazJkz4+fnF2+bv78/1tZpF2Nf3vmEi9sfa7WvRCJBrU55lVrldoWp5FQo2cedOnWc8uUrIpPJqFy5Ks7OhxkwYAgyWcKX9NKlC3Tp0oM+ffpz6NB+hgzpz549hzE1NWXq1AkYGhqwcuV61Go1K1f+j3nzZrJly27N8Zs3b2TChGnExsYwfvwYtm37j7//HhQvj+joKEaMGETdug0YOXIcb954MXfuDORyGa1atU3+hREEQUglBsuWgLEedOmT0UX57Ug93DEZPpiwydNRFi5CtCyWm0CuEkXSvyzpnqOWihcvzt27dzVBg1qt5u7du5QoUSJjC/YT8Pf34/79u1SuXBWAKlVqEBQUxNWrlxLdP1++AvTq1Y8cORzo338w5ubmnDoVN1qsUqXKDBkyEgeHnOTMmYsWLdrg7v46XrDWrVsvChcuQokSpahTpx5Pnz5JkMepU8cxMTGlT5/+ZM9uT4UKlejVqx+7dm1PgysgCIKgPd1Tx+FIxvQ1/G2p1ehv2YRFtYrI7t5G540XD28GUcBPyR09KTKT5LWmpIafqobGz88PExMT9PX1qVevHvPnz2fq1Km0b9+eXbt2ERYWRoMGaTeqppJTIa1rSzKyGcTF5QRSqZQKFRwBKFy4CFZW1hw7dpTKlasl2L9gwc/nJJVKyZs3H+7u7gA0b94KF5cTPHr0AA8Pd549ewqAUqnUHJMtm53msaGhEQpFwknU3N3dcXd/Re3alTXbVCoVsbGxxMbGIpfLU3TOgiAIws9B4uuLyfCB6J08TkzlqoQuXo7KLjuXxq2ihhKemH570E9a+akCGkdHR2bOnEmLFi0wNjZm1apVTJw4kd27d5M/f35Wr16NsXHS7Wd/CheXkygUCho2rKnZplKpuHLlIkFBQQn2l0jiV8SpVGrkchkqlYqhQ/sTEhJMzZp1qFSpCrGxsfzzz8h4+38djCTW1KZUKilRojQjR45N8JyOjk5yTk8QBEH4SekePojJyMFIIiIImz6byB594OP0Kub+JwHwMcicIWXL0IDm2bNn3/y/WLFi7N+/Pz2L9NPz8vLk6dMnDBo0jDJl/tJs9/X1YeTIIbi4HE9wzKtXLzSPFQoFz58/pXz5iri7v+LevTscOHAcq4+TTu3btzvB8dqwt8/B+fNnyJIlq6Yfz9mzLty4cY3Ro//9oTQFQRCEn4MkOAjjsSPR37OT2BIlCV22BmXefJrnVSooEvwYXylY6DpkSBl/2j40QuJcXE5gbGxC06YtyZUrj+avQgVHihYtxrFjRxMc8+jRAzZuXIuHhzuLFs1DoYilTp36GBubIJVKOXPmJD4+3pw968L69asAkj08vm7d+sTGxjJ79jTc3V9z8+Y1FiyYg4mJaaqctyAIgpBBlErMG9dFb/8ewkeNI+ioS7xgBuD29VgKub/nqgrsrLJmSDFFQPOLcXE5Qe3a9dDT00vwXLNmrXj2zJXXr1/G216/fiMePnxAt27tcXV9zJw5izEwMMDGJjPDh49hx46tdOzYms2bNzB48AhkMhlubs8SpP8thoZGzJ+/BG/vd3Tv3pFp0yZRv34jevf+O0XnKwiCIGSQyEhQq0FHh/DR/xJ07DQRI8ZAIn0iT2x/SZbXCq4DWa0zpslJok6Nscc/saTmofHx8SBLlhw/nK6YGyX9iGudvn7keqf0fvpTiblR0odZswboynXw2304o4vyy5D6+mDWrAGR/QYS1bnbd/ef1nY6i8/MpjowuPs8Ks3qnfpl+s48NKKGRhAEQRCEeFTWNijKlkOZK/d3942JgSLSi6gkcAuwtc+W9gVMhAhoBEEQBEFA56krZi0bI333FqRSQpesINaxynePu3ZZRengp7hnkRAGZM2VPe0LmwgR0AiCIAi/teADznDuXEYX4+elUmGwYikWtasgc32Mjod7sg4/vCuS/G6BPLCI69uZObfdd45IGz/VPDSCIAiCIKQfqacHJoP6oXvlEtH1GhI6fwnqZC4x5H3vIUZBau7nMMZaIkM3s1kalfbbREAjCIIg/NbEWk6JUKvR374Fo3/HABCyZAXRTu0hmYsJh4VBEat98BIexBiRVaoLVgZxHWvSmWhyEgRBEH5r8ls34OrVjC7GT0Py/j2mndtiMqQ/iuIlCDx/lei2HZIdzABcOg+VdC8RbQxuQTrY6piDqW7qF1oLooZGEARB+K2FbNiCtbUJiCHyEB6ORU1HpEGBhE2dSWSvfpqlC37EkX3RzPB7jUdJGQF3giltkPWHAqPUIAIaQRAEQfjdRUWBvj4YGRH+z0QUJUujzF8gRUmqVHDjkhqH0HBOVbHF95IPWbJZplKBk080OQmCIAi/NaNpk2BswoVz/xQ6L9zIVKEUuqfi1vqLbtshxcEMwP79MvLonkNHAV4O+VGqVWQxT16H4tQkAppfjKNjmXh/DRvWZObMKUREhCcrjZs3r6f6voIgCD8j2R/eh0aZ3R5FydKorFIv2IiOhimT5dR12AJAUOayAGS2tEm1PJJLBDS/oClTZnHw4HH273dm9uxFPH3qyv/+tzBN8jp48DglSpRKk7QFQRCEtCG7exuzNs2QhASDnh4h6zejKFk61dJft06Ot4+MCqrrBDqAkU5BALLYZEm1PJJLBDS/IBMTEywtrbC2tqFIkaK0bt2W06dPpUlelpZWyBNZiEwQBEH4CcXGYjh7OuYNaqHz/BlSL69UzyIwEBbM1yUbTyj20p+XJQ2I+djhOnM221TPT1sioPkNmJtbxPtfrVazceNamjWrT926VRk2bCBeXp6JHhsdHcWsWVOpW7cqzZrV58iRA1StWg5v73dA/Can8PAwJk36h9q1q9C2bQuOHTuCo2MZFAoF3t7vcHQsw5s3n2+edetW0a9fD83/9+/fo1evztSoUYmOHdtw/PjR1L4UgiAIfyyd588wb1ALo/mziW7RmsDzV1EWLpLq+SxerEdoqIQB+tMx+aDkSuOC+Hq8AcA6e9ZUz09bYpTTF3bulLF9u3a1ERKJhNRYqLxdu1icnBQ/fHxQUBB79uygTp36mm179+7k+HFnxo+fgpWVNXv37mTw4H5s27YXfX39eMcvWjSPBw/uMX/+/1AqVcyaNQWlUploXrNmTcPT04P//W8VgYEfmDNnutblDAjwZ+TIwfTs2ZeJEx159syVuXNnYGxsgqMWa4UIgiAISVCpMFizAqNpk1AbGRG8bjMxjZumSVaenhLWrpFjr/OAjlYneG8G6tK98D10mUwSQ+Q2pmmSrzZEQPMLGj16GDo6UtRqNVFRUZiamjFkyEjN89u2bWbw4BGULh3XSWvo0FFcvXqFc+dOU69eQ81+ERERHD9+lNmzF1KkSDEAhgwZyfDhAxPkGRISwoULZ1m4cBkFCsS1lXbs2IWFC+dqVeZ9+3ZTqlRp2rRpB4CdXXY8PNzZvXu7CGgEQRB+kNTLM27pgssXia5Tj9D5/0OdOXOa5Tdzph5qtYoWyjXYvQlg5yh9Glu25JT3XmylZqgz6X8/kTQiApovODkptK4tkcmkKBSqNC5R4kaOHEvRosUBCA0N4eTJ4/Tt243VqzdhZWXN+/e+TJnyL9IvJkuKiYlJ0Ozk6elObGwsBQoU0mwrUqRoonm+eeOJUqkkT558X+xbXOsye3i85tq1K9SuXVmzTalUJmguEwRBELQjef8ei2oVQaUidOFSotp3StNJ7e7fl7J3r5yCBtfpYXWRcAVcqliVGrr6+Pj5kFVqhspCBDRCMlhZWWNn93l59oIFC3Pt2mUOHz5A587dAZg8eQYODrniHWdsbBLvfx0dnY+PPjedJdWK9rmp6vMOX3YWliRyE33ZdKVUKqlVqy5du/aMt480BTNUCoIg/JGio0FPD7WNDRGjxxFdtwGqHA5pmqVCASNH6mNmHMNfYfsoFPWAC/9AQXkHAHw/+FFYmgPVxxW3M4L4NvlNqNWgVCowMTHBwiIT/v7+2Nllx84uO1mz2rJq1TJevHge75hs2bIjl8t59sxVs+3Lx1+ytbVDV1cXV9cnmm1ubs80j2WyuOAmPPzzfDjv3r3VPM6ePQdeXp6aMtnZZef69ascPnwgRectCILwPWqLTGCZcTPYpibZ3dtkKlsM2b07AET2/jvNgxmA1avl3LunQwn903S1voVSJuGUkwX1rRqgUqnwCfEnq9QMtbkIaIRkCA0NJSDAn4AAf969e8uaNSt4+9aL6tVrAeDk1J61a1dy4cI53rzxYv78Wdy8eR0Hh5zx0jE0NKRBg8YsWbKAR48e8ujRQxYtiusT83WNi76+Ps2bt2bx4nk8evSAe/fusGbNCs3zmTJlwsYmM5s3r+ft2zccP36Uq1cvaZ5v0aI1bm7PWblyKV5enpw968KKFUuwsUm7tl5BEASIW8uJvXszuhipQpkrN4pixVEbGKZbnu7uEmbP1uOvYoFY+V+iUthVHjup8VdVx1iuy4cPH1ColGQ1ygQ6GRdWiCanX9CECWM0j3V19ciTJy/Tps3R9Ktp164TUVFRLFgwm9DQEPLly8+CBf/DKpFZIvv3H8K8eTMZOvRvjIyMadmyDatWLdPUuHypT5/+REVFMnToAMzMzGjQoDHr168G4pqOxo4dz8KFc+nUqQ0lS5ahS5eeXLx4DoAsWbIyZ85CVq5cys6dW8mUyZLu3fvQvHmrVL8+giAIvxP55YsYrFpOyNpNqM3MCdmyK93yVqthxAh9dHQgh/8+Wmd+jtw3kmtDoJS6PQC+vj4AGbrsAYBEnRpjj39iAQFhqFQJT9HHx4MsWXL8cLoZ2Sk4NV24cI4yZf7C0DAu2nd1fUy/fj1wcbmETPbtePfOnVsMGtSXc+eufXfflPhdrvWv4keud0rvpz+VtbUJfmIF6DRnNG0Shoa6+A0bl9FFSZ7ISIxmTMFw1TIUuXITvHN/ujQvfWnHDhmDBhnQucEzAp13sNNmLT65/Jm734Kx6sfoy2ScOXOKtm1bcvavyRQ+MjTN3tdSqQRLS+Mknxc1NH+4DRtWc/nyBTp16kZERDjLli3G0bFqmgYogiAI6UkS+AEif60Zz2X372LSvzey58+I7N6LsPFTwMgoXcvw/r2ECRP0KV0qhvALB3AqGoDBwzfcWAEqn+roZ4v7nvD19QUgc+aMW/YAREDzx5swYRqLFs2lW7cOyOVyHB2rMGjQ8IwuliAIQqoJm78EA2sT+BVqw2JjMVw8H8MFc1BZ2xC0cz+x1WtmSFH+/VePiAio6XCJZ/eiaBF6nMBc5jxrEkS5xx00+31qcsqcJSuJT8uaPkRA84fLmTMXixev+P6OiShVqgyXLt1K5RIJgiD8mXReuGHSvxfyu3eIatGasFnzUGfQXF0HDsg4cEBO/15BuK6/Qv8K/hhcdmPPf5a88clB98wVNPv6eHtjLjFAz8aUiAwpbRwxykkQBEH4rRkPHwS9e2d0Mb5J5/kzLGpUQsf9NSFrNhK6cl2GBTPv3kkYOVKf0qWVmLo7Y6wPNV/uI7x0IV52DEDHtyZ6Op/rQ3zfvosbsp2BswSDCGgEQRCE35zOyxfw/Pn3d8wIMTEAKPPmI2LoSAIvXCe6aYsMK45KBQMH6hMbC0O7veLBqZcMLe+FzOcdR8dlQ6mS4ijrGO+Y994+2EpNM3SWYBABjSAIgiBkCPnZ02T6qzhSD3eQSIgYOhJVBnesXbVKzsWLMqZOieTyytNkz6ZD6Zs7iapZgwcNL/ParQjVM5eMd4yP78dlD0QNjSAIgiD8eZR586EoVDhN119KjsePpUyfrkf9+rFYh93E85EfI4o8QxIawqVxxZDpRWAb2BG5ZtkcUKvV+H54T1ZRQyMIgiAIfw7dE8cwGdAH1GpUdtkJ2bYHlX3Gz+EUFQV//62Pubmaf4b5sX/OFSpXMSPX+V1EtXLibKlDvH9vQ8esHeIdFxj4gRhF7MeVtjNu2QMQAY0gCIIgpDlJaAjGQwdg1skJ2aOHSD58yOgixTN1qh6urjosXhzJ4RkuSCUS+mS6BioVbmPqITd/RdTrRmQ1ir/I8ac5aEQNjZBsrVo1xtGxjOavcuWy1K9fgzFjhmnmAvhSUFAQNWpUYufOralWhgEDerN69fIkn3d0LMPNm9c15c3IBSivXbvC4MH9qFevGg0b1mTUqCE8f/401dJ/9+4tV65c+v6OSVAoFIwbN5IaNSoyder4BM97e7/D0bEMb954paSY3LlzC0fHMigUihSlIwhC8smvXsaieiX0t28hYvBwAk+cRf0TLZbp7CxjzRpdevWKweDDYx6d9aBnNyvMDu0ksltPjmTbRlSUHo0M+iY4VjMHjaEl6OokeD49iXlofkEDBgyhdu16AKhUKtzdXzF37kymT5/EkiUr4+174MAeypQpS5s27TOiqKxZ8x+GhgYZkveePTtYseJ/9OjRh6FDR6FUKtm1axv9+/dm2bLV5MtXIMV5zJw5haJFi1OxouMPHX/lyiWuXLnIqlUbE12o08YmMwcPHsc8hcM3ixYtzsGDx8UM0IKQnqKiMJo5FYOVS1HlcCDo0AkUf5XL6FLF4+UlYfBgfYoXVzJ0QBCTa1wgTykbal5eiTqTJf4jehBl9ReeDx0ZZps/wfE+Pt4AZLXM2HWcQAQ0vyQjI2MsLa00/1tb29CzZ1+mTBlPWFgYxsaf17pwcoqbAfjr1bPTi4VFxsyj8PbtG5YtW8zo0f9Sr15DzfaxYyfg7f2OVauWM3/+khTnk9Kl0MLDwzA3tyB//sSDKx0dnXiv9Y+Sy+Wpko4gCNqRPbwft3TBU1ciu/YgbOK0dF+64HtiY6F3bwNUKli9OpL90y4QGRLN8BoxyOfdJmTZak4ab0aqo6RYVO9Ev0fev/+47IF1ZmLT+wS+IpqcfhNyedw6JVJp3EsaFhbGtGkTadasHi1aNGT27OlERIQDcc0PTZrUZe/eXTRsWJNGjWqzYcMaTVrr1q2iX78e8dL/uunI39+PgQP7UKNGRfr06YaXl2ei5fryuNjYWBYtmku9etVo0aIhZ864xGtO+bKpCsDZ+TDNmzfQ/P/q1UsGDepLjRqVcHJqxvbtW5IMKFxcTmBqakadOvUTPDdy5DgGD/68vMOFC+fo2LENNWtWonv3Dly7dkXz3IABvdm4cS3Dhg2kZs1KdO7sxNWrcU1M06dP4t69O/z333oGDOitaR7auHEt9epVZ8aMyQBs2bKR1q2bUq1aeZo2rcvatSs113n69En4+/vh6FiGO3duMWBAbxYsmI2TUzOaNavP06dP4l2j4OAgJk/+l7p1q9KoUW0WL56vaUby8HBn+PBB1K5dhRo1KtKvXw9evXoJxG9y+lTOc+dO4+TUjLp1qzJ69FCCgoI0533//j169epMjRqV6NixDcePH030OgvCr0CZOw/ky5du+cmvXcG8bnUkQUEE7dhH2JyFP10wAzBjhh63b+uwYEEUYa9fc2W3Ky175CXb2rnEVHQkslVLXptsxuN1Hpyy1000DV9fH0x1DDCwNk/fwidC1NB8Qe/gS/T3uWm1r0QiSfGvc4CoFnmJbpo7RWl4eXmybt0qypWrqFk1e+bMycTExLBs2VoUCgVLly5k+vRJTJ8+F4j7YnR2PsyCBcvw9fVh+vSJmJtb0Lx5K63yPH78KIMHD2fEiLEfv/AHsH37vm82aaxZs5wLF84xc+Z8dHR0mDNnutbnGB0dxYgRg6hbtwEjR47jzRsv5s6dgVwuo1Wrtgn2f/HCjfz5C2oCvC9lz26veezm9pypUycwfPhoihYtzs2b1xg3biSrVq0nb9646tXNmzcwfPgYBg0axtq1K5k1axr79h1l8OAReHl5UqhQYbp27Ul4eFzAeO/eHdat24xSqeTECWd27NjCpEkzyJbNjuvXrzBv3iwqVnSkXbtOmJiYsnXrJtav34KpqRkQF8jNn78UPT1dzMzM45V93LiRqFRKFi9eSWxsDJMm/YO5uTmdO3dn9OhhlC5dhmHDthEWFsaCBbNZvnwx8+YlXhO1efNGJkyYRmxsDOPHj2Hbtv/4++9BBAT4M3LkYHr27MvEiY48e+bK3LkzMDY2wdGxitavmSD8LNJtLafYWJDLiS1dlohBQ4ns0x+1Raa0zfMHubjosGyZLl26xFCzShgTqrmQNa8FrT4cRBIWRtjsBdznIHKjAIx8emGcRzfRdHx8fMiqY5bhHYJBBDS/pIUL57BkyXwAlEolMpmcypU/Lyr59u0bLlw4x9GjLpovyX//nUyrVo01HbiUSiWjR/9DvnwFyJ+/AG5u7Tl4cJ/WAU3lylVp2dIJgJEjx9K0aX2uX79KpUqVE91fpVJx9Ogh/v57MCVLlgagX79BjB49VKv8Tp06jomJKX369AfigpJevfqxYcOaRAOasLBQLLT4INmxYzMNGzbRNEtly9aKJ08es2fPTsaOnQBA+fIVadCgMQBdu/aka9d2+Pn5kSVLFmQyGfr6BpiammkCmtat25Etmx0QV5M1duxEypT5C4BmzVqxYcMaXr9+RaFCRTA2NkYqlcZrDipfviLFi5cA4joFf/Lq1Uvu37/Ljh37sbPLDsCIEWMJCPAnKiqKxo2b0rx5a01QW79+IzZv3pDkuXfr1ovChYsAUKdOPZ4+fQLAnj27KFWqNG3atAPAzi47Hh7u7N69XQQ0gpAEvQN7MZw5laBjp1FnsiRiTMJO/j+Lt28lDBigT6FCSiZPjmLTkDOE+EUwblQeDIduI2LgUJT5C3BJ0oeQIDOcMvVIMi1fXx+yYoLaImOHbIMIaOKJbppb69oSmUyKQqFK4xIlrlu3XlSvXovIyAjWr1+Dr683vXr11/yad3d/jVqtpmXLRgmO9fLyRCqVoqurF69TbP78BdmyZaPWZShQoLDmsaGhEdmz2+Ph8TrJgCY4OIjg4GDy5v1c7Vu0aDGt83N3d8fd/RW1a39OX6VSERsbS2xsrKbJ7RMzM3NCQ0O0SvfVqxccPXpQs02hUFCw4Ofz+xScABh9rDZWKpMeLZQ1a1bN41KlyvD48SNWrlyKh8drnj9/RkBAACpV0u+dLFlskyjra4yMjDTBDECFCpU0j5s3b82JE848ffoET093nj17hpmZWZL5fHlehoZGmqYrd/fXXLt2Jd61ViqVKe6YLAgZxXj4INCXw/T5aZaHMncelPnygyIj15v+vuho6NHDgJgYCWvXRnD/2DNuHHhOq9F/kXf1MJTZ7AgfNgpvyT2kVncJuNmSAg4JByx88u7NG6pKsogaGuHHmJtbaL7UpkyZSc+enRk3bjirV29CJpOhVCoxMDBgw4ZtCY61tLTC1fUxOjrxm2JUKhUSSdy2xDp+KZXxb1KpNP4+arUKmSx+UPElPT39j/t93iaXJ16FmVieSqWSEiVKM3Lk2AT76egkHCpYsGAhtmzZhFqtTnA+V65c4sSJo4wfPxWlUknbth1p2LBJvH2+DJASO69vNTfq6n7+pXLkyAEWL55Po0bNqFKlOv37D2HQoIRDH+Mfn/h1kcuTvl0jIiLo1aszpqamVK5cjVq16uLp6c6WLZuSPObrIPDTOSmVSmrVqkvXrj3jPZ9Y850g/ArUFpnA8NufN8lPVI3e3l3I7t8jfOpMFEWLE7J5Z+rmkQb+/VePO3d0WL8+Egv9YBaMPkOesllpoXsTmesTgjduAyMjjqgnExWlR22dwUmmFRoawpt3byhkWCLDlz0A0Sn4lyeXyxkz5l9evHBjx44tANjb5yAyMhKVSomdXXZN8PO//y3QNItERkby9u0bTTpPnz4hd+48mjQ/dSD+tG9gYPxJoF69eqF5HBoaipeXJw4OOZMsp6GhITY2mXF1fazZ9vz5swTn8mW+79691Ty2t8+Bl5cHWbJk1ZyTm9sztm7dlOgXbfXqtQgPD0/QmVWlUrF9+2aCg4ORyWTY2+fg3bu3mjTt7LJz4oQzFy6cS/JcvvS90WP79++lc+fuDB48nPr1G2FmZs6HDwE/1P/Kzs6e8PDweK/bkSMHGDSoL3fv3ub9e1/+97/VtG/fmbJly+Hr6/ND+cRda8941+T69asZOp+QIKRE+L+TYObMVEtPEhCAac8umP7dC/mdWxAZmWppp6UdO2Rs2qTLgAHRNGgQy9pBJ1Er1fQflReTudOJrteAmPoNCZA8I9rqDK8fVaOeXfEk03N1dQWgqI5thq+0DSKg+S0ULFiYhg2bsmnTevz83uPgkJNy5SoydeoEHj9+hJvbc6ZNm8iHDx+wsvrcV2P27Gm8evWCc+dOs2fPTlq2bANAgQKFePnyBSdOOOPl5cncuTOQSuPXgpw+fYqDB/fx+vUrZs6cQrZs2TX9RJLSvn0nNmxYzY0b13j61JVFi+bEe75AgULs2LEVLy9PLl++iLPzYc1zdevWJzY2ltmzp+Hu/pqbN6+xYMEcTExME83LxiYzPXv2Ze7cGWzfvgUvL0+ePn3CxInjePbsKYMGDQOgTZv2nDt3mp07t/LmjRcHDuzhv//Wx2uO+RYDA0PevvVKEPB9YmZmxq1bN/H0dOfpU1cmThyLQqEgNjZGq/S/lDNnLsqU+YtZs6bi5vac+/fvsXHjOv76qzxmZmZERUVx/vwZvL3fcfjwAfbu3fVD+bRs2Ro3t+esXLkULy9Pzp51YcWKJYnOkyMIfxrdU8exqFoe3eNHCft3MkGHjoNBxsy1lRwPH0oZNUofR0cF48bFcHLlHZ5eekO7qZVxmD0Ktb4+YXMXgUTCYdUUFAodaqiHffNH26cfqEVltqh+gj40IqD5TfTp0x+ZTMbSpYsAGD9+CnZ29gwb1p+BA3tjZWXNrFnx248rVHDk7797sXjxfHr37qfpGFumzF+0b9+JhQvn0rdvN+ztc1C0aPwovXXrdjg7H6ZHj46EhYUyY8bc7zZJtGjRhoYNmzJp0j+MHDmYWrXiDwMcOnQk0dHRdO7sxObNG+jV63PTjKGhEfPnL8Hb+x3du3dk2rRJ1K/fiN69/04yv/btOzF27ATOnnWhZ89OjBgxiNjYGFauXEeuXHG1UUWKFGXChKkcPnyATp3asHPnNsaOnaD1RHlNm7bgxo3rDB8+KNHnBw8eQXR0FN26dWDcuBHkypWHatVqJKid0tb48VMwNTWlX7/ujB8/mlq16tKuXSeKFClGt269WLhwLl26tMPZ+RDDh48hODgYH5+EM0h/S9astsyZs5Bbt27QubMTS5cuonv3Plp3GBeEn41pt47QsmWK0pCEhWI8fBBmHdqgtrQi8MQ5IgcNhUSavH82QUHQrZsBFhZqVq2K4p3re/bOuEKp+rmpE3IO+a0bhE2fgypzFkIknoRaHuXlo4o0tf/2JICuro8x0TcihzTTT9HkJFGnxtjjn1hAQBgqVcJT9PHxIEuWH18QLCM7BafUnTu3GDSoL+fOXcvQmWO9vd/RunWTeKN2EvMrX+tf0Y9c75TeT38qa2sT/NJ6KLGAWbMG6Mp18Nt9+Ps7J0J+7QomA/oi9fIgsv9gwkf/A3oZXyOhDaUSOnQw4OJFHQ4ejKBwgSgm19pGdEQsM9aVI3vLWsRUq0HIpu0gkbBV1ZsAq11Y3tpHh1w1vpl206b1Ub4N5npEH/xutgejuH55afW+lkolWFoaJ/18qucoCIIgCL8J3cMHMWsaN0Fn0MHjhE+Y8ssEMwBTpuhx5oyMGTOiKV1ayX8jTvPePZi+y+uQdeKweE1N4fgSYLmXl65laJOj6jfTVavVPHnymCLmDqh1pWCY8WOMMr4EgiAIgvCzUShAJiO2eg0iBw4lYshw1MYm3z/uJ7Jjh4wVK3Tp3j2GLl1iubD1Mdf2PaP5mAqUeHAI+a0bhCxfgypzFgCOKmchkSooFjYYeeZvN6V5e78jODiIosbZUan0IYOW1/mSqKH5A5UqVYZLl25l+EKFWbPacunSrW82NwmCIKQ3/Q1rMa9TDaKiUBubEP7vpF8umLlxQ8qIEfpUrqxg6tRo3rj6s3XcOQpVzk7TeiYYzZpKdL0GRH8cDBItCcI701ZePStGhxwJl4z52qcOwUVktj/FHDQgamgEQRAEIR5lDgeUufMgiYlGrf9zfFknx5s3Erp2NcDWVs3atZGoYmJZ0dsZfWNdei+qjnnnxqiNjQmdu1hTs3JMOQ+ZbhR5ggagb/X90ODJk7iZxYupsqC2/DmukQhoBEEQhD+bWo3+xnVIQkOIHDSM2Bq1iK1RK6NL9UPCw6FzZwOioiTs3x+Bubma9YPP4v38A8N3tcB29Vxkjx8SvGUn6sxxUzFESQLwsFiD5/NCTM7RXKt8XF0fkzWrLZb+EmLz/xzD1kWTkyAIgvDHknq/w6xtC0xGD0N+7Qp8Y1mSn51KBX//rc/jx1JWrYokf34VF7Y+5tKOJzQeWo4SKjcMVy0jsnsvYup8blY6qJyMjjyS3P4jMP7ODO6fuLo+oVDO/Oj4RxJbzOr7B6SDdA9oYmJiGD9+PGXLlqVSpUqsWbMmyX1v3bpFixYtKFGiBE2bNuXSpUvpWFJBEAThd6a3bzcWVcojv3aF0FnzCdm6G37hJT6mTdPl2DE5U6ZEU7u2Evf7vmwZe5bC1exp1i03JgP7oihQkLCJ0zTHhEre4Gu5BbfHZeies5lW+cTGxvL8+VMKG8f1f4wt/XNMupnuTU5z5szh7t27bNiwAR8fH0aNGoWtrS0NGzaMt19AQAB9+/ald+/e1KtXD2dnZ/r374+zszPZsmVL72ILgiAIvyhFmb/Q/WItJ8mHAIzHDEf/wD5iS5cldNkqlB8n2/xVbd0qZ+lSPbp0iaF371jCAqNY2v0IplaG9FleD7Oh3ZAGBRK4c3+8mY33KsehRk3Z8LHoZ9YuJHj58gWxsbEUj82MylQXZR7zNDqr5EnXUDQiIoJdu3Yxbtw4ihQpQq1atejZsydbtmxJsO+dO3cA6N27N/b29vTt2xd9fX3u37+fnkUWBEEQfnFfruWke/okFlUroHfkEOHjJhB0+MQvH8xcuqTDyJF6VK2qYMaMaNRqNav/Pk6QTzj91zXE+vA29E4cI3z8ZJSFi2iO85c8I9T6EC8fOdLWoabW+X0a4VTc15TYUjYgzfgh25DOAc3Tp0+JiYmhdOnSmm2lS5fm4cOHKBSKePuam5sTGhrKsWPHUKvVuLi4EB4eTv78+dOzyD+l0NBQli1bTOvWTalZsxLt2rVg8+aNCa7hhw8BNGpUi2bN6hMcHBTvuTt3bsVbYDIl3rzxwtGxDN7e77hz55bmMYCjYxlu3rye4jxatWosFkcUBCFF9Deuw6xdK9QWFgSdOEvEkBGQwdNXpNSLFxK6dzcgVy4Va9dGIpfDkYU3eHjanfbTqpJX/h7jCWOJqVGLyF794h27TzUahUKH2srxyJLR1Obq+gQdHR2K+Br9NM1NkM5NTn5+fpiZmaH3xSyLVlZWxMbG8uHDB2xsbDTby5QpQ8eOHRk6dCjDhw9HqVQybdo0cufOnZ5F/umEhATTp083LCwyMXr0P9jaZuP586csWjSP169fMmHCVM2+c+ZMp2TJMhgYGDBr1jRmzpyneW7QoL4sXLhMs6ZRavm0kNn3VqFOrjVr/sPQ8OfoSS8Iwq/FtGsH0JcTM3kW4d5viRg6Cn7B4dhf8/eX0L69ITKZmq1bIzEzgwenX3NgzlUqtCpAjZYOmNauisoiEyFLV8frH+TFTWJtzuB+qyFD7MsmK19X18fkzeKAXrSciNI23z8gnaRrQBMZGYmubvwe1J/+j4mJvypwREQEb968oV+/ftSuXZvLly8zY8YM8ubNS4kSJbTOM6l1H96/lyKTpayCKqXH/4iVK5cil8v53/9WaAJDe/vsZMqUib//7kWbNm0pUqQoSqWSAQMGY2OTGYlEgq+vDxKJGp0vFlLT0Un5NYhLR6JJz8rKEolEgpWVpSbt1MjH2toyxeUUtJfc10sqlWJt/WtNPPazENctjU2bBs9doXdvLIvkhQVzMcroMqWCyEho0gR8fODMGShTxpg3z/xZ3fc4DsUyM3xDE/R7dgEPdzh3DquCOeMdvzJwLBERBvSwnomNjWmy8n72zJVyZrkgVIZFVQfQTTircEa8r9M1oNHT00sQuHz63+Cr5dfXrVtHTEwMgwcPBqBQoUK8ePGCFStWsGrVKq3zTGpxSpVKlaIFDzNiwcSYmBhOnTpB//6D0NGRx8u/WLGSLFmyEgeH3CgUKkJCQtm6dQuXLp0nOjqaSpUqM3ToSExNzWjVqjEAgwb1o1u3XvTo0Yf79++xdOkCXr58ia1tNjp27KJZfftrCoWCJUvmc/LkMQwNjejQoTMASqWKLFmyYWubDZlMV1M+pVLFy5ev6NChFdu37yN7dnsA/P39adGiARs3bidXrtw4Ox9m27b/ePfuHQ4OORkwYAilSpVBJpPSrFlDunTpQePGzRgwoDe5cuXm+vWrREdHs3HjdmJiolm4cA43b17H1NSM2rXr0bNnX+RyeVq+JL+lH3lvq1QqscjiDxCLU6Y9PVNL5OUrYTBgwG9zrVUq6NlTn+vXZaxdG0WePAo8XkYztdEOJDIpf69vSOyKFejv3EnYPxOJLFACvjh3V/UxlDY38LnRlmI5HZJ1XUJDQ3B3d6ebw1/EFLUiODgiwT4ZtThlugY0mTNnJiQkhJiYGE3NjJ+fH7q6upiZmcXb9+HDh+TNmzfetsKFC7Njx440K9/Op0/Y/vSRVvtKJJAa65S3K1AEpwKFtNr37ds3REZGUKBA4USfL1WqjObxuHEjiI6OYvbsBUgkEubNm8XUqROYO3cxa9b8R+PGtZkyZRbly1ckIMCfkSMH07NnXyZOdOTZM1fmzp2BsbEJjo5VEuSzbt0qrly5xKxZC5DJZEyfPknznFwuZ+fOAwmOyZHDgTx58nH+/Bk6duwKwPnzp3FwyKkJZhYsmM3w4WMoXLgozs6HGTlyMFu37sXOzjZBes7Oh5k/fyl6enHvnV69upArV27WrdtCUFAg8+bNRKFQMHDgUK2urSAIvwmlEoNlS1BbWRHVvhPR7ToS3a5j3I/msN8joJk8WY8jR+RMnhxF48YKVEoVq/oew889mBF7WpAl6DXG48fE9Zv56jNQSSwn9IcTEpCJLqYTkp23q6srACUCLYj9iZqbIJ07BRcsWBC5XM7du3c1227fvk3hwoUTrCtkY2PDs2fP4m17+fIl9vb26VLWn1HYx5vR2DjpCBXgxQs37t27wz//TKZQoSIULFiYiROncvXqZV69eomFhQUAJiYmGBoasm/fbkqVKk2bNu2ws8tOzZp1aNOmPbt3b0+Qtlqt5vDhA3Tv3psSJUpRpEgxBgzQLmioVasO58+f0fx/9uxpatasA8CePTto0aIN9es3wt4+B337DiBPnnzs3bsz0bTKl69I8eIlKFCgELdv3+Tdu7eMHv0vOXI4ULx4SYYNG82+fbsSdJQWBOH3JX39CvOm9TGeNhH51cua7WbNGkC1ahlXsFS0bp2cFSt06dkzhr59YwHYO/MKD1zcaT+9KgWLmmLSswuqTJYJ+s0AnFEtRm76BsXTPhSztEt2/p9GOBWTZo0b4fQTSdcaGgMDA5o1a8bkyZOZNWsWfn5+rF+/nqlT4zqy+vn5YWJigr6+Pk5OTrRt25Y1a9ZQr149rl27xr59+1i9enWalc+pQCGta0syosnJzMwciKvy+xYPj9cYGhrh4PC5zdTe3gETE1M8PF6TK1fuBPtfu3aF2rUra7YplUrMzS0SpB0UFERQUCB58nyuPStQoKBW5a9Vqy6rVy/H19cHmUzGgwf3GDs27heCu7s7Xbr0iLd/kSJF8fB4nWhaWbJ8rrXx8HhNWFgo9epV02xTq9XExsbi6+tDtmzJv2kFQfiFqNXob96I8YRxqGUyQpav0Sy6+Ds5flyHf/7Ro169WKZOjUYigev7n+G85BbVOhelRpeimHTtgI6nB8H7j6K2ij+DbwT+PDafx7tXeRmZfdAPlcHV9TEmuobYyyz5UOIPDmgAxo4dy6RJk+jSpQtGRkb079+fBg0aAODo6MjMmTNp0aIFxYoVY8WKFSxevJjly5djZ2fHvHnzqFChQnoX+aeRLZsdpqZmPHnymIIFEzY7TZgwllq16iboeP2JSqVElci03kqlklq16tK1a89426XfGMb3ZXObtqt2Z8mSlUKFinD+/Fl0dHTIl6+AJtj4cuTb53KpUCoTDxq/PEelUomdXXbmzFmUYD8bm59nSKEgCKlP6uuD8ZD+6J0+RUyV6oQuXobqN/wRc+OGlN69DShRQsWKFVHo6MDL296sG3ySvOVs6TCjGoaL56N3/Chh02YRW75igjT2qkfFLXHg+w/WeX6sa7Sr6xMKG9qhLGSJ2ujn6qOY7gGNgYEBs2fPZvbs2Qme+7qJqWrVqlStWjW9ivbT09HRoVatOuzbt4vGjZvF+1K/c+cWZ86colUrJ8zNzYmICMfd/bWmlub161eEh4djb58jQbrZs+fg/v272Nll12zbu3cX/v5+9OnTP96+5ubmZMpkiavrY/LnLwDA8+fxX7dvqVmzDpcuXUAiQdPcBHF9bB4/fkTVqjU02x4/fkiRIsW+m2b27Dl4/94XU1MzTE3jeuvfv3+P3bu3M378FK3LJgjCr0Xv4D6MRw1FEhVF6My5RHXr9UsvXZCU58+ldOpkiK2tmi1bIjEyAn+vEJZ0Poy5jREDNjTC4NIZDGdNI6pF6wTzzQC8k9wjyHIvbverMD9n0x8qh1qtxvXJY1rHFvnp+s+AWJzyl9OtW29iYmIYOrQ/d+7c4u3bNxw7doQJE8bQoEFjihUrgb29AxUrVmb69Im4uj7G1fUx06dPolixEuTNGzcxoYGBIa9fvyIsLIwWLVrj5vaclSuX4uXlydmzLqxYsSTR2g2JREKLFq3ZsGE1N29ew9X1MUuXLtK6/DVq1OLRo/s8eHCPGl+sZtu2bQf279/NsWNH8PT0YOXKpbx48ZzGjZt9N82//iqPrW02pkz5Fze35zx69IDZs6cilUoTrfkRBOHXZzh3Jqa9uqLMmYvA05eI6tHntwxmfHwktG1rgEymZufOCKys1ESGxbC44yFioxQM3toU8zBfTPv2QFmoCKEL/hc3auULatTskw4kKkqfxpLpyHUSDrPWhrf3O4KCgygmyfJTTaj3ya89ReIfyMLCghUr1rF+/WqmTZtIUFAQtra2dOjQldat22r2+/ffSSxcOJfBg/9GKpVSuXJVBg4cpnneyak9K1cuxdfXm4EDhzFnzkJWrlzKzp1byZTJku7d+9C8eatEy9C5c3eioqKYOPEfdHR06Nq1JwsXztGq/JaWVhQpUpzY2BgyZ86i2V6tWk0CAvxZt24VHz4EkCdPvo8T/31/IkUdHR1mzVrAokXz6NevO3p6elSpUl2McBKE35FSCTo6RDdpDjo6RAwa9svP9puUkBBo29aAwEAJhw5FkCOHOm5EU59jvHsewLDtzciW3QCzhk0ACN6wBQwNE6Rzh11IMt3H52pXauf5fq13UjQdgmXZfroOwQAStTo1Bh//vJKah8bHx4MsWRI2v2grIzoF/6nEtU5fP3K9U3o//anEPDTJY/TvaKQBAYSuWJus48yaNUBXroPf7sNpVLLUFxUF7doZcP26Dtu2RVKtmhKA7ePPc3LVXTrPqUH1LkUx6dcTvf17CN6+h9gatROkE0MYyw2L8iFMRqeQK+Q1t/7hMi1aNI8ZM6bwvuRyONExyf0yah6a369+ThAEQfgtqS2tUFnbxNXS/MaUSujXT5/Ll2UsWRKlCWbOrL/PyVV3qd27BNW7FsPgfwvR37ebiLHjEw1mAA6pxyE3CkD/+YgUBTMAN29cp4A8C8blcqUonbTye9bTCYIgCL++mBgM581CUfYvYmrXI2LoyIwuUZpTq2HUKD2OHpUzbVoUrVrFzaV19/hLtow7R/E6OWk7uQq6x50xmj6ZqBatiBg8PNG0vCX38Lb8j+cPyjMrd/cUlUulUnHrxnWaSwv8lP1nQNTQCIIgCD8hnSePsahbHaNF85BfvZKitGJq14NGjVKpZGlr5kxdNm/WZejQaHr3jps479VdH1b2OYZDcRv6rWqA/JkrJv16oihegtCFyxJ0AgZQoWSvrDcREQY0VMzBKIXLwLx44UZgSBCV5Ll+yhFOIGpoBEEQhJ+JUonBiqUYzZqK2tSM4P92EFOvQYqSjOw/CGNrk3jrGf2MVq2Ss2iRHp06xTBmTNw6h+/dg1nc4RBm1oYM3twE/chgzDq3RW1sTMim7fDVOoifXFQvR2L+lPeX+lEvf4kUl+3mzesA/JW7OCq7n3NBVa0DmlMvX2Iol1PJ3h7v0FB6Hj6MZ3AwLQsWZELVqkgTiRAFQRAEQVtS99eYDuyL/PpVohs0JnTe4gSz3f6udu2SMX68Po0axTJnTtwswGEfIlnY7gBKpYqhO5phZi7HtFVLpL4+BB08hiprwnXuAMIlPtwzncbb17kZlu2fVCnfzYuXySQxxKFxeSJTJcXUp1WT06pbt6i3dSsnXr4EoMO+fVz18qKsrS3zr15lyvnzaVpIQRAE4TemVqO/ZRMW1Suh8+QxIUtXEbJhS6oFMz/7Wk5Hj8oYPFifypUVmlmAYyIVLOl8GP83IQza1JisuS0wHjUU3WtXCF20DMUXixF/bRcDQSeGXN6TyGZsmiplvHnpChVluYip55Aq6aUFrQKaJTduMLR8eaZUr87rwEDOubszpXp11jdtypxatdh4714aF1MQBEH4XRmPGobJsIEoSpUm8PxVotu0S7RfyI+KatsBunZNtfRS09mzOvTpo0+JEio2bYpETw+UChUrejvz4uY7ei+rS77y2TD43yIMtm0mfNiob65T9VTiTITVCZ7fqUfP3I1TpYwBAQG4vfeggk1BlHnNUyXNtKBVk9PLDx9okj9uhtnDz58jkUhoViBu2vtC1tb4hoenXQkFQRCE35NKBVIp0c1bosyXj8g0mu03um0H+An70Fy7pkPXrgbkyaNi+/YIjI3jlhfYONyFeyde0Wl2dco2yYfu4QMYT5tIVPOWRIxOugkpRhLCCcP+BL63ppvRLGSpdC1vn7sEQOnqjqkaaKY2rQKazMbGeAUHA3Dg6VMKW1tj93HNnJvv3pHN5OfsICQIgiD8hJRKTAb2RZUlK+ETphBb0ZHYio5plp0kIAAk0cDPsxTKgwdSOnQwwNZWza5dkZibx23fM+0yl7Y/oemIctToVhzZnVuY9u9NbJm/CF284psBxV6GItX/gOzWXMoUTL2JLu8cOI0MKUU71fn+zhlIq/DNqXBhhpw4Qf2tWznn7k6PkiUBGH7iBOPPnqVz8eJpWkjhs1atGuPoWCbRvwsXzhEY+IHTp09qnd6dO7d49erFD5XF2fkwzZsnPvqgX78erFu3Sqt0BgzozerVy3+oDIIg/IJ0dFCbmqI2+rEVn5PLtEcnaJX4Ui4Z4dkzKU5OBpiZqdmzJwIbm7jZ7I8vv43z/25RvWsxmo4sj/SNF2ad2qKyyULwpu2gr59kmm4SFz5Y7ebp3eoMz9stVct749YNSho6IC+ReCfkn4VWNTSzatXC0sCAi56eTKtRg0HlygHwyM+PfypXZlzlymlaSCG+AQOGULt2vQTbTUxMmTdvJgqFIt5K1t8yaFDfj2sm5UntYmptxoy5yGQ/1zL0giCksogIjKZNJLpNOxQlShE2c95P3XyRVl6+lNCypQE6OrBnTwTZssUFM5d3PmHnpIuUaZyXjjOrIQ0NwaxDa4iOJnjfEdTWSc/yG0MYzgZ9CfK3pKPufAxS8fM01i+UWwFu9CzT9Kd/vbQKaKQSCaMdHRn91fYTHZNey0FIO0ZGxlhaJt77/1dcmsvU1CyjiyAIQhqS3b6JyYA+yF6+QJUtO4oSpX76L8e04OEhoWVLQ1Qq2L8/kly54j6v7xx7yfohpyhYOTu9l9dFqlRg2rUDOm7PCd6+F2X+At9Mdz8j0DF8D7dmUaHQ9xf0TY6nm12IIpbSDaqlarppQauA5r/797+7j2h2ynjr1q3i2LEjADx4cI89ew7j4eHOkiULePDgHkqlgvz5CzJy5Dhy5cpNq1ZxPeCHDu1Pt2696NKlB4sWzeXcuTNERkZQtGhxhg0bhb29Q4rL5enpjpmZOSdOOGNsbEKzZi3p1CmuWnTAgN4UK1aC3r3/xtfXhzlzZvDw4X10dHSoXLkqI0aMRlc36apWQRB+UjExGC6YjeGi+aiy2hK09zCxlatmdKkyxNu3ccFMZKSEffsiyJ8/bgFY10terOjtjENxGwZuaoxcLsWkf190L10gZOkqYqtW/2a6ryTn8bfahuvdyszJ2yvVy33b+RwApVvWSvW0U5tWAU3XAweSfE5fJsNYV/e3CGie6m3DVX+LVvtKJHFrbqRUwaiOFIhun/KEgHbtOuHh4Y5KpWT48LGo1WpGjx5G6dJlGDZsG2FhYSxYMJvlyxczb94S1qz5j8aNazNlyizKl6/I3r07uXHjGnPnLsLExJTly5cwffpkVq3akOKynT9/lubNW7NmzSbOnTvDqlXLcHSsSs6c8Rc5W7hwDjKZDmvX/kdERARTpvzLxo3r6N27f4rLIAhC+tF56opJ/97IH94nyqk9YdNno/5Da2N9fSW0aGFIYGBcMFO4cFww8+quD0s6HSJzTnOGbmuGgbEuRlMnor93F2H/xDXPfUsMYRzW70XIBwucdBakeHmDr0nCYrj+/C45TLOQJYlJ/H4mWgU0gaO/bmyCsJgYLnh4MO7MGbY0b57qBROStnDhHJYsmR9vm7GxCfv3O6Onp4dSqcTCwoLIyEgaN25K8+atMTQ0BKB+/UZs3hwXoFhYWABgYmKCoaEh3t7e6OnpkSWLLRYWFowYMQYvL69UKbOxsQkDBgxBR0eHzp27s2PHVp4+fZIgoPH29iZPnjxkzWqLXC5n+vS5yGRiyTFB+GUolRisWo7RzCmojY0J3rCVmIapMx/Kr+j9ewktWhjw/r2EXbsiKF48Lph5+yyABW0PYGJpwPBdzTHOZID+utUY/m8hkV16EDlo2HfT3isZjI6RD7G3plOlcP5UL7v8rBeXo19RuWK1VE87LWgV0Jgl0rPaTF+fdkWLEhEby+Djx7nVu3eqFy69FYhur3VtiUwmRaFQpXGJEtetWy+qV49f/SdNZL4BAwMDmjdvzYkTzjx9+gRPT3eePXuGmVniv5JatmzDhQtnadasHsWKlaBy5ao0aNAEgOHDB/HgwV3NvqdOXUQmk6FSJX4N1Go1Mtnnt1fWrFnR0dHR/G9oaIhSqUhwXM+efZg4cRwXL17gr7/KUbVqDerWrUcS2QiC8JMx7d4JvWNHiK7XgNB5S1Db/JwLGaYHP7+4DsBv30rZvj2SsmXjPsj8PIKZ13ofMrmUEbtbYJHFGF3nIxj/M4roeg0Im/X9DtOPOMQHq908uVWTefn6pkn5ffbfxEcdQunaVdIk/dSW4sUpc5ib89jPLzXKImjJ3NwCO7vs390vIiKCXr06Y2pqSuXK1ahVqy6enu5s2bIp0f2zZ7dn+/Z9XLt2hatXL/Hff+s5dGg/69ZtZsyYf4mOjo63v7GxCRERiU+qGBoagrHx5/mJEhvFlFiTXeXK1di79ygXL57j2rUrzJw5hZs3rzNu3MTvnq8gCBnk080skRDVqg3R9RrETWb3B3b8/SQgQEKrVgZ4ekrZti2SChWUAAR6hzG35V5ioxSMPtAam5zmyK9cwrRPNxQlSxGycj188eMvMZESf1yM/uaDb2Z6Gi7GMJWbmgAkwdHcvBy3yvlf5SqkevppQauA5kNkwqWoVGo170JDmX7xIrk/Nl0IGU/yxQfI3bu3ef/el02bdmhqS27evJbkSKhjx44gl8upVasuVatW5/373rRo0ZAXL15QuHCRBPvnzp2HyMhIXrxwI0+evJrtQUFBvHnjRb58ya8CXb16OdWq1aBJk+Y0adKcEyecmTNnughoBOFnFRGBad/uxFauSmSvfsQ0bpbRJcpwHz5Ay5YGvH4tZcuWSCpVigtmQvwjmNtqL6EBkYzc25LshazQefgA005tUeZwIHjrbvjYPSApatRslXRDIg/H4vlcShWwT5Nz0D/0iquRLzE2NKZgwUJpkkdq0yqgsZozJ94X5Zf0dHTY3bp1qhZK+Lbw8DACAvwTbDcwMMDAwAA3t+f4+b3HzMyMqKgozp8/Q6FCRbh16wZ79+5C/4smRAMDQ16/fkXBgoUJDw9j06b1mJqakT27PSdOOGNgYEj27InfMJkzZ6Fq1epMmfIvgwYNJ1s2O7y937F27UoKFSpCkSLFkn1uHh6vWbhwDkOHjkJfX59z586QP3/BZKcjCEI6MTAAmRy19Nu1Chkpqm0HdE3SZ6RkYCC0bm3Iy5dSNm+OpEqVuGAmIjiK+W324+8VwrAdzclVKgtS99eYt22B2sSE4J37UWey/G76V9XriLY8z/MrrViczyltTkKtRn/XMy7JPCldumy87gI/M60CmvVNm/J1OCORSDDV06O6g0OifWyEtLN06SKWLl2UYHvbth2pV68h586doWvXdhw54kK3br1YuHAuMTEx5M6dm+HDxzBjxmR8fHzIkiULTk7tWblyKb6+3vTvPwQ/Pz9mzJhMSEgwOXPmZs6chZiaJr1a64QJU1mzZiWzZk0lIMAfMzNzHB2r0rfvgCSD4G8ZMWIsCxbMYfDgv4mNjaFUqbJMmTI92ekIgpB2JCHBGE2eQMSgoahyOBCy7r+funkpvdZy+vABWrUyxM1NyqZNkVSrFhfMRIXFsKDdQd4+C2Dw5iYUqGiHxNcX8zbNQBFL8P6jqLLZfTf9IMlrbpqN5Z1HTobbzEu1tZq+Jr/9nhC3dzwK92L4X6kzCjc9SNS/4kxsyRAQEIZKlfAUfXw8yJLlx9e6yMhOwX8aca3T149c75TeT38qa2sT/H6yBRO/R37xPCaD+iH18SZ04dK4YOEnJwkIwMrKGD912q3l9KnPzIsXccFMjRpxwUxMpIJFHQ/y9PIb/l7TgDKN8yIJDsKseSNkr14QtPcwitJlv5u+klhWyB2J1n+Fzf1tdMpVO83OxWTkBfY7H6C931qcnV0oU+avZB2fVu9rqVSCpaVxks9r3Sn4qb8/x9zcCI+NRfVVDCQBxlf9MydLEgRB+CNERmI0fRKGq1egyJ2HoKOnUJQqk9Gl0oppj04g14Hdh9MkfX9/iabPzH//RVK9elwwExut4H9dD/P0khc9/1eXMo3zQng4Zh3aIHvmSvDmHVoFMwCH1GORmLvy7sJAhhVIu0nuJIFR6J30wNnKEwuFBSVLlk6zvFKbVgHNujt36H0kbgZaY11dpF9VLYqARhAE4fclu3s7bukCt+dE9OpL+D+Tvtt59WcS2W8gumYGaZK2n19czczr13F9ZqpWjQtmFDFKlvd05tFZD7otrEXFNgUhOhqzru2R3bpByJqNxNbQrpblqfokb63X8PxhOabmGv9Dzfna0t//AnWMglPv71KtWo1fpv8MaBnQzLh0ieYFCrCuSRPRX0YQBOFPERuL4cK5GC6ciypzFoJ2H/zuVPw/o5i69dOkD42vr4TWrQ3w8IgbzfSpA7BSoWJV32PcO/GKTrOqU6VDEVAoMO3THd3zZwlZvFzr0WAR+HHMuAchAZZ0kq7ETC8Nv4NVavR3u3E7bxS+1/wSzHf2s9MqoHkXGiqCGUEQhD+JSoV584bIb1wjqnVbwmbMQW1mntGl+iE6L9zggxFkSr3p+72945Yz8PaWsHVrJI6OccGMSqlizYAT3DrygnZTq1Cje3FQqTAZ/Dd6zocJmz6b6HbaLeysRsUmaQekumFY3VtJ2bypu/Dk1+TXfZB5hHCkyhuAXy6g0aqLdOmsWbnv45PWZREEQRAy2qc+klIpUa2cCF63mdBlq3/ZYAbAeMRg6NMn1dLz8pLQpIkhvr4Sdu6MH8ysG3SK6/ue0erfStTpUwrUaozHjkB/9w7Cx/xLZK9+WudzXDkXleU1PG62o1+eNqlW/qQY7HyGylyPU29vU7RocTJnzpzmeaYmrWpoZtWqRfu9e1GoVJSzs0t0VsJSWbOmeuEEQRCE9CMJCMC0Vxciu/UipnFTorr2yOgi/XRev45bNTs0VMKePRGUKhU3IlClUrNhqAtXdrvSfEwFGg4qC2o1RhPGYbBhLRH9BxMxdKT2+aiv4WY9C68XhRibbW6CvqupTeIXie4ZT3xaZ+fG8usMGDAkTfNLC1oFNFU2xC1mOPLUqQSdkdRqNRKJBOWECalfOkEQBCHdqD/OOSWJif7Onn8mNzcpLVsaEBMD+/ZFULTo52Bm04jTXNrxhKYjytFkWDkADGdOxXDVMiJ69iF8whSt5+qJJID9hu2JDDWhSdRarM2M0uycPjHY+xyJQs1JO1+USiU1a6bdsPC0olVAc7ZLl7QuhyAIgpABJH5+GM2cQvj4yagtMhG89/BPPUleRnn4UIqTU9xIqX37IilUKC6YUavVbB51hgtbHtF42F80HVkeAMMFczBaNI/ITt0Inz5H62uqRsV62iMz+ID5zf9ROXfCZWdSXUQsBptdia6cjdOPDmFiYkppLYeT/0y0CmiqOjhoHitUKvwjIrAyNEyzWQoFQRCEtKd77CgmwwciCQkhpn5DYmrXE8FMIm7elNK+vSHGxmr27Ikgd+64fkZqtZotY85y7r+HNBhUhuajKyCRSDBYuhijWdOIcmpP2NyFybqmB2Ongu1V3t7ozKxc2nUeTimDPW5IA6MJ71OU090HUqVKNeRpsOBlWtM6Irn25g21/vsP4xkzsFuwgAe+vnTct49/z5xJy/IJ33Dq1HEcHcuwffuWeNsVCgXjxo2kRo2KTJ06PsFx3t7vcHQsw5s3XulV1CTdvHkdR8cfn5zr7ds3TJgwlgYNalKjRiW6dGnH/v17UlSmfv16sG7dqhSlIQg/M0lIMCaD+mHWpR3KrNkIPHUhLpgRErh4UYfWrQ3JlEnNoUOfgxmVKq5m5syGB9TvX5pW/1SKC2ZWLcN4yniimrckdNEySMYP/0fK03hlWYj78xKMs52XpvPNaMQoMVj/iJi/svDY8APv3r39JZubQMuA5szr11TduBGA6TVq8Gme4CI2Nsy6dIkFV6+mUfGEb3FxOYGdXXaOHz8Sb/uVK5e4cuUiK1asZ8CAYQmOs7HJzMGDx8maNfWGMGaE6OgoBg3qi5GRMUuWrGTz5p04ObVn+fLF7Nq1PaOLJwg/JfmlC1hUq4jeru2EDxtJ0LHTKH+R1ZTT28mTOrRvb0COHCoOHYoge/bPwcymEac5uymuZqb1BMe4YGb1cozHjyW6UVNCl66GZExKF6r25YRJN4KDLOjExrSdb+YL+vtfoPM+kojeRTl9+hQANWr8WsO1P9EqoBnt4oJT4cK4dO7M4PLl+bT80xhHR/6pXJnVt2+naSGFhEJCQrhx4xrdu/fm5csXPH/+VPNceHgY5uYW5M9fAAsLiwTH6ujoYGlp9UvNAJmYmzdvEBoayqhR48iTJy/ZstnRoEFjnJw6cOBAymppBOG3ExmJ0fixmLdohFpXl6AjJ4kYMx50dTO6ZD+lvXtldO1qQMGCKvbvjyBz5s/BzMZhLlzY8ohGQ//6XDOzZgXG/44hulFTQlath2Q02ahQsFbSEpleKLk8FlHMIldanVZ8sSoM1z4itpgVsRWycuaMCwULFsLWNlv65J/KtApoHr1/T8dixQASrLpdPWdOPIKDU7tcwnecO3cauVyXGjVqkz27Pc7OcbU069atYvr0Sfj7++HoWIY7d24xYEBvFiyYjZNTM5o1q8/Tp0/iNTn5+/sxYsQgatVypFu39uzdu4vmzRsAcOfOLRwdy6BQKDR5T58+iSlTPjdlXbhwjo4d21CzZiW6d+/AtWtXkix3eHgYEyeOo3btKrRr1yJeIJZYU9i6davo3bt7omlJJBKioiJ5+PB+vO1OTh2YO3fxN9Ps1+/zcNTz58/Stm0LatVyZNGiefzm67UKf6LISCzqVsNw1TIiu/ci8PQlFMlccPBPsm6dnL//1qdcOSV790aQKVPcdpVSxfrBJ7m47TFNR5SjxZi4PjP661Zh/M9oohs0TnYwA7ApZiC61g8Ivvs37e2apsEZJU7P+TU6b8OI6FOMsPBwrl+/8stNpvclrToF2xgZ8cTPjzq5E85S6Ornh41R2g8pSw87d25L0B8lKRLJ5/mnUqJdu444OSV/efZTp45TvnxFZDIZlStXxdn5MAMGDKFdu06YmJiydesm1q/fgqmpGQDOzoeZP38penq6mH01QdbYsSMwNDRk9eqNvHjxggULZmNgoN26J25uz5k6dQLDh4+maNHi3Lx5jXHjRrJq1Xry5s2fYP+5c2fi6enO0qWrCQoKZPr0Sck+90/KlPmLHDkc6N+/F4UKFaFs2XKULVuOokWLY2JiolUar1+/YsKEMfz99yDKl6/Ezp1befToAWXLlvvhcgnCT0OtjvuwMjAgunkrwkqUIrZ6zYwuVbrTdi0ntRoWLNBl9mw96tWLZfXqKD5NkK+IVbJ24Emu73tGs1HlaToibjST/rrVmIwdSXT9RoSs3pDsYOZ09AYi7Lbi+bga07JPSfa5/TClCsPVD1DktyCmmh2XTx4nJibml21uAi1raLoUL874s2fZcPcufhERQNxoJ5dXr5h0/jzti6TDsDJBw9/fj/v371K5ctyCoFWq1CAoKIirVy9haGiIsbExUqkUS0srTU/18uUrUrx4CQoUiN9W/uKFG66ujxk16h9y5cpDnTr1aNRI+18IO3ZspmHDJtSr15Bs2exo1qwVtWrVYc+enQn2DQsL4+xZFwYOHEb+/AUoV64CXbokXvuiDT09PVasWE+HDl348OEDGzeupX//XnTo0IqnT121SsPZ+TBFixbHyakDOXI4MGzYaCwtLX+4TILws5C+8cK8QS1k168BEDF05B8ZzMDHtZwaN/7mPioVTJigx+zZerRpE8v69V8EMzFKVvRy1swA/CmYMVi1DJOxI4iu15CQNRuT3Xz3IvY2D21G4vPWgaHG/yFPx24Auqc8kb0OIaJ3MZBIOHXqBIaGRpQrVyHdypDatKqhmVi1Kl4hIfQ4dEjT67riunWogRYFCzKl+q+3WFlinJzaa11bIpNJUShUaVyixLm4nEAqlVKhgiMAhQsXwcrKmmPHjlK5crVEj8mSJfEOwB4e7hgZGZEtm51mW9GixTh9+qRWZXF3d+fVqxccPXpQs02hUFCwYOEE+3p5eaBUKsmTJ59mW/78KeuMaGxsTN++A+jbdwCenu5cvnyJnTu3Mnr0UHbtOvjd493dX8Urj0wmI3fufN84QhB+DWpzc1AqkIYEZXRRMtz31nKKjYWhQ/XZtUtO794xTJkSrRmcFBOpYFmPIzxwcaf99KrU7lUSAIOlizGeMp7ohk3impmSGcyEqT6w38gJVbQujcO2kCWTeUpOMXnUaoxWPUCR05ToOvYoFAqcnQ9Rp05d9PT00q8cqUyrgEZHKmVD06aMrlSJc+7ufIiMxExPD0d7e4pnyZLWZRS+4uJyEoVCQcOGn39tqVQqrly5SFBQUKLH6CZxs+nr6ydoOpPLP++b2LBBpVIZ73Hbth1p2LDJV2l8q9r1c4Yy2ee34Pfy+tqhQ/vR1zegTp244ab29g7Y2ztQrlx5Onduy+vXLzE3T9gpOmGa8S/Al2UShF+J9O0bDBfOI2zaLNTGJgSdOCfmleHjWk5yHdh9OMFz4eHQq5cBLi4yxoyJZujQGM0liw6PZXHnQzy95EWXeTWp1rkoAIaL5mE0YwpRzVoQumxNspuZ1KhYqWqFnrE/lo9W8JdtsRSfY3LoHfdA9iyQkBmVQEfK1YsX8ff3p3Hj5ulajtSm1Sf3pHPnaF+0KAWsrChgZZXWZRK+wcvLk6dPnzBo0DDKfNGpz9fXh5Ejh+DichxDQ+37NDk45CQiIhxPT3fs7R0A4nXU/RSYRESEa/rjvHv3VtML3t4+B+/evcXOLrvmmHXrVmFqakbr1m3j5WVvnwOZTIar6xNNtaab2zPN8zJZXF7h4eGabe/evU2y7K9eveD27ZvUqFErXhBibBzXf8bc3OK7aebMmZv79+9q/lcqlbx86Ub+/AWSzFcQfjpqNXq7d2A8diQSpZIop3YoypYTwcxH4eMmomthmGD7hw/QoYMhd+9KmT8/ik6dYjXPRYREs6j9QV7c8qbn/+pSsU1BUKsxnDcLo7kziWrZhtD/rYQf+AG0NmIQBjluEXK/D4Ns26Xo3JItRonRotso8lkQ3ThuNNXBg/sxNDT8Zeef+USrPjQrb92i4LJllFq1ivlXrvA2JCStyyUkwcXlBMbGJjRt2pJcufJo/ipUcKRo0WIcO3Y0Welly2ZH1arVmTlzCm5uz7l06QI7d27TPJ8zZy709PRYv3417969ZceOLTx//jkIadOmPefOnWbnzq28eePFgQN7+O+/9fGasD4xMjKmbt0GLF48j0ePHnLnzi02blyreT5TpkzY2GRm8+b1vH37huPHj3L16qUky966dTv8/PwYM2YY9+7dwdv7HTduXGPixHHUqFGbLFmyfjfNxo2b4eb2jA0b1uDp6c7//rcQP7/3ybqGgpCRJP7+mHbvhOmAPigLFuLD2ctxwYygofirHFSsGG/b27dxK2Y/eiRl3br4wUyIfwSzm+/h1V0f+q2urwlmjGZMiQtm2nYgdOmqHwpmDoWtIibHf3g/q8qILLNSfG7JZbDzGTpeYYQNLw06Uk1zU+3a9TA0TBj0/Uq0Cmi8hw/nVKdO/JUtG3OuXCHHokVU2bCBlbduEfCxk7CQPlxcTlC7dr1E2zmbNWvFs2euREYm7zUZPXo8VlY29O3bjVWrlsbrFGxkZMzo0f9y8eJ5OnVqw7NnT+PVvBQpUpQJE6Zy+PABOnVqw86d2xg7dgIVKzommtewYaMoVqwEw4YNYMaMybRs6aR5TiqVMnbseF69ekmnTm04deoEXbr0TLLc2bLZsXLlevT1DRg/fgzt2rVgzpzplChRin/+maRVmtmz2zN79gLOnDlF164dCA4O+qU7xQl/Ft3jzmSqUg7dU8cJGz+FoIPHUOVMpzlMfiGyG9fhyufpJJ4+ldKwoSHe3lJ27oykYcPP01J8eBfKrKa78XkRyODNTSjbJB+oVBj9OxrDxfOJ7NQtbgbgH+jAezviPK/txuL3LhfDjbYhl6bvXGCSkBgMVzwgpnxWYh3j+hNdvXoZf39/mjRplq5lSQsSdTIn3VCp1Zx5/Zo9T55w4OlTAqOiqJUrF0fbJ3/ocXoICAhDpUp4ij4+HmTJkuOH083ITsFpzdn5MGvWrGD/fueMLgrwe1/rn9GPXO+U3k9/KmtrE/z8QpN9nCQ0BKPxYzHYthlFoSKELFuNsrAYbZoUs2YN0JXr4Lf7MNeu6dCpkwH6+mq2b4+kSJHP73XfV0HMbb2XiKBohmxtSr7y2UCpxHjEYAy2/kdEn/6ET5nxQ01572I82GLqiFIloWXgWfIZJZwGJa0ZLbiN4dpHBO5phKJQ3GjOkSOHsnv3dp48eZVqNTQ/+r7+HqlUgqWlcZLPJ7u+TCqRUMbWlnehofhHRHDw2TNuvXuXokIKgiAI2pH4+WFRvwbSN15EDB5O+Igx8AuPTElPR47I6NdPn+zZVezcGalZygDA64k/89vsQ6lUM2p/KxyK2UBsLCYD+6C/bw/hw0YRMfqfHwpmIpURbJQ1xUAvgrLuO8lnkf7BjPRdGAb/PSGqcS5NMKNUKjl69PdoboJkBDSBkZEcePqU3U+ecPr1a/R0dGhaoAAH27albiIT7gmCIAip6OMkeWorK6IbNCa6UdO4viGCVt6+hR499CldWsWWLZ9n/wVwu/6ORR0PomcoZ9S+FtjmywRRUZj27obe8aOE/TuZyEFDfyhflVrFokgnzHK+wtR1BtWtMmbiOqP/3QMgfFBJzba45ia/36K5CbQMaOpt2cJZd3ckQN08efivWTOa5M+PwS+4vLjwfQ0aNKZBg29PQiUIQvrRef4Mk4F9CF2+BmXuvHHNHoJWVCrw9JDw5i3Uradg5coovqyMuH/qNct7HiWTrQnDdzXHKrspkrBQTLu0R/fieUJnziWqR58fzv9/gUMxzX+e6Gcd6WQ1IBXOKPl0XD+gd+glkd0Ko8r2ucnm0KFPo5vqZEi5UptWAU20UsnS+vVpXbgw5vrpswKoIAiCEEdtaookKgqJnz/kzpvRxfllxMTA4MH6DHgrxTYrrF8fFW9g0pXdrqwbdBL7ItYM3d4MUytDJB8CMGvfCtn9e4QsXUV0mx8fVr05YAmyAhsIel2ZsRZLU+GMfoBajfGcm6hN9eJmBf5IqVRy5MghatWq+1s0N4GWAc3ZLl00jz2CgvAOC6OojQ1qwFis1CoIgpDqdF69QH/DWsInz0CVJSuBZ6+gmb5W+K7gYOjWzYBLl2TMtVfhkFOK/xffeCdX32X7v+cpWDk7Azc1xsBYF6mPN2ZtmqHz+hUh67cQU7/hD+d/IvAwH/JMIswnL8MMdiOVZMxrp3fMHd3rPoROKIfa9PP39e/W3ATJ6EOz98kTxpw+zcsPH5BKJNzo1YvJ589joqvLhqZN03UNCkEQhN+WWo3++jUYTxmPWk+PqC49UObJK4KZZHjzRkL79ga8fCll+fJIsm1R86krr0qlZs+0SxxbepvSDfPQZ0U95PoypO6vMW/VFEmAP8Hb9xLrWOWH878bco/72fqgDjenp+oQBvKMqQGRhMVgNPsmsYUtiWodf0mXQ4f2Y2Bg8Ns0N4GW89DsevyYNnv2UDVHDna1bo3q40jv5gUKsP/pU6acP691hjExMYwfP56yZctSqVIl1qxZk+S+L1++pHPnzhQvXpy6dety4sQJrfMRBEH41UjfvcWsTTNMxo4gpqIjgReuxwUzgtYePpTSoIEhb99K2bEjklatPs8xo4hRsnbACY4tvU2NbsX4e20D5PoydB4+wKJhbSShwQTvO5yiYMYr4h1Hzdog01HSOGQPmeXZUuO0fojhsvtI/SMJG18OdD5/3ceNbjpMrVp1MTLSfmb5n51WNTRTzp9ncLlyLKhbF6Xq85j9riVKEBgZyf9u3GBqjRpaZThnzhzu3r3Lhg0b8PHxYdSoUdja2tKwYfyqvfDwcLp160b58uWZMmUKFy5cYPjw4eTOnZs8efIk4xQFQRB+cmo1evt2YzxmBJLYGELnLiKqczexdEEyubjo0LOnARYWag4fjqBQoc/fV0qlikUdD/L4nCctxlak0ZCySCQS5FcuYdqpLWoTE4L3H0WZL/8P5/8hOoQ10qZYWbyn+JsNFDIslRqn9UN0ngdisMWVqFb5UBSzjvfchQvn8PN7T9Omv/baTV/TqobmxYcPNMib+K+Eklmz4h0WplVmERER7Nq1i3HjxlGkSBFq1apFz5492bJlS4J9Dxw4gEwmY/r06Tg4ONC5c2cqVarE3bt3E0lZEATh1yT5EIBJr66Y9uuJMm8+Ppy5TFSX7iKYSaYNG+R07GhA7twqjh2LH8y87zeKJe8r4nrRi+6La9N46F9IJBJ0jx3FzKk5qixZCDp6KkXBTIQihnkRrcic/Rn2XlOoapiBwYJajfHUa6hNdAkfWjLB0zt3bsXc3Jw6depnQOHSjlY1NPZmZlzy9KRWroRTat94+5bspqZaZfb06VNiYmIoXbq0Zlvp0qVZvnw5CoUi3gKD169fp0aNGvFWbV61apVW+fzOWrVqjI+Pd4LtOXPmYvPmXRlQIkEQfpibGxZVKiMN/EDYv5OI7D/4h6bU/5OpVDBlih7Ll+tSu7aCVasiMf5iMllvtw8s+OcVof7mDN7SgGI1cwKgv20zxsMGoihZiuCtu1FnsvzhMihUKqb59SBbsWuYePahmdGglJ5WiugdeoXu7feETqmA2jz+yOTg4CCcnY/Qrl1H9H+zUctaBTQD/vqLESdPolaraZA3LxKJhLchIdzx9mb6xYuMr6Jde6Ofnx9mZmbx1iGysrIiNjaWDx8+YGNjo9nu6elJwYIFmTRpEi4uLlhbWzNo0CCqV6+ezFP8/QwYMITatevF2yb7gUXSBEHIIB8nySNXLmLq1COye2+URYpmdKl+ORERMGCAPkeOyOnWLYbp06PjDct+fu0tSzofooDaix5LamFQM2fcitkL52I0axox1WsSvH4LpKAfiVqtZprXGLKVOYj0bUM6GcxJhTP7cZKQGIzn3SK2uDVRLRK2rBw8uJ+oqCjateuYAaVLW1p9Cw4qV47AyEhmX77MtIsXUavVNN2xA7mODoP++osRX61impTIyEh0vxrm/en/mJiYeNvDw8NZt24d7du3Z/Xq1Vy6dIn+/fuza9cuihTRfs2SpNZ9eP9eikyWslEDKT3+R5mYmJA5s833d/yNZNS1/lMl93pLpVKsrU3SqDS/mZs3YeBAOHQIdEww2LwRg4wu0y/I2xtat4Zbt2D+fBg6VBeJ5PP3y8Vdj1nQ+SCZHcz5x/wuupsfQtdGcdd+xQro1AndtWuxTuHUI+PvzcSy1CpUAWUZn20/OmTwhLPTz0BQNNJdTbHOnLD1ZM+e7RQuXJhataogScNmzYz4PNAqoIlSKJhYrRpDypfn2ps3BERGYqanRzk7O6ySMSGPnp5egsDl0/8GBvFvaR0dHfLly8ewYcMAKFSoELdv3052QJPU4pQqlSpFCx5m5IKJKpU60bynT5+EWq3m5Us33r/3ZcmSVchkMpYsWcCDB/dQKhXkz1+QkSPHkStXbu7cucXUqRPo2rUnGzeuJTo6mgoVKjJq1D/o6cVVRbq4nGDjxnV4e78lV67cDB48giJF4iZnunDhHKtXL8fb+y05cjjQu3d/ypfXLrhNDrE4Zfr6keutUqnSZDG635FOlBrToGBCnrwkk42NuG4/4PFjKR07GhAYKGHTpkjq1VPi7x/3nFqt5vjyO+yafJG85WwZtKkxYR/Kk8lQh+jGzdA7doSIgUMJ/3cSBEcD0T9cjhWvN6MsMRF1sAP9Vfv54BcFRKXGKf4Q+ZV3mG99QkTPIoRn1Yev3ltubs+5du0aEydOw99fu76vP+KnXpyy5KpVTK9RgxYFC1I3BSOMMmfOTEhICDExMZqaGT8/P3R1dTEzM4u3r42NDfb29vG25cyZkxcvXvxw/t+jt3Mb+tsTdlBOjEQSV2ucUlHtOhLtlHorlZ88eYypU2djY2ODg0NOOnRoTenSZRg2bBthYWEsWDCb5csXM2/eEgA+fAjgzJlTzJ27GG/vt0ya9A9FihSnefNW3Lp1g6lTJzB48Aj++qs8hw7tZ+TIIezde5i3b98ydeoEhg8fTdGixbl58xrjxo1k1ar15M374x3rBOF3pPPwAXrOh4kY/Q/KAgUJPH9NzCvzg1xcdOjVywATEzWHDkVQrNgXI5kUKraOO8fZjQ8o2yQvvZbWRa4vQyWxhO4d0L1yhdAZc4jq2TfF5djsfoSwIiPQibagl+I4emjXlzTNhMdiMuEKipymhP9dPNFddu7cho6ODq1aOaVz4dKHVgGNf0QEJqkwI3DBggWRy+XcvXuXcuXiFlW7ffs2hQsXTtAHpGTJkly8eDHethcvXpAtW8aN6f9ZLFw4hyVL5sfbtmvXQQDy5s1P1apx/YwiIyNp3LgpzZu31kxtXb9+IzZv3qA5TqlUMmjQcHLnzkOePHkpV64irq6Pad68FQcO7KVmzTq0aNEagL59BwBqQkJC2bFjMw0bNqFevbjh9tmyteLJk8fs2bOTsWMnpPUlEIRfg0KBwbLFGM2ZgcoiE5HdeqG2sRHBzA9Qq2HNGjkTJuhRuLCKLVsiyZr186/KyLAYVvRy5uFpd+r3L02r8Y5IpRKknh6YN64Lfu8JWbORmCYpH3203/MSnnn7YSiR0yHKGROypjjNlDJeeAepdzhBm+uDfsKvdqVSya5d26lZszaZM2fOgBKmPa0CmtGVKjH0xAmmVq9OQWtrbBLpQJXJ4PutwAYGBjRr1ozJkycza9Ys/Pz8WL9+PVOnTgXiamtMTEzQ19fHycmJ//77j7lz5+Lk5MSZM2e4evUqu3fvTuYpai/aqb3WtSUZ2QzSrVsvqlePv2KrqWlcDVfWrJ9vLAMDA5o3b82JE848ffoET093nj17lqA2LFs2O81jIyMjlMq4iajc3V/TuHFTzXNSqZS//x788Tl3Xr16wdGjBzXPKxQKChYsnEpnKQi/Numrl5gO6IP81g2imjQnbM6CFI2k+ZPFxsKYMXps3qxLvXqxLF8eFW8k04d3oSzqcJC3TwPoPLcG1bvENYvL7t/FrH1rJB8CoGjRVAlmXN4+4F72rlgYRtMi2Bkb8n3/oDQmv+WLwbanRHQsiKJU4v0rz58/i4+PN9OnZ2yn5bSkVUAz+/JlgqKiaPWNYEI5Qbtf5WPHjmXSpEl06dIFIyMj+vfvT4MGDQBwdHRk5syZtGjRAltbWzZs2MC0adP477//yJ49O0uWLKFQoUJa5fM7Mze3wM4ue6LP6ep+HkEWERFBr16dMTU1pXLlatSqVRdPT3e2bNkU75iva8c+NaXJ5Um/PZRKJW3bdqRhwybxtsvFCuzCn06tRn/Teown/YNarkvIynVEN28l5pX5QR8+QM+ecWsyDR4czdixMfEquDwfvmdhh4NEhcUyZGtTitZwAED31HFMe3VFZWmFsmhx5GYp76R61eclpzN1IKvlB+p+2Ik9ZVKcZopFKTAefwVlNmPCByecc+aTHTu2YGFhQZ069ZLc51enVUAzr3btVMvQwMCA2bNnM3v27ATPPXv2LN7/JUqUYM+ePamW95/m7t3bvH/vy6ZNOzRBy82b11Br2fnHzs6e588/vyZqtZpOndowYMBQ7O1z8O7d23iB1bp1qzA1NaN167apeyKC8IuQer/DZEh/dM+eJqZaDUIXL0eV1Taji/XLcnOL6/z79q2EpUsjadNGEe/5u8dfsqrvcQzN9Rh3uDXZC8fNiKv/3waMRw1FUaQYwVt3Y9qnW4rLctvXi936bcmV3ZMK/ivJT+p9L6aE0dJ7yDxCCFpXB4wS/0EZFBTIsWNH6dixS7xpU343WgU0XUqUSONiCGnBzMyMqKgozp8/Q6FCRbh16wZ79+7SejKl1q3bMnhwP0qUKEXJkqU5dGg/ISEhFClSDGNjE/r378nOnVupVKkKt25d57//1jNz5vzvJywIvyHZ3duYOTVHEh1N6Kz5RHXrKWplUuDMGR169zZAV1fN/v0RlC37uYn/00im3VMukqN4ZgZvboJ5ZiNQqTCa/n/27jo6qrMJ4PBvfTfZJEAS3N3d3Z3iUqRYobh7cXd3dyeF4u7uHtw1RNf1fn8sRUr5GkqyCcl9zuk5NCt3slmZve+8MyPwmDUNS8XKRCxczmdrU//RtXevWCFpSpZMd8j7bjwF+Pm77zMqKM6/RrPsJqaGmbAV+3odz9atAVgsFpo0aebG6NxP7MYWh+XMmZvWrdsxbdokrFYrGTJkoHfvAYwdO4LXr1//6+1z585Lv36/s2zZIqZNm0SWLFmYOHE6Wq2WnDlzMXToKJYtW8T8+bNJmjQZAwcOpXjxkm74zUSi2MeeJRvWCpUx9h2AI704b+6/EgSYP1/BiBEqsmVzsmqViZQpP55VtlsdrOx/iONrblKwViZ+nVUZlYcCTCa8unVEvS0AU8u26MdNgihoOHo7JIi55pbkyneVrMEDKCF0+u77jAqSCCteA07gSOWFvl+hr15PEARWr15Btmw5yJ07r/sCjAESIbLrDz+or/Whef36CUmTpvnP9yv2RnEf8bF2r//yeH/v6+lHpTh2BI+pEwlfs+k/dZuNrn4dPyqLBfr2VbN+vYKaNW3MmmX+7GHVh5qZ03YHgSeeU6tXYer0K4ZUKkHy7h0+vzRBceEc+mGjMXXq+tnZMZ861VEqZARt2v5N8TwIC2VscCvyFz1MupAOVHfEnoJar77HUO15TNjqatjz+H/1eufPn6VGjUpMmDCV1q1/dUtssboPjUgkEon+gUyGNDQUadBbnJ7pYjqaH9qbNxLatNFw/ryMvn0t9O79efHvq3shTG/+JyEvdLSbXYXijbIBIHtwD5+fGyB9/YrwJSux1qoTJfE8DA9lxMtOFClzmBRhP1PN8WXdZ0xR7XiIeucjDF3z/t9kBmDp0kV4eXnHi9pGMaERiUSibyA/ewbF5QuYOnTBVqIUoYdOiAMlv9OVK1JattQQFiZhyRITtWp9Xvx7/dBj5rXfhUIpp19AfTIVdhVaK04ex7t1M5DLCQvYgb1g4SiJ52F4KIMf96BExZ34h9fgJ9tcJMSOeijpCz3akWew5fPH2O7/z/96+/Ytf/75B61atUUbBbVEsV2kuzsJgoDO8rFF9KabN5ly6hSBf/WbFolEorjMYsFz9HAS1K6KZslC12REEJOZ77Rpk5yffvJALocdO4yfJTOCILBv4WWmNd2GXypvhuxt8iGZUa1bjU+jOjgTJyF018EoTWYG3O9LiYp/4KurSH3rSqTEkr+xw4nXwBMgQMT4UvAvM9fWrFmBzWajdet2bgowZkUqobn+5g1pZ8xgwsmTAAw/coTGmzcz8OBB8i1YwKFHj6I1SJFIJIpJsps3SFilHB4zp2Ju2oLQwyfhG+bYib7kcMDw4So6d9aQP7+DvXuN5Mr1sXbLbnWwos9B1g0+Sr4q6Rm0vRF+qbxdO5lGDsW7eydsxUsStnM/zrT/f7lPP3kGLFjwrzE9DA+lb+AgSlfZREJ9KRqa18X8sMlPeCy6jvLCG/S/F8aZ6v/31bHb7axYsZQyZcqRMeOXU7fjokglNP0OHCCxpydNc+XCYLUy6dQp2uTLh3nwYBrlyMHvhw5Fd5zRIo7XQ4tEbhGnX0cOB5qZ00hYuQzSoLeEr96AfuosBK04Wfx7hIZC06Ya5s5V0ratlU2bTPj5fXweRQQZmVh/C0dX3aBmj0J0XlYTtVYJBgPebX/BY/Z0TC3bEr52M4JPgn89niNjJsjy/2fMPQwPpdeNoZStvo4ExsI0NG1CRuzp2aI49xqP2Vcx10iHpXaGf73+nj27ePnyBW3atHdDdLFDpGpoTj17xoYGDcju70/A7duY7XZ+zZ8fqURCqzx5qLluXXTHGeVkMjk2m/Wzzroikejb2WxWZLK4V44nffQQ764dUJw7g6VmbXSTpiP4iqMLvtetW656mZcvJUyZYqZFC9tnlz+9/paZLbejCzbRYUE1itR1JSLSly/wbtEE+Y1r6EeNw9S+U6T7/Cj37gYfDRQt+4+X3wsNocf1kVSps5oE5jw0MgWgIPacgZO8M+HV5xiONF7ohheL1O+9dOlCUqZMFac7A/9dpN6FpBIJ8vfl5rvu3SORRkPRlK75PyEmE9ooGFzpblptAsLCgkiQwB+FQolEbIAlEn0TQRCw2ayEhQXh5ZUwpsOJUorDB/Fp3RxBLidizkIsDRqLTfKiwLZtcrp3V+PlJbB16+fN8gDO/3mXxV334ZlQzcDtjUib2zWXSH7xPN4tmyIxGolYvQFrpW/7kNbMmwUKGWwq+8Vlt4Pf0fP6GKrXXUECWzYaGbehFGLRGTiHE+9+x5HqrIQuqvjVbsCfCgy8zYkTxxg8eDiyeFTjFamEpljKlEw6dYpgo5ENN2/SJIdrAOGV168ZcfQoJVOnjtYgo4NG42puEB7+7sMwxm8hlUpxOsXeKO4gPtbu9S2Pt0wmx8sr4YfXU1xhz5UHS+UqGIaNxvnJ8FbRf+NwwNixSmbNUlGokIOlS00kSfJxicnpcPLHxDPsmHaOjIWS0WVZTXwSu55TqoBNeHXvhDNJMsI2/4kja7ZvPn7EklX4+Wnhb6ujN94F0evaWGrUX0ECexYa6XegEhJ8z68a5TwWXEd55hW6UcVxZEkUqdssW7YIlUpF06a/RHN0sUukEprpVatSe/16ft6yhcy+vgwvWxaA6mvW4K1SRemsJ3fSaDz/8xux2BDLfcTH2r3i6+Ot3Lkd9bpVRKxYh+Dnh27h8pgOKU4ICYEOHTQcOSKnZUsrY8ZY+PSkvjHczIKOe7h24DGlmuWgxfhyKFRycDrxmDgGz6mTsBYtTsSyNf95yU/w9QU/L/jkeX317Rt6XRvPTw1WkNCRmUb6naiFyCUM7qI48wqPOVcw10qPuV7kuk/rdBFs3Lie2rXr4efnF80Rxi6RSmgy+/pyu3Nn3hmN+Go0H5Zn9jZvTnZ/f2TSSO/+FolEolhJYjEjfReEJCQEwf//NysTRc61a1LatNHw+rWEqVPNNG/+eb3MizvBzGq5nXdPI/hlYnnKtsyFRCJBotfh1ak9qj07MTVtgX7iNPiO0gbV+jXgpYYa9QE49+ol/a5Ppm6jlSR0ZqShbidqIXbVR0nfGPDuewxHOh90Q4tGeslz5crlGAx62raNP8XAf/mmSj6jzcbOu3d5pdfTKm9ezHY7NqdTTGhEItEPSXH4INI3r7E0aYalbgMsteuJfWWiyIYNcvr2VZMokcCffxrJn//zZcyLO++zuMtelB4K+gXUJ3PRFABIHz/Cp+XPyO7eQT9mAqZfO3x3/ZJ6/RpXDU2N+hx99oTBt6bRoPFqEgrpaKDbiSaWJTNYHXh3PwImOxFLvz5F++/MZjPz5s2iVKmy5MtXIHpjjIUildA4BYHuu3cz/+JFHE4nEomEyhky8PuhQzwJD+fQL7+Qwts7umMViUSiqGEwoB05BM2yxdjy5MPSsIkrkRGTme9mtcLQoSqWLlVSsqSdBQvM+Pv/rV5mwml2TD9P+vxJ6LKsFgmTubrYKk4cw7ttCxAEwtcHYCtTLkpj2/PoAaPuzKBRkzUkEtJRP2IXHkLsOxunHXMWxbV3hM8oiyNT5Avu169fw9u3b5g3b3H0BReLRerUyogjR1h25QrLa9fmTZ8+H/pOTK5cGbvTycCDB6M1SJFIJIoq8vNnSVi+BOrlSzB26ELYn3vERCaKvHoloU4dD5YuVdKxo5WNG02fJTP6UDPTmm5jx/TzlG6ekwFbG7qSGUFAvWQBPg1ruzr/7jkc5cnMG4OBUXen0vjnNfgJGakfsRsPIXGUHiMqqDfeRbPpHob2ubBWivzAV7vdzuzZMyhQoCAlS5aOxghjr0idoVl65QrjKlSgWe7cOD7Z/ZA7SRJGlStHr717oy1AkUgkihJWKx6Tx+MxcyrO5CkID9iBrUSpmI4qzjh5Uka7dmqMRgmLF5v46afPd48+vRHE7FbbCX1toNWUCpRp8X4OkdmMV7+eqNevwVKlGrq5ixC8ovaM/xuDnpeWlzRucgU/Z1bqRmyPfctMgPzKW7Sjz2ItmQJj17zfdNutW7fw9OljRo0aF2/bkEQqoQk2GsnylWppfw8PIj6Z8SQSiUSxjez2Lbw6t0dx4xqmn5tjGD0+yj804ytBgLlzFYwerSJ9eidbt5rInPnzeplTm26zos9BPBOoGbCtARkKJAPeN8tr3QzF5UsY+gzA2GcARHFN5sxL56hpfUnixG/xd+ambsSfsW43E4A0yIh39yM4k3kQMakUyCL/ODidTmbOnErWrNmoUqVaNEYZu0UqocmdJAkrrl6lcoYv2y3/ERhIriRJojwwkUgkigqqPzbj1bUDgrcP4SvXY61aPaZDijN0OujeXc2OHQpq1bIxY4aZT4c6260O1g05yqFl18hSLAUdF1X/0F9GfuY0Pm2ag8lE+PK1WKvXjNLYBEFg5OnjHLKsoE3it6jQUjdiO2ohFjaBNNvx7nIYqd5G6KJKCD7f1sF+797dBAbeZu7cRUjj8SadSCU0o8qVo/ratTyPiKBGpkxIJBK2BQYy9fRp1t+4wbYmTaI7TpFIJPpP7HnyYqn5E/rRExHiWV+O6HTrlmtL9pMnEoYNM9Opk+2zzUghL3XMbbuTBxdfU7VTARoMLoFMLnXVyyxdhHbIAByp0xDxx04cWbJGaWwOp5M+Rw9wTb6Ghg23oZrjRVJJboJjYzIjCHj9fhL5jXdEzCiHI/O3xSgIAjNmTCZ16rTUqVM/moL8MUQqlauUIQN7mjXD6nAw6OBBBEFg1LFj3AwK4o/GjamROXN0xykSiUSRplq/Bq+uHUAQcKTPiG7+UjGZiUIbN8qpVs0DvR4CAkx07vx5MnPr+DOGV1zLi8BgOi2pQePhpVzJjMmEV9cOeA3sg7V8RcL2Ho7yZMZst9Nu305ua5ZTt+5WUtpK4mvPifTbupS4jcecq6h3P8bQqwDWit/edf/48aNcunSRrl17IJfHzt/RXSL921dIn54K6dNjstkINZvxVql+yBlOIpEo7pO+e4f05QswGPhsDUT0XSwWGDxYxYoVSooVs7NwofnzEQZOgd2zL7Bl7CmSZUxIl2U1SZbJVa8iffoE79bNUVy/iqHvQIy9+0d5vUyExULL3duwp9pMrap7SG2pRLWI1UiInWcuVDse4jn3Kqa6GTG1yfGf7mP69MkkSZKUxo2bRnF0P56vJjQhJtNXb6SWy7E6HJ9dJ5FGE7WRiUQi0TdQbt8GSiXWKtUwdeyCqVPXKP/AjM+ePJHw668arl6V0aWLhUGDrHx6QsAQZmZRl71c3feIwnUy02pqRTRa15dexZFDeHdoA3YH4as3YK0c9YWrbwx6muwIwC9HABXLHSK9pRaVI5YiQ/XVWU4xSX7lLV6DT2ItmAT9sMh3Av7UsWNHOHHiGKNGjUOtVkdDlD+WryY0fhMnftPWL8fQoVESkEgkEn0LSXgY2oF9UW/egKVCJaxVqol9ZaLYnj0yunbVIAiwYoWJatU+35L9+Oob5rTdSegrPc3GlaVCmzyuzw+nE48ZU/AYPxpHlqxELF+DI33kZhJ9i4dhoTTavpmcxQMoVPQkmc2NKa+biwxXh91/muUUk6RPI/DpehhnEk8iZpYF5bc/XwVBYOzYEaRIkZKWLdtGfZA/oK8mNEtr1+avdCbYZGLgwYNUzZiR+tmykVSrJdhoZOe9e2wNDGRy5cpuClckEok+Uhw9jFf3TkjfvMbQbxDG7r1jOqQ4xWaDsWNVzJmjJHduB4sXm0ib9uNpDkEQOLLyOmt/P4q3vwcDtzUkQ0HXlmxJeBheXX5DtXc35noN0U2ZCZ5RP5X9ytvXNNu1hTKVA8iR5zy5TO0ppZ+I5JMS0b/PcopJkncmErQ7AA6B8PkVEBL8tzMre/bs4tKli0ybNls8O/OeRPir7e//UXPtWtInTMjMal+eJuy/fz9nXrzgaKtW0RHfdwsO1uN0Rv15xvg6kTgmiI+1e/0Qj7fRiOfoYXgsXoA9U2Z0cxZiz5s/pqP6ZrH5sX71SkL79mrOnnVNyR41ysKnn5smvZUVfQ5yNuAOOculof3cqnj5ukoPZDeu49O6GdIXz9GPHIu57W/fPY/pnxx48pD2+7dSr94fpMtylYKGvhQ2DkbC58fyqVMdpUJG0KbtUR7Dt5Dorfi03Iv8cQRhSytjz/Pfxi44HA7KlSuOzWbj+PFzsa4YOLqe11KpBF/fr9fERepROPToEd2LFPnHyyqkT8+sc+f+W3QikUj0jeQXz+PV5TfkD+5j/K0ThkHDQKzhi1KHDsno3FmNySRh3jwT9et/vsT07GYQc3/dxZtHYdQbWJwa3QshlbqSCNX6NXj164kzQULCtu7GXvifPzu+15pb1xl4aietmm0lSepbFNePIZ+p6z9eN3zrLvz9Y3jJyerAu9sR5PdCiZhd/j8nMwABAZsIDLzNokXLY10yE5Mi9Uik9vFhx927VPqHxnrrb9wgk2/sayEtEoniHvWShWh/74czeQrCAnZgi6cza6KL3Q4TJyqZPl1FtmyuJaZMmT52/RUEgeNrb7J64GE8vFX021KPrCVSuS40mdAO7INm7SqsJUsTMX8pQuKon5UkCAITz59m7s2DdPx1Cz5+jymrm0128y9Rfqwo4xTwGngC5ZlXRIwribV0yv98V1arlYkTx5IzZ25q1aoTdTHGAZFKaAaVKkWrrVt5EBpK1YwZ8fPw4K3BwB+BgZx4+pSARo2iO06RSCTCnicv5sZNMYwah+DtE9PhxCmvX0vo0EHNqVNymjWzMmaMBQ+Pj5eb9FZW9j3EmS2BZC+Vivbzqn7o+it7eB/vti2R37yOoWcfjP1+j5bCbJvDQZ+jB9j58iTdO2zCw+sdlSNWk976/7sMa+bMBK0KWv4W5TH9K0FAO/Yc6t2P0fcpgKX2lycGvsWaNSt58uQx69Ztjtddgf9JpBKaX/LkQSOXM/7kSbrv2YMgCEgkEoqmTMnuZs2omD59dMcpEoniKc2COUhfvcIwfDT2goXRFywc0yHFOYcOyejSxTVYctYsE40b/22w5PW3zG23i7ePw6nTryi1ehZG+n7WkHL7Nrx6dAa5jPC1m7BWrBItMUZYLLTdu4Ob5gt077ABtcpK9fA/SGEr+a+3Ve7fAwpZjCQ0HjMuo1kbiLF1Dkxtcn7XfRmNRqZOnUiRIsUoX75SFEUYd0R68a1hjhw0zJEDk81GmNlMQo0Gtbh2JxKJopn02VNkT5+61kPE95woZbPBhAlKZs50LTEtWvT5YElBEDi87Brrhh1Dm1BNv4D6ZC3+frnEYsFzxGA8Fi/Alr8AEYtW4Ez17Z1uI+O5LoJmO//A4HmNLu03oJap+SlsN36OXNFyvKiiWXQdz4XXMTXMjKFPge++v0WL5vHmzWsWLlwWbydq/z/f/O6gUSjQKBTREYtIJBK5Zv2sW409U2bshYpgGDbalciIb+BR6sULCe3bazh/XkaLFlZGj7Z8VlttCDOzvPdBLmy/R64Kafl1VmW8/VxrUNLHj/Bu1wrF1csYf+uMYcgIiKbO8deC3tBs51aSpr1G4/qb8BKS8VPoVnyc6aLleFFFvS4Q7bRLmGukQz+0yHc/f9+8ec306VOoVq0mxYqViKIo4xbx645IJIo1JG/f4tWnG6o9uzD93Bx9oSIgfoGKcrt3y+neXY3NBvPnm6hX7/MlpnvnXrKgw27CXhtoNLQkVToV+LCL6cMSk1QaLVOyP7Xv8UPa79tJsUKXKVkpAH97XmqEb8JD+O87hNxBte0BXqPOYimXCt3YkiD7/lqXsWNHYrVaGDZsVBREGDeJCY1IJIoVlDu349WnGxK9Hv2ocZjadYzpkOIciwVGjFCxeLGrUd7ChSbSp/9kFpPDyc6ZF9g68TS+Kb0ZtKMR6fMndV1oNqMd/juapYtcS0wLl+NMnSZa4hQEgYXXLjPs1BEaVjtH1kK7SGOpTJWIFSiI+uZ8UUm557FrpEHRZERMLQOK709mrl69zPr1a+jUqRvp039fUXFcJiY0IpEoRkkiwtEO6od64zpsufOim7Mwyicwi+DBA9cS0/XrMn77zcrgwRZUqo+Xh77Ws6jzXm4ff0aRupn5ZVIFPLxdV5A9uIdXu9YoblzD2KELhsHDo22JyeZwMPD4YVYHXqbDz8fwz3SUbKYWlNXPiLUTs/+i3PcE777HsOfxJ3xWOVB9/04vQRAYMmQgvr6+9OzZJwqijLti97NDJBLFaYpjR1yjC16/wtC7P8Ze/cQlpmiwcaOc/v3VKJWwapWRKlUcn11+Ze9DlnTfh9Vkp/X0SpT6OfuHolPVxnV49euFoFYRvmYj1kpVoy3OMLOZtvt2cPbtXQb8tg9F4ksUNPSjsPH3L7r/xjbKA0/x7nMUe24/whdUBM+oeR5v376VM2dOMXnyDLzFVgX/V6QSGqcgsOjiRXbdv4/BasX5t2kJEomEg7/E4qZGIpEo1vGYNA7PSeOwZ8hI2M792PMXjOmQ4hydDvr1U7Nli4JixezMm2cmefKP799Wk50NI45zaOlVUuf0p8OCaiTLlMh1oV6P18A+qDesxVq0OLr5S3AmTxFtsT4MD6X5zq2ECE8Z3HUbgudjyujmkN3cItqOGVWUh5/h3eso9uy+hC+oiBBFyYzZbGbEiCFkz56TZs3Ez9h/E6mEpvfevcw4e5Z8yZKR0tsbqbjbQCQSfSd79pwYf/0Nw+ARfNbBTRQlLl6U0qGDhufPJfTvb6FHD+tnve5eBAYz77ddvLgdTOXf8tFgcAkUKtdHgvz6Vbzat0b28AGGXv0w9hkQrVvmjz1/yq97t5M48St6Nd8AciPVwjeTylY+2o4ZVZRHn+Pd/Qj2bAkJX1QJQRt1S3ELFszh2bOnBATsQCZOkP9XkXqGrr5+nWFlyjCsbNloDkckEsVZTicek8cjaL0wdeqKtUYtrDVqxXRUcY7DAXPmKBk/XkmyZALbthkpXPjz3jKHll5jw4hjaLQqeq6rTe4K6f66EM3CuXiOGobT14/wgB3YSpSKtlgFQWDJ9SsMOXmEUnneUKHWSpSCNzXD9uLn+L4mdJ+KrllOygNPXWdmsiQkfFFlBK+oS2ZevHjOtGmTqVatJiXFER+REqmExmK3UzpN9FSzi0SieEIiQR54G6ePDwiC2FcmGrx8KaFzZzUnT8qpXdvG5MlmfD4pu4gIMrK0536u7ntErvJpaDujMj5JXLuGJO/e4dW9I6r9e7FUqYZu+lyEaJzTZ3U4GHj8EKtuXeeXKg9JX2Q1Po4c1AzfhNaZPNqOG1VUux/h1e849hy+hC+shOAdtUXSAwf2RRCcjBo1LkrvNy6LVEJTI3NmtgYGUi5d7G5kJBKJYhmnE83i+VgrVMKRIRMR85dE2+6Y+G77djm9e6uxWmHmTNf4gk9zxuuHHrO46z6MERaajilDxV/zfij8VRw5hFeX35CGhaIbOxFz29+iNeEMMhppu3c7Z18/Y0CLq6jSbyONpSqVIpaiRBvlx4vqWU6qPx/gNegktnz+RMyPupqZv+zatYM9e3YydOgoUkfT1vi4KFIJTdUMGei5dy8Pw8IokiIFHn/bhSABehYrFh3xiUSiH5T02VO8unVEefI4xqAgDL8PE5OZaGAwwJAhKlavVpI3r4P58z/vLWM12dk85gT7F14hRTZf+myqR6rsfu8vtOI5diQec2diz5KV0A1/4MgRdUs9/+TK29e02v0nemcYY7ocxpLoJHmMnShuGIOU6KkTUVw4Byp5lCQ06k130Q4/ja1oMtfWbI+oTWb0eh2DBvUlW7Yc/PZbpyi977guUglN623bANh59y4779794nKJRCImNCKRyEUQUG1Yi3ZQPxAEdNNmY24a+3eq/IiuXJHSsaOGhw8ldOtmoV8/62c549MbQSzstIcXgcFU/DUvDYeURKlxve3L7t/Dq0NbFNeuYGrVFv3wMdFenL0h8BZ9ju4nXWIzPX7ZglF1jzK6qeQ0/xqtx41YtjpKamg0K2+hHX8eS+kURMyImj4zfzdhwlhevXrJokXLUYgtDL5J5LZtDxsW3XGIRKI4QBIUhFef7qh273Bt9Z01H2eatDEdVpzjcMCsWUomTlSSOLHAli0mSpb82FvG6RTYO/ciW8adQptQTa/1dchVPq3rQkFAvWo52qEDEVQqwlesw1qtRrTGa3M4GH7qGIuuX6ZGPgslaizCJrFRM3wTqW0Vo/XYUUIQ8Jh1Bc/517BUTkPExFKgjPpk5vr1qyxaNI9ffmlDoUJFovz+47pv2ocXYjJx5vlzIiwW/Dw8KJwiBd6ftpoUiUTxlnL3Trx6d0USEYF++BhMv3UCcatplHv2zFX4e+aMnDp1bEycaCZBgo+XBz+PYHHXfQSefE7+6hloNaUiXr6uqZOSd+/w6tUV1Z6dWEuVRTd7Ps5k0VuA+8Zo4Ld9Ozn18jnda4aSKP881I6U1AjfSEJH5mg99l88Rw8HDyX0GvTtN3YKaMecRbPuDqb6mdAPLxols5n+zuFw0Lt3N3x9/Rg8WDyJ8F9EOqEZevgwk06dwmL/OMRMIZPRu1gxxlaoEC3BiUSiH4O2fy80yxZjy5kb3ZYdOLJlj+mQ4hxBgM2b5QwYoEYQYPZsEw0bfiz8FQSBUxtvs2bQEQSn8EXHX8WhA3h164g0LBT9iLGuhFMa9R/Mnzr76gW/7t2BzmZiQtv7GFOuJpm1DFUjVqAWEkXrsT8lv3AOFP8hubY68Bp0AvWuxxjb5sTQK3+0FUsvXbqQK1cuM3/+Enx8EkTLMeK6SCU0M86cYdyJE/QtXpwmOXOSxNOT13o962/cYNKpUyTTaulaRDw9JhLFV/Ys2TD07IOx9wCx8DcahIZC375q/vxTQeHCdubMMZMmzcfCX12wiRV9DnJx530yFUnOr7OqkDjt+/3aJhOeY4bjsXAe9qzZCF0fgCNnrmiNVxAEFl+/zLBTx0jvq2BQi8OEeB0mp6ktJfUTkfED1IYYbPj0PIryxAv0vQtgaht9xdIPHz5g9OjhVKhQibp1G0TbceK6SCU0c86fp3+JEowu/7FrYxKtljxJkyKXSpl74YKY0IhE8YnFgufo4djz5sNSvxHmNu1iOqI468gRGd26qQkOljB4sIXOnT/v+Ht1/yOW9tiPMdxCo6ElqdIxP9L3SyKy69fw7vQr8juBrq7MQ0aCRhOt8eptVvoc2U/AvTvUye1BqZoLCZM/prRuCrnMP8bzRPLOhE/Hg8hvh6AbWQxzg+hbGnM4HHTr1hGlUsXUqbM+nFETfbtIJTTPIyIomzbtP15WJm1aJp8+HZUxiUSi2E4uR3H5IqjVWGI6ljjKaITRo1UsXqwkc2YHa9aYyJXrY8dfk87CuqHHOL7mJqmy+9FnY11S5fB3XehwoJk7C8/xo3Am8iVswx/YykV/aUBgyDva7tnBg/BQfq+hwCP/GKzI+Sn8T1LYSkb78aOC7HEEPr/tRxpkImJ2OaxlU0Xr8RYsmMu5c2eYPXsByaK5nimui1RCkzFRIo4/eULF9Om/uOzYkyek8PKK8sBEIlEsY7ejmTsL88/NEfz9CduyHcRNAdHi8mUpnTuruX9fRrt2VgYPtnx2YiXw1HOWdNtH8HMdNboXonafIh/mMEmfPnH1/zl1AkvN2ugmT0dIFH0df/+yIfAW/Y4dQKtQMLdtOK+ST8PLkZPq4evwdqaO9uNHBfnVIHw6HQQgbFkV7Hn8o/V4d+/eYdy4kVStWoOGDZtE67Hig0glNF0LF6bTrl04BIEG2bOTxNOTNwYDm27eZNKpU4wpH/sHiIlEov9Odv8eXl3ao7h0ETRqTO06islMNLDZYNo0JdOmKUmSRGDzZiOlS3/cjm012dky9iT7F17GP20CBm1vSMZC77/VCwKq9WvQ/t4fgIiZ87A0bhrtIyZMdhuDjh9mze0blEztT8tGe3nu+ScZzHWpoJuLAs9oPX5UUR58inffYzj9PQhfUBFHWu9oPZ7dbqdbtw54enoyefIMcakpCkQqoWlXoAAPQ0OZfOoU406c+HhjqZTuRYrQt0SJSB/QarUyatQo9uzZg1KppFWrVrRr9//XVcPCwqhevTp9+vShXr16kT6WSCT6Tk4n6qUL0Y4ciqDREL54Bdaf6sZ0VHHSvXtSunRRc/myjAYNbIwb9/kcpgcXX7G46z5e3w+lfOvcNBpaCtX7lvuSoCC8endzbccuXhLdzHk43dAy/15oCO327eBW8Dt6lUpFmlJTeCEPpJh+BPlMPZDwA3xICwKa5bfwnHwBe05fwudWQPCN3jojgDlzZnDp0kUWLlxG4sSJo/148UGkt22Pq1iRviVKcOb5c0JNJhJpNBROkQLfb+wsOXHiRC5fvsyyZct4/fo1/fr1I3ny5NSo8fXGTmPHjiU4OPibjiMSib6P9MVzvLp1Qnn8CJaKldFPm40zSdKYDivOcTph0SIFY8ao0GhgyRITtWp9bI9hs9jZOukMu2dfJGEyLX021SNHmY9LOB/6/+h0btuODbDxzi36HT2IRi5n0c+JCcrYGwNQM3wLqW0/SCsPmxPt6DNoNt3DXCUNunElQf1N7dn+k2vXrjBx4lh++qkuderUj/bjxRdf/cuFmEwkUKuRSiSEmEwffl40ZcovrgeQKBKV80ajkY0bNzJ//nxy5sxJzpw5+fXXX1m9evVXE5qjR49y7do1EiVyX88CkSheEwRUG9ehHdQPid2ObspMzM1bitOxo8GjR9C8uYZTp+RUrmxnyhQzSZJ83I79+NpbFnfdy4vbwZRqmoMmI0vj4e1a6pOEh6H9vT/qjeve9/9Z6Jb+PwabjUHHD7Eu8CZFkyWjZ4MH3Eo4AF9HTqqFr8bHGfuGGAsJE7lmOX1CEm7Bu+dRlGdeYfgtF8au+UAa/c9xvV5Hu3at8PPzZ+LEqdF+vPjkqwmN/6RJnG7blsIpUuA3ceK/ru85hg7914MFBgZitVopUKDAh58VKFCAuXPnYrfbkcs/D0ev1zN8+HAmTpxI7969//X+RSLRd3I6oXFjvDdtwlakGBGz5uNMG/s+oH50ggBr1ihwvW3KmD7dxM8/f2ySZ7PY2T7tHDtnnMfb34Mea2uTp+LHv4Pi8EG8enRG+vYNht79Mfbs65b+P4Eh72i3dyd3Q4PpVSQHOcst4ZZqD5nMDSmnm4WC6J0F9V/9fZaT7HE43p0PIXumJ2JcSSy1M7glDkEQ6Nu3J0+ePOaPP3aSyA3F2vHJVxOapT/9RIaECQFYVrt2lBwsKCgIHx8fVJ8UE/r5+WGz2QgJCfliHXHSpEmUKlWKQoUKRcnxRSLRv5BKIVs29ENGYurUVRxdEA1evZLQq5eagwfllCsHkycbSJXqk7MyV9+wuNs+XtwOpkTjbPw8qgyeCdSuC/V6tCOHoFm+BHvmLIStWIs9b/5oj1kQBFbeus6QE4fRKlWsaJSToMx9eCZ9TindJHKZ2/8Y9TKA4vgLvPscBbmU8KWVsRVM4rZjb9iwli1bNtKv3yCKFYt87akocr6a0LTMm/fDv9MlTEj+ZMnQ/sM3gDCzmf0PHkTqYCaTCeXf7uOv/7darZ/9/Ny5cxw+fJidO3dG6r6/xtdX+123/3/8/cXt6u4iPtbRSK+Hnj2haVMoVw5GjEALRN8rJ34SBFi9Grp1A4sFZs6Ezp1BKnU90jaLnfWjjrNp/EkSJNEybEcTCtXI9PEOjhyBNm3g8WPo0wf5qFEkVKujPe4ws5l227ez+dYtKmfIwO8NjBxTN0dDIlpzjFRexSC2vzwHDgRBwD91YxhxCrL5wsrqJEgdvTuZPnXnzh0GDOhN2bJlGTt2JLI4/mUhJt6zI1X9VG7FCs60bUuhFCm+uOzCy5f8snUrDXPk+Nf7UalUXyQuf/2/5pMaHLPZzODBgxkyZAhe39njJjhYj9Mp/PsVv5G/vxdB3zmKXhQ54mMdzYxGEh47jjlVekw5C4qPdzR4+1ZC374qdu9WUKiQg1mzTKRPLyCVuh7rBxdfsbTHfl7eCaFkk+z8PKo0Hj5q19/BYEA7ehiaJQuxp0uP7s+92IsUBZ3N9V80Ov/6JR327+KVQc+QEkXIWWIDh9TLSWEtReWIZaiFxAQR+58r2qev0Fx5C29TuqZljy0BGsmHJajoZjabqVevARqNhpkzFxASYnTLcWNKdL2HSKWS/3uS4qsJTYONG7n7fmeRIAg0DQhAI//y6s8jIkj76ajX/yNJkiRERERgtVo/nJkJCgpCqVTi88n+xGvXrvHkyRP69ev34Wcmk4lhw4Zx5coVRo4cGanjiUSirzCb8Zg/G2O7juDpSeiB4+CGb/vxjSDAtm1yBgxQYTBIGDbMTIcOtg8reWajjfXDjrFvwWUSJPWk57ra5K7wSa3M6ZOugZJPn2Bs3xHDoGHwjTtL/wuH08mMS+eYdP40Kby82dS4GM/T9eGW4ir5jb0oYhiMNPKbZGOU9KUe+csq8DYYQ9e8GDvkdnuB+5AhA7l16wZr124iadJkbj12fPLVZ2TPokVZfPkyADfeviWLry/+np83SJJJJFTOkIHfPiny/X+yZcuGQqHg8uXLFHk/++nixYvkyJHjs4Lg3Llzs2/fvs9u26xZM1q2bCn2oRGJvpP8+lW8OrdHHngbR9p0WOrUF5OZaPDunYT+/VVs364gXz4HM2eayJLl4+iCO6efs6L3IV7dD6HsL7loNKwkGq/39YV6Pdoxw9EsWYgjTVrCt+7C5qaai+e6CDod2M2ZVy+olykLXSpbOJ2oARIk1AjfQFprNbfEERUUp1+56mVsTlhVA2MBP7fHsHbtKlasWEKXLj2oWLGK248fn3w1oSmROjUlUn/sdTC0dGnSvS8S/q80Gg116tRhxIgRjB8/nqCgIJYuXcqoUaMA19kaLy8v1Go1adJ83hRKKpXi6+uLr69YFS4S/Sd2Ox6zpuExaRxOXz/C1gdgK18xpqOKk7Zvl9O/v4qICNdAyU6drPz1nc2ks7Bp5AkOr7hO0vQJ6RdQn2wlP84LUhw/ilfPrkifvT8rM3AoeLqn2+72B3fpdWQ/dqeTWRUrkCLfBo56zCaxLT9VIlbg7Yz+Zn1RQhDQLL2J57RLONL7YE+6G3XARSgwxa1hXLp0gX79elK6dDkGDfr3ncCi7xOpc4aHHj2iYrp0353QAAwcOJDhw4fTsmVLPD096dy5M9WrVwegZMmSjBs3TjwLIxJFMdmDe3h1+Q3FxQuY69ZHP36KqzeHKEoFBUkYOFDFn38qyJPHwZYtJrJl+3hW5ur+R6zoe5Cw1wYq/5aP9lMqozO6xntKdBF4jhyGZsUS7OkzELZtD/aixdwSt95qZfCJw6wNvEn+xEmZUi0Xt1J046riIrlM7SmhH4OMH2PUhURvxWvwKVT7nmCumhbdqOL4NFsAoe4twg0KCqJNmxYkTZqMhQuXftGWRBT1IvUI2xwOEkTRKWmNRsOECROYMGHCF5fduXPnq7c7duxYlBxfJIpXnE7UyxajHTkEQaUiYsFSLHUbxHRUcY4gwJ9/umplIiIkDBpkoXNnKwrXZAJ0wSbWDj7KmS2BpMjqS+clNchQIBlqTyU6owXlgb1o+/ZE+vIFxo5dMfT/3S21MuAq/O10YDfPdBH0yF+YBiWDOeZTAwGBquGryGCNmrYd7iC7E4J3j6PInuvQ9y2IqVX2GGkIabPZaNeuJSEhwezcuV/sN+MmkUpohpctS8edO+kZHEw2f38S/8Ppz/zJxEInkShWMZvxadEY5dHDWMtVQDdjLk6xIDHKvX0rYcAAFTt2KMib18GMGR/PygiCwJktd1g75CimCAu1+xShZo/CyJXvzxa8e4dXpy6oN2/AniUrYbsOYC/gnr5bNoeDqRfPMu3iWVJqvQioWwdHhnns95hPYlt+Kkcsi5Vdf79GveUe2tFncXorCV9Wxa39Zf5uxIjBnDp1gjlzFpIrV54YiyO+iVRC02HHDgB6vy/U/bRrsCAISCSSSHUKFolEbqRW40iTDt3EnzC3bCOOLohiggCbN8sZPFiNwcAXtTLvnkWwsu9Brh96QvoCSWk9tSIps/l9uLHqzz9gUF9UoaEYevVzdft10wTz+6EhdDm4h0tvX9M4S3YGlEvNiUS/8E5xlTzGThQzjERG9HcejhImO16jzqDe+gBr0WRETCrlluGSX7N27SoWLpxH+/YdadiwSYzFER9FKqE53LJldMchEomigCQkGO2gfhi798aRLTv6ydNjOqQ46eVLCX37qtm/X06BAg6mTzd/2MHkdDg5sOQqAWNPAdBsbFnKt86NVOYaGCl9+QJt/16o9u6GAgUI3bgNR46cbonbKQgsu3GFkaePo5bJWVy5JplzXGCHV2tkgpLq4etJZ63ulliigux+GN69jyK7H4ahYx6MnXKDLPoHc37NiRPH6NOnO2XKlGPYsNExFkd8FamEpkzatB/+bbBa0VmtJNJoUMbxToci0Q/H4URx5hTychXcMqgwvnF1+1UwfLgKux1GjTLz668f+8o8vRHE8t4HeHT5DbkqpKXlpPL4pnzfjdbpRL1iKZ6jhiFx2NEPG412cH8coaavHzAKvdDp6H54L8eeP6VC6rRMKl+c20mGcFC9geTWElTSLUbr/LJ5aqwkCKgD7qMdcxbBU0H4worYSsRs7Pfv36N16+ZkyJCRxYtXoPirgErkNpEuu97/4AGDDh3i0qtXH35WMHlyRpQtS9WMGaMlOJFI9O8keh3qpYswde6O4O9PyOlLoIm5U+5x1cOHEnr3VnPypJySJV2TsdOlc3Uht5rsbJt8hj1zL6JNqKHDgmoUrpP5w/K87N5dvHp1RXH2NNZSZdFNno4zXXq0btj5IggCm+/eZuDxw9idDiaVqUjV3Db2e1clQvaYQoaBFDT2Q8qP8QVVYrChHXEG9Y6HWIskRTexFE7/mB2KGRwcTNOmDVAo5KxevREfnwQxGk98FalX0/4HD6i+di2FkidnWpUqJPH05JVez4abN6m5di27mzWjUgb3TCsViUQfKc6cwqtLB6TPnmDPXxBbydJiMhPF7HaYN0/JpElKlEqYMsVMs2Y2pO9XNm4efcrKvgd5+zicUk1z0GhYKbQJ3+8KtVjwmDkVjxlTEDw8iJgxF0uTZm6rZwoyGul79AC7Ht2nUNLkzKxQifCkKwnwHIWHMwl1wneS3PbjDEmU3wrGq/cxZM90rq6/7XPF6BITgMVioVWrprx69ZKAgB2kSZM2RuOJzyKV0Aw+fJi6WbOysWHDz37eo2hRGm/ezIijR8WERiRyJ7MZzwlj0MydiTNVGrf2LIlPrl+X0rOnmmvXZFSrZmPCBAtJk7rOykQEGVk/7BinNweSOF2CLxrkyc+ewat3V+R377h6/4yagJA4sdti3/7gLv2OHkRntTKsWGma50vKYZ9WvFAeJYOlDmV1M1AL399bzC2cApoVt/Ccdgmnr5rw5ZWxFUwa6Zs7MmQEddQvATmdTnr06MzZs6dZuHAZhQoVifJjiCIvUgnN9TdvGFm27D9e1iZvXupv3BiVMYlEov9Ddv0a3l3aI799C1OL1hhGjEbQxvZxxz8WoxEmT1Yyb56SRIkEliwxUbOmHYnEtYRzfN0tNo44jllv5adeRajZoxAKtevtVBIehufoEWhWLMGRMhXhazdhdWPL+xCziUHHDxNwL5A8/kmYVaEKyqSn2eRVH4fEQjndHLKZmyPhx9j1Jgky4T3oBMqTL7FUSIVuVHGEBN/WF00/ZSYaf68oHUYpCALDhw9my5aNDBo0lDp16kfZfYv+m0glNEm1Wp5FRPzjZU/Dw/FU/iDb+0SiH5ndjmbODDwnjsWZMJHbPyjji6NHZfTpo+bJEynNmlkZNszCX/N3X94NYWW/g9w59YLMRVPQcnIFkmd+33FZEFBu34p2UD+k74Iw/tYJQ//BoP36dOCotuvhffoePUCoxUzfQsXoVCAbZ71/57ZmFf62fFTWLSaBI5Pb4vleyqPP8fr9JBKjDd2wopgbZY417Qdmz57B/PmzadeuA927947pcEREMqGpny0bgw4eJG2CBFRMn/7Dz/c/eMDgw4eplzVrtAUoEolAEhqCT7NGKC6cw/xTXfQTpyKI3UejVHCwhOHDVWzYoCB9eid//GGkRAkHABajjR3Tz7F7zkXUngpaTa1IqaY5kEpdH67SZ0/RDuiNav9ebLnzErFmI/Y8+dwWu+uszCEC7t0hh68/62vVwz/pIwK8S6OTPqWAoQ+FjAOR8YPsvDHa0E66gGbDXexZEhIxqQqOjAn+891pe3dzLTmNiZpZTuvXr2HUqKHUq9eAUaPGf9abTRRzIt0p+PTz51RetQpvlYokWi1v9Hp0ViuFU6RgQqVK0R2nSBSvCT4JcCZNRsT8Ja7RBeIbaJQRBNi4Uc6wYa6xBT16WOjZ0/qhtvr6oces6neIoKcRFG+UjcbDSuH9164amw3Nwnl4ThoLSNCPHIvp1w7gxrk9Ox7co9+xg4RZzPQrVIyu+fNxxWsKAR6T0TpTUidsN8ntP059lfz6O7z6H0f+OAJjy+wYeuQH1fftwBISJgKPqFlJ2Lt3Nz17dqFs2fLMnDkfqTRmi5JFH0kEQRAic0VBENhx9y7Hnz4l1GQikUZDydSpqZE5M9JY/OYaHKzH6YzUr/hN/P29CIrC9VjR18XXx1r6+hWeQwdiGDnOrSML4tPj/fChq0He8eNyChZ0MHmymezZXQ3yQl7qWDfkGBe23yNpxoT8MrH850W/F87h1acH8ls3sFSuin78FJwpU33tUP/oex7rN0YDA48dYsfDe+TyS8yM8lVIniSEA17tCVJcJov5Z0rrJ6EUvP/T/bud3YnHout4zLuK00+DbmxJbEWj7nkfFc/r06dP0rhxXbJly86WLTvQunE58UcSXe8hUqkEX9+vP+aR/hohkUiolSULBZInJ8Rkwt/DgyTiH1MkijYSowHl8aNYrl3BKs5gilJWK8yZo2TqVNdW7AkTzLRs6dqKbbc5OLj4KlsnnsbhcFK3fzGqdSmAQvW+6DcsFM8xI1GvXIozaTLCl63BWr2m286aCYLAhju3GHryCCa7nd+LlKRj3nzc1i5io+dwFILHjzdU8mE4XgNPoLj+DnONdOgHF0HwiV3Tvc+dO8vPPzcgVarUrFmzWUxmYqFIJzRLLl1i7IkTPA4L+/CzrH5+jC5XjrrZskVHbCJRvCMJDUG9aT2mdh1xpM9I8IUb8A/DYEX/3ZkzMvr0UXH3roxatWyMGfNxK/bdMy9Y1f8wz2+/I0+ldDQdU5bEaX1cNxQEVJs3oB32O5KQYEztO2HsP8itO8yeRoTT9+gBDj97QuGkyZlWrjJJfQ3s8qrLC+Ux0lqqUlY3C08h5gYzfhOngGb1bTynXUJQy4mYXBpL9agfiOndujmo5DB/+X+6/aVLF/j55/okTZqUgIAd+Pn5RW2AoigRqYRmzrlzdN29mwbZszOybFn8PT15azDwR2AgDTdtYmPDhtQTkxqR6LsoDu3Hq3tnpMHvsJYuhyNrNjGZiUIhITBqlIo1a5SkSuVkzRojlSq5in4jgoxsGnWCE+tv4ZvSi64rapGvavqPnX7v3kHbvxfKk8ex5S+Afv0W7Lnzui12u9PJwmuXmHjuFCBhXKlytMqZhzua1azzHAgIlNPNJpu5xQ+zHVv6XIfX7ydRnn+DpWxK9COKRVvHX0loCCj+Wx3OtWtXaNy4HokSJSIgYAdJkkS+/43IvSKV0Ew5fZpexYoxuXLlz37ePHduuu/ezfAjR8SERiT6r/R6tCOGoFmxBHvWbISt3eRKZkRRQhBgwwY5I0aoCA+X0KWLhd69rXh6ugZJHl5+nYDxp7AYbVTvVpCfehZB5fl+N5DRiOe0SWjmzkTw8EQ3aTrm5i3BjXPsrge9pdeR/VwNekPlNOkZX7o8CX0M7NY24olqHymspSivm4O3M63bYvouTgH1+jtop1xEkEmIGF0cS92MsbLQ/ebNGzRsWBsvLy8CAnaQPPkPMusqnopUQvPGYKDyVzoB18ycmcWXL0dpUCJRfCE/dxbvLu2RPnmMsVM3DAMGg/rbmoaJvu7OHSn9+6s4deqvol/Th6LfBxdesbL/IZ5eDyJ7qVQ0H1+OZJk+6SmzZxfawf2RPXuKuXFT9ENHIfj7uy12g83GpPOnWHD1EonUGhZXrknNDBm5p97IHm0/HBILpXQTyWVuj4QfY6eN9EkEXkNOobzwBmvJ5OiGF8OZPHbWoty4cZ2GDX9CrdYQELCDVKlSx3RIon8RqYSmUvr0rLp27R+Tmj/v3KFMmjRRHphIFKdZLHhOGodm9nScKVMRvnUXtmI/zkyd2M5ohKlTlcydq0SrhalTzTRt6ir6jQgysnnMSY6vvUmCpJ50WFiNwrU/DpKUPnqI9vd+qA7sw54tO2Hbdrv9b7P38QMGHjvEc72O5tlyMrRYaRQeYezWNuWxahdJbUWooJtHAscPMhjY4USz6jaeMy8jKKSx+qwMwOXLF2ncuC6enlq2bPmTtGmjvq5HFPUildBUz5SJAQcOUGLpUprkyEFSrZZgk4kdd++y5/59+pUowdTTpwGQAD2L/Tg9D0Qid5M+f4ZP88bIb93A1LwlhpFjxdEFUWjPHhmDB6t5+lRKkyY2hg614Ocn4LA7ObD0GgHjT2E12qnWuQC1ehdBo33fn8RkwmPWNDxmTUNQKF09Zdr+Bgr3NaN7qdfx+4nD7Hx4n6yJfPmzbmOKJEvOHdU6TmgHYJeYKa4fQx5Tpx9mOrbsbiheQ06huP7OVSszrCjOJLG3Nuzs2TM0bdqAhAkTERCwndSpxS/sP4pIJTQdduwA4PSzZ5x+9uyLy8efOPHh3xKJRExoRKL/w+nnj9PPn/DVG7BWrhbT4cQZT55IGDxYzd69crJkcbB1q5HixV1Fv4GnnrNm4BGe335HjjKpaTa27JfLS0MGIHv6BHO9hhiGj3Zr7x+708mS61cYf+4kDqfz/VbsAlgVb9ipbcQT1V6S2YpSXjfnxxldYHHgMf8qHktuIHgpiZhYCkuNdLH2rAzAyZPHadasEcmSJWPLlu1izcwPJlIJjXPYsOiOQySK06SPH+E5biT6yTMQvLwJ37wtpkOKMywWmDtXybRpSqRSGDbMTPv2NhQKCH6hY+OI45zbehffVF50WVaT/NUzfNy99PA+2kH9UB464CrI/mMnthKl3Br/uVcv6XfsALeC31E+dVrGlypPGh8fbqlXcMpzME6JjZL68eQy/fbDnJVRXHiNduhp5I8jMNfOgL5fQYSEsbs27NCh/bRq1Yw0adKyefN2kiT5Qba+iz74pv7cISYTZ54/J8Jiwc/Dg0LJk+MjFjCKRP9KGvQW5ZFDyG7dwl6kaEyHE2ccOiRj0CA1Dx9KqVnTxqhRFlKkELCa7Pw58yI7Z55HEATq9CtKtc4FUWrev+Xp9XjOmIJm3iwElRr9qHGY2rR36/JSiNnEoD8Ps/jyZZJ5allSpSY102ciXPaQbV7NeaE8RgprKcrqZpLA+c+bMmIbSZgFz6kX0Wy+hyOllrDFlbAVTx7TYf2rTZvW0717J7Jly8GGDX+IfWZ+UJFOaIYePsykU6ew2O0ffqaQyehdrBhjK1SIluBEoh+Z9M1rlPv3Ym7eEnuhIgRfvOnWyctx2fPnEoYMUbFzp2uQ5Pr1RsqXdyAIAhe232fDiOO8expBoZ8y0WhYKfxSvW//LwioAjbhOWIIstevMDds4tq95MZv405BYO3tG4w+c5xwi4WOeQrQt1AxPJRSrmhmc85zNFJBQVndTLKbW/4YfWUEAdX2h2gnXkASbsHYNieGjrnBI3YMw7QXLIzyK7Oc5s2bzbBhgyhVqgzLl6/By+sHGRUh+kKkEpoZZ84w7sQJ+hYvTpOcOUni6clrvZ71N24w6dQpkmm1dC1SJLpjFYl+GKptAWj79URisWCtVAVnkqRiMhMFLBaYN8+1vATw++8WOnSwolLBs5tBrB18lMCTz0mZzY++W+qTvdQns5euX0U7qB+Ks6ex5clHxJKV2Au5933r6ts39D92kEtvX1MkWQoW1a5FUqkHQfKr7NJ2I0hxmbSWapTRT0PrjP1nNgBkjyPQjjyD8swrbLn90C2phCNLopgO6zOGwcPx8PeCT+YLCYLAyJFDmTNnBrVq1WHu3EWoVLFr3ILo20SuU/D58/QvUYLR5ct/+FkSrZY8SZMil0qZe+GCmNCIRLg6kmoH9kEdsBlb/gLoZi90JTOi77Z/v4zff1fz+LGUGjVcy0spUwrogk1sGHyKI6tu4JlARYsJ5SjTIhcyuas3i+TdOzzHj0a9ahmCry+6abMx/9wc3DglOdRsYuzZk6y8eQ0/jQdzKlSlQeZsJEgsZ7dxEFc0s1ELvlSOWEZGS70f46yM2e4aJrn4BoJahm5oUcyNMoM09sdutVrp1asrGzeuo3XrXxk7dhIyNzZLFEWPSCU0zyMiKJs27T9eViZtWia/37ItEsVnisMH8ereCem7IAwDBmPs1gvk31SmJvoHDx9KGDJEzf79cjJlcrBxo5GyZR3YrQ72zr/KtslnsBrtVPw1D7X7FMUzwfu6PpsNzdKFeEwaj8RowNSuA8a+AxF8ErgtdofTyapb1xl39iQRVgvtc+enb6FieKtUPFMcYi09CfN4RHZTS4oZRqIWErottu+hPPoc7ZizyJ7rMddMj6FvgWgbWxAVPp3lFBYWSps2LThx4hj9+/9Or179PhSJi35skXq3zZgoEcefPKFi+vRfXHbsyRNSeIk9NETxmMGAduQQNMsWY8+SlbDVG9w65yeu0uth5kxXczyFwrV7qV07GwqFwJV9j9gw7DivH4SSq3wamowsQ/LMH5c5FIf2ox0yEPm9u1jLlkc/egKOzFncGv+5Vy8ZePwQ19+9pXjylIwtVY7svv4YJG/Ypx3IPfVmfMlMnbBdpLCVdGts/5X0hR7thPOoDjzFnt6HsGWVsRWJ/ZPgbQULo9KqePz4Ec2aNeTx40fMnr2ARo1+junQRFEoUglN18KF6bRrFw5BoEH27CTx9OSNwcCmmzeZdOoUYz5ZihKJ4hPZnUC8f2mC7PEjjB26YBg0VBxd8J0EAQIC5IwcqeLVKykNGtgYNsxCkiQCz2+/Y/2wY9w88pSkGRPSY21t8lT82MVVdu8unsMGubr8pkvv6vVTqapbe5+8NugZdfo4m+7eJpmnloWValA7Y2aQCNxQL+WM53BsEiOFDAOo7DmMMJvNbbH9Z2Y7Hktu4LH4BkhA3zM/ppbZQfljLNOYOnfj2r3r/FStPA6Hg02btlG8+I+RRIoiL1IJTbsCBXgYGsrkU6cY90kTPblUSvciRehbQmzZLoqfnIkTI/gnJnzqLLf3L4mLrl+XMmiQirNn5eTJ42DRIgOFCzsJf2tgRZ8zHF19A42Xkp9HlaZ8mzzI309QloSG4DF5PJplixE0HuiHj8HUtj24scjT4rCz4Oolpl08i83hpFu+QvQoWAStQsk72Q2OevXgteIcKaylKaOfRkJHJhSeaiAWJzSCgPLgU7QTLiB7ocdcNS2GvgVxJou9nX7/SUDAJrp370Ty5ClYu3YTGTL8IM0JRd9EIgiC8G9XehoeTmofnw99aEJNJhJpNBROkQJfj9i7bgoQHKzH6fzXX/Gb+ft7EfRJxbwo+sS2x1p2+xYec2eimzrL1bdEEGJ199NvFROP97t3EsaNU7J6tQJfX4FBg6z8/LMNp83OvoWX2TH9PDaznXKtc1O7dxG0iTSuG9psqFcswXPSOCTh4Zibt8LQ/3e3DpEUBIG9jx8y9OQRHkeEUzVtBoaXKE16n4RYJTrOeYzjmmYeKiEBJfRjyGL5+UPRb2x7bn9Kdi8U7fjzKE+/wp4pAfrfi2Ar/GMVuDscDsaOHUm9WdPw8fFBc+YKvr6+MR1WnBddz2upVIKv79d3i0bqDE2pZcsYW748zXLnpnomMbMVxW+yhw9QHtyP7OEDHFmyxqlkxt1sNli6VMGkSSqMRmjf3kafPha8vATO/nGHLWNOEvxcR96q6Wk0tCTJMn4yrmD/HjyHD0Z+/x7WUmXRjxyLI0dOt8Z/O/gdQ08e5ejzJ2ROmIgNNetRLnVaBATuK//ghHYABulrcphbU9QwFLUQu7Yz/xNJiBnP2VdQb7yLoFWgG1QYc5MsIP8xJnr/JTw8jA4d2nLw4H46JUlK5iyZCRaTmTgtUgmNzeEggVgXIIrHpI8fobhyCUud+lhr1CKkTFlxoOR3OnRIxpAhKu7dk1GunJ1Royxkzuwk8NRzpg8/zuMrb0idy582Myp/1k9GduM62mG/ozx+BHvGTDFSJ/POZGTiudOsvHUNb6WS0SXK0jpnHhQyGWGyexzX9uOp8iB+tjxUjVhFUntht8X2n1kdaNYG4jHvKhKjHVPTrBg75UFI8OP1Zrl37y4tWjTm2bOnTJ48g/QBm5CKXzzivEglNMPLlqXjzp30DA4mm78/iT2/XD/Nnyz2V7qLRN9MEFCvWYnnkIGgUWOpVBU8PcVk5js8eCBh6FDXNuy0aZ2sWmWkcmUHr++HMPOXE1ze85CEybW0m12Fog2yIn3f10T66iUe40ejXr8GIUECdOMmYf6ljVvHFVgcdpZev8qUC2cw2Ky0yZmHPoWKkUitwYaBMx5TuOwxE7mgpqR+ArlM7ZB+24QZ9xMElPufop1yEdkzHZZSKTD0K4gjQ4KYjuw/2bHjT7p374RKpWLLlh0ULVoMAjbFdFgiN/imadu99+0D+GzPviAISCQSHEOHRkN4IlHMkbx5g1evLqj278Vaqgy6GXPhH5J5UeSEh8OUKSoWL1agVsPQoa5t2OZwA6v6uQp+lRoF9X8vTuX2+T+bu+QxZwYe82aB3Y6pQxeMPfsgJHBfzxZBENjx8B4jTx/nSUQ4FVKnZUTxMmRO5IuAwAPln5zQDkAve04W888U04/EU4j9ww3lV4PQTrqA4tJb7JkSELagIrZSP+aEaZvNxsiRQ1mwYA4FChRk8eKVpEiRMqbDErlRpBKaQy1b/gh9K0WiKKPcvhWvvj2QGI3ox0zA1PY3t3aWjUvsdli9WsHEiUqCgyU0a2ZjwAArPp5W9s6+xO7ZF7BZHJRt6Sr49f6rQZvdjnrdajzHj0Ya9BZznXoYBg3DmTbd/z9gFLv05hVDTx7l3OuXZEvky/qa9SifOi0AIbI7nND255nyEL72HFQKW0xyW3G3xvdfSJ9G4DnjMurdj3H4adCNLIa5bkaQ/ZjP8RcvntOuXSsuXDhHu3YdGDZsNErlP89uEsVdkUpovtYlWCSKayRhoWgH9kW9ZSO2vPnQzV7o9oZsccmRIzKGDVNx+7aMokXtbNhgIXs2OyfW3WTrxDOEvTFQoEZGGgwuQdIM78+4CALKfXvwHDUU+d072AoXJXzFWuwF3VuH8iQinHFnTxBw7w7+Gg+mlK3Iz1lzIpdKsUjCOe8xgeua+cgFzx9meUkSYsZj3lU0G+6CQoqhYx6MbXKAZ+wYIvlfHDq0n06d2mGxWFm8eAU//VQ3pkMSxZD/++qbe/48s8+d40l4OOkSJOC3AgXoXLiwWFwlipPkF8/j3aYF0rdvMPQdiLFHH7fWZ8Ql9+9LGD5czb59clKndrJkiYkaNWxc2fuQIR1O8OpeKBkLJaPT4hpkKvJxCKP80gU8RwxBefok9gwZCV++Fmu1Gm4t+A01m5h28RxLr19BJpXQs0ARuuYrhFapRMDJbdVqTmuHYZK8I7u5JUUNQ9EIfm6L7z8x2vBYcQvN0ptIzHbM9TNh7JwnVo8r+DcWi4XRo4ezYMEcsmXLzpIlq8iYUdyFG599NaGZc+4cXXfvJoufH7UyZ+ZeSAg99u7laXg4kypXdmeMIpFbOP0T40yWjIgVa7HnzR/T4fyQQkNh8mQVy5a56mSGDLHQrp2VZ9deMr72Ce6dfUnSjAnpurwm+apl+FCPJ3t4H4+xo1D/+QdOP390E6Zibt7SrQml2W5nyfUrTL90lgiLhZ+z5qBf4eIkf18A/kp+hhPa/rxVXCaprTA19ZtJbM/ntvj+E6sD9eZ7eM67ijTYjKViagw98uNI7xPTkX2Xu3fv8Ntvbbh58zpt27Zn6NBRaDSamA5LFMO+mtAsunSJ5rlzs6JOnQ9vOgMPHGDWuXOMr1gRmVhPIIoD5BfPo968Af3YSThTpyFs9yGxr8x/YLXCsmUKpkxREREBzZrZ6N/fij0smEW/neTS7gd4+3vwy6TylG6W8+Mk7Ldv8ZwyHvWq5aBUYejVD1OX7m7dReZwOtl09zYTzp3ihV5H+dRpGVqsFNl9Xc35dNLnnPYcyj31ZjwdyagYsZDMlkZIiMXvgQ4nqp2P8Jx9BdlzPdZCSTDMKoc9b+KYjuy7CILAypXLGDp0IB4eHqxevYHKlav96+2slaqi1P54289F3+arCc29kBCmVqny2Y6mToUKMeHkSR6GhpJJbFAkigPkly+i3LMLabdeOJMlF5OZbyQIsHu3a+7Sw4dSypSxM2KEhWQJI9g6/gzH195E5aGg3sDiVG6fD9X7Wg2JLgLNvNl4zJ0FFjPmFq0w9B6AkMR9O4MEQeDAk0eMPnOc2yHB5PFPwvRylSmTKg0ANgxc9pjBZY8ZCAgUNPQjv7EnCmLxTjdBQHnwGZ6zLiO/F4YtWyJ0CytiK/HjP7ffvHlNr15d2b9/L2XLlmfWrPkkSRK5zsWmzt3Q+ntBLO3KLIoaX01oTDYb2r9ViSd7P1Vbb7VGb1QiUTSS3QlE9vwp1gqVMbdpj6VxUwQv75gO64dz9aqUYcNUnDolJ1MmB2vXGimS38Du2eeZvvgKTodApXZ5qdG9EN5+72s1LBY0K5bgMW0S0uBgLLXqYBg0BIebZ+uce/WSMWePc/rlC9J6+7Cocg1qZciMVCJBwMkd1TrOeI7EIHtFRnM9ihlG4u1M7dYYv4kgoDj5Es+Zl1HcCMae1puIKaWxVEkL0h87kQHYti2Afv16YjKZGD16PL/+2gGpuEog+ptvKsn/62UR9ZORRCI3cDrRLJyL55gROFKmwlq2AshkYjLzjV68kDBmjIrNmxX4+TmZMMFMo/pGDi+7TP8OFzDrrBStn5W6/Yvhn+Z9rYbDgWrLRjwnjkX29AnWUmUwDB6OPV8Bt8Z+810Q486eZN+Th/hrPBhXqjwtsudCKXMNuXypOMkJz0EEKS6T2JafKhErSGYv6tYYv5Xiwms8ZlxGefEtjuSeRIwujuWnDD/cqIJ/EhoawoABvfnjjy3kz1+AWbMWkClT5m++H5861UEhg03boyFKUWzxfxOar+X1P36+L4pvpE+f4NWtI8pTJ7BUrY5u8kx4/yEmipyICJg1S8mCBUoEAbp1s9Cpo4krf95gcIlzhL0xkKdyOuoPLE6qHO+HQwoCyt078Rw/CnngbWy586KbPANb2fJujf1ReBgTz50i4F4g3ioVvxcpya+58+H5vug4THaPU57DeKTagdaRkkoRi8lkaRCr62TkF9/gOfsKyrOvXb1kBhfB3CATKOPG83rnzu3079+LkJBgBg4cQteuPZHL/9u2eHOTZii9xPE9cd3/fXb03rfvsxlOf52Z6bF3Lz6qjwVWEomEbU2aREuAItF3EQRU69eg/b0/ABEz5mJp0uyHrydwJ5sNVq5UMHmykuBgKfXr2xgwwMzL84GMr3qaoCfhZCqcnI6LqpO56Mcus4rjR/EcOwLFxQvYM2QkYtFyLLXquLVB4XNdBNMunmXt7RsoZTK65itEl3yFPryvmSTvOO85npvqpcgENUUMg8lj7IKC2LudWX7lrSuROfUKp68aff+CmBpnAXXs7oETWUFBQQwa1Jdt2wLImTM369ZtIVeu3N91n5YmzUCsoYnzvvoKKJ0mDRKJBN3f6mXKvG+y9/efi0SxjeTtW7z6dEO1ZxfW4iXRzZyHM3WamA7rhyEIsHOnnNGjXQW/JUvaGTrUCG8esPiXUzy//Y5UOfzosbY2uSuk/bCBQH7xPJ5jR6E8fgRHipTops3G3Lgp/Mdv1//FG6OBmRfPseLmNQBa58xD9wJFSOLhKui1Y+KqZh6XPKZikxjIYW5FIcNAPITYuwtIfuktnnPfJzKJ1Oj7FMDUJAt4xI1eSYIgEBCwid9/74der2fgwCF06dIDRRRs3ZcEB4PEAog7neKyr77DHGnVyo1hiERRS3HkEN6dfkWi06EfNQ5Tu47i6IJvcOaMjJEjVVy4ICNzZgdr1hhJrnzEHwNP8eDiaxKnS0CHBdUoVDvzh+GRsps38Bw/CtXe3Tj9/FyPe8u2oHbfqf53JiOzL59n2Y2rWB0Ofs6ag14Fi5LyfZ2UEweB6rWc8xiDQfaStJaqFDOMIpEj9naDVlx4jcecqyjPvnYlMr3fJzI/cHffv3v69AkDBvTmwIF9FChQkOnT55IlS9You3/vti3EGpp4IG6coxSJ/kZImBBHmrTops/FEYVvjHHd3btS2rWDbds8SJrUydSpZgpkeMKfk06x9sRzEqXwotXUipRonA25wlWrIXtwD4+JY1H/sQWntw+GgUMwtusIWq3b4g4xm5h7+QKLr1/B7LBTL1NW+hQsSvr3AywFBJ4o93Daczgh8tsksRWksm4JyW0l3BbjNxEEFKdf4bHgGsrzb1xLS/0KYmqUOc6ckQHXQMn58+cwefI4pFIZo0aN49dfOyAT69tE/4GY0IjiDMWxIyhOncA4YDD2PPkI23VQrJWJpFevJEyapGTtWgWenjBokIUqRZ+zZ+YpJh54jLefB03HlKFsi1wo3tdqSB8/wnPKBFSb1oNag6FHH0ydurp1Cnao2cSCq5dYeO0yBpuVOhmz0LtgUTIn+tgn67X8LKc8h/FKeQofewaqhK8kg7U2kti4vUEQUB5+hseC6yiuv8ORWIN+QCFMDTODJm69XZ8/f5Y+fXpw+/ZNqlWrydixE8Xp2KLvErdeIaJ4TXnkEMo9Oz92mhWTmX8VFubaubRokRKHA9q2tdGuSSjbJh1g4tiHeCZU02BwCSq2zfuhKZ70+TM8pk1CvW41yOWY2nfC2LUngr+/2+L+NJHR26zUypCJPgWLkc3340ylEFkgZzxH8Ei1E40zMaV1U8huboWMWHiGw+5EtfcxHotvIL8TiiOlFt3wYpjrZIgzu5b+EhQUxOjRw1i3bjXJk6dgxYp1VKtWI6bDEsUBYkIj+qHJL18Emx174SIY+v+Ooc8A8Ii9O1RiC5MJlixRMHOmivBwqFfPTssGr7m45gQjKtzHw0dF3QHFqNQuLxovVyGl9NVLPGZMQb16BQDmlm0wdu+NM2kyt8Ud8j6RWfQ+kfkpQ2Z6FSzyYUwBQIT0Kec9x3FHtQ6FoKWIYQi5jR1R4r4lsEgz21Gvv4PHshvInumxp/chYnxJLNXTxYk+Mp+y2+0sW7aICRPGYjIZ6dKlB7169UXrxjEXorhNTGhEPyabDY9pk/CYNgl7gUKEbd8LKnEHw7+x22H9egWTJil59UpKuXJ2fmv+lsBtx1jw8z3UWiU/Dy1FyRY58PBxFfNK37xGM3MqmpXLwOHA/HMLjD374EyZym1xBxmNzL96kaU3rmCw2fgpQ2Z6Fyz62RkZg+QNFz0mc1OzFAlScps6UsDYB40Q+8a0SHRW1BvvwqrbeL01Ysvlh75vIazlU8WJzr5/d+LEMX7/vR+3b9+ibNnyjB07SZyMLYpybk9orFYro0aNYs+ePSiVSlq1akW7du3+8bq7du1i7ty5PH/+nNSpU9OjRw/Kl3dvQy5R7CO7ewevzu1RXL2MuWET9GMnistL/0IQYMcOOePGKbl/X0aBAg5GDXrNy0NHWf3rXVQeCmr2LEyVDvlJl9mfoCAdkjdv8Jg9Dc2KpWCzYW7SDGPPvm7d+v7GoGfOlYusuHkVs91O3UxZ6FGgCFkTfUxkzJJQLnvM5JpmHg4sZDO3oKCxH17O2FePIX1jQLPqNuoNd5EabFA2FWETSmIrnDROPocfPLjHiBFD2LNnF6lSpWb58rVUq1bjsxmBIlFUcXtCM3HiRC5fvsyyZct4/fo1/fr1I3ny5NSo8fka6oULF+jXrx9Dhw6lSJEiHD16lK5du7Jp0yayZ8/u7rBFsYHTiWbxfDxHD0fw8CB8ySqstWrHdFSxmiDA0aMyxo5VceWKawv21LFv0Z0/wtZud1BqFFTrWpCqHQvg5atx3ej1azyHj0azYgnYbFgaNsHQsy/OdOndFvczXQSzL59n7e0b2J1O6mfORo/8hcmYMNGH61gk4VzVzOWqZg5WaQSZzA0obBxEAkdGt8UZWbJ7oWiW30K9/SE4BSxV02Bqk5OEZdJii4PN3kJDQ5g6dSJLlixErdYwePBw2rfvhNqNW/hF8Y9bExqj0cjGjRuZP38+OXPmJGfOnPz666+sXr36i4Tmjz/+oHLlyjRq1AiAX375hSNHjrBr1y4xoYmHpM+e4tW9E8oTx7BUropuyiy3Tmb+EV24IGXsWBUnTshJmdLJ8AHvEG4f4tDv7xOZLgWp0jH/h8GR0jev0cyeDiuWovkrkenRB2f6DG6L+UFYKDMvnWPT3dtIgCZZc9AlXyHS+ST4cB0req5rFnDZYwYWaRjpLDUpbBiEnyOn2+KMFEFAceY1muU3UR1/gaCWYWqcGVPL7DhTxs26EbPZzLJli5k+fRLh4eE0a/YL/fsPJnHi2NuwUBR3uDWhCQwMxGq1UqDAx4F0BQoUYO7cudjt9s/mdLRo0eKLuR0SiQSLxeK2eEWxxKZNJGz7Kzidrq6zTVvEydPzUeXmTSkTJijZs8c1PLJP12DUjw5yYcI/n5GRvnqJZvZ0NKuWu+YctGhBSIfubk1krge9Zealc2x/eA+VTEbrHHnolLcgKbw+fvDbMHBDs4TLHtMxSd+RxlKZwsbfSWzP57Y4I8XqQLXnMZrlt1AEhuD0VWPolhdTkywICeLmGQqHw8HmzRuYMGEMz58/o1y5CgwZMpKcOXPFdGiAOMspvnBrQhMUFISPjw+qT4o3/fz8sNlshISEfJbFZ836eTO0e/fucfr0aRo3buy2eEWxhFaLPWcu1+iCNGljOppY68EDCRMnqti6VY6XF3RoHUyCl4e4PisQtec/JDIvX+AxcyrqNStdxb6NfsbYvTe+hfPgdMMyiCAInH75nBmXznH42RO8lEq65C3Ib3kK4P/JTjUbxk8SmSBSWctR2DCIpPYi0R7jt5CEmdFsuIt6XSCytybs6X3QjSqOuWZ6UMWtrdd/EQSBgwf3MXr0CG7dukHu3HmZPn0OpUuXjenQPiPOcoof3JrQmEwmlErlZz/76/+t/2c2VHBwMF26dKFAgQJUrFjxm47p6xt9WzX9/ePmaeNYYds2ePQIevSAatVQVq2Kr3hW5h89eQIjR8KKFa6NXu1b6kjwaj83lt0kxEfFz0NL8VP3Inglel8j8+gRjB8Py5a5imxat4aBA9GkS8f7a0Trc9spCPx55w4TT57k9PPnJPb0ZFyFCnQsWBCfT2osrBi4wAJOMhEDb0hPRcoynNTKEqD8Pwdwt3uhsPAqbAgEkx3KpoIZeZGXT42XVMK/PZI/6vvI4cOHGTx4MKdOnSJ9+vSsW7eORo0aIY2NI0bevYN3Fvz9/f79uqIoERPPa7cmNCqV6ovE5a//12g0/3QTXr9+TZs2bZBKpcycOfObXyzBwXqcTuHfr/iN/P29CBKz/WjjtWotsof3CWvcEv9kCQl6p4/pkGKdV68kTJumZM0aBRIJ1KseSpKQAzxafofQBCrq9CtKpXZ58fBRY3bYsZ29jMf0Ka7OvjIZ5ma/YOzaE2eq1K47fP98jq7ntsVhZ/Od28y5coH7YaGk9vZhXKnyNM2WA41cgVVnI0hnw4qeG5rFXPGYiUn6jhTWMlQ2rCS5vZgrTGLB684poDzxAs3q2yhPvERQSjHXyoDpl2w4Mr3vlBz878/ZH/F95Pz5s4wfP5rjx4+SNGkyJk6cRtOmLVAqlQQHG2I6vH/kU6cuSoWMIHGWk1tE1/NaKpX835MUbk1okiRJQkREBFar9cOZmaCgIJRKJT4+Pl9c/9mzZ7Rs2RKNRsPKlStJmNB9LdVF7qc4eRynnz+OLFnRT5qGoFS5dULzj+LNGwmzZilZsUKBwwHVyoWSNPQAL7ff4Z2fhgaDS1C+TR40WtdrTBZ4G4/pk1Ft3QJKJaa27TF17o4zWXK3xBtuMbPy1nUWXbvEa4OBnH7+LKhUnVoZMiP/5AuKVRLBdfUirnjMwiwNIZW1PAUN/T8kMrGBxGBDtfU+mjWByB9H4PDXuOpjGmZG8P3nL2VxxfnzZ5k8eTyHDx/Ez8+PUaPG8csvbb76ZTQ2MXXsitIn9scp+j5u/bTIli0bCoWCy5cvU6SIa/374sWL5MiR44sC4LCwMFq3bo2XlxfLli0jUaJE/3SXorjAZMJz7Eg8FszB/FNddItXuEYXiD4TFCRh9mwly5crsFqhQvEQkobsI3j/fYxJPPl5VGnKtMiF6v3wQvmVS3hMm4xq9w6cnlpMHbti7NgVwU07Tl7odCy4donVt66jt1kplTI1M8pVoWyqNJ/1ITFLQrimmc81zXws0jBSWypRyNifpPbCbokzMmSPwtGsCUS17QFSgw1bbj8iJpXCUilNnBtN8Hfnzp1l8uRxHDlyiESJEjF48HDatGmP1o3DR7+XtUo1sYYmHnBrQqPRaKhTpw4jRoxg/PjxBAUFsXTpUkaNGgW4ztZ4eXmhVquZNm0aoaGhzJo1C4fDQVBQEABqtRovL/HDLq6QX72MV+f2yO/ewdSmHfohI2M6pFgnKEjCnDmuRMZshjKFgknybh+64w+Qpvbml0nlKdkkOwqV/P2U5pN4TJ+M8vBBnD4JMPTuj6ldB4RE7umYe/3dW+ZducjW+3cQBIHaGbPQKW8Bcvt/vs3eKHnLVY85XFcvwibVk85Sk4LGPiS253dLnP/K4UR59DmatYEoT71CUEixVEuLqWlW7LndN7cqJgiCwMmTx5k+fQrHjh3G19eXIUNG0rr1rz9UIvMX2f17EOIJidxzVlIUMySCIER9gcn/YTKZGD58OPv27cPT05M2bdrQpk0bALJkycK4ceOoV68eRYoUISws7Ivb16pVi8mTJ0f6eGINTSxls+ExYwoeUyfi9E+MbvocbOUq/ONV4+tj/e6dhLlzFSxdqsRshhJ5g/B/swfLiyckz5KIGt0KUaRuFmRyqWtK88F9eEyfguLcGZx+fhg7dMHc+lcEL+9vOu5/ebydgsChp4+Yd+Uix188w1OhoHm2XLTPk59Ufzt+hPQpVzxmcEu9CidWMlrqUsDYB19Hjm86ZnSRBJtQb7mPZsMdZK8MOJJ4YG6cBVPDTFG+rBTbntuCILB//x6mT5/ChQvn8PdPTKdO3WjVqi2enp4xHd5/5lOn+jfV0EjCQtEO7Ivy4D4EtcbVk2nQUJDJXD2xenVFcf4sjhQpMYwci7VCZdcNDQa8O7RBcfIEttJliZi3GN4vyclu3kA7dCDhW+J+HU+8qKEB11maCRMmMGHChC8uu3Pnzod/nz171p1hidxIdv8eXp3bobh8CXO9hujHT0ZIINZH/eXtWwlz5348I1Mkx1t8X+5CuPSc5PmSUGN0TfJVy4BUKgGHA9XWLXjMmIr85nUcKVOhGzcJ888t3DKk02S3seVuIAuuXuJOaDDJPLUMLVaKFtlz4aP6vO9HiCyQSx7TuKfaBEjIYm5CflMPEjhiwUwfQUB+OQjN+juo9j5GYnNiLZIU/YBCWMulinODIv/OZrOxbVsAs2fP4NatG6ROnYYJE6by88/N42V3X23/XkjfvCFs2x6kwe/w6tAWZ8JEmDp3w+eXn7Fnzkzo3iMo9+7Cu00LQo6dxZkmLZo1K5C+CyJs3xG8urRHs3o5pnYdAfCcNA5jnwEx/JvFbWLFpcit1CuXoR3cH0GjIWLRciy168V0SLHGmzeupaUVKxRYLFAw80sSPd+N7PorspVKRY3u9chWKpWr/sRsRr1hLR5zZiB7/Ah7xkxEzJyHpX4jUCiiPda3RgPLblxl+Y2rBJtN5PD1Z06FqtTOmAWl7POaktfys1zymM4j1U7kgge5TO3JY+oSK2YtSfRWVNsfotlwF/ndUJxaBaZGmTE3yYIjQ4KYDi/a6fV61qxZwYIFc3n+/BlZsmRl9uwF1K3bAIUbnkexlfLAfnSz5uPIlh0HYKnXEOWJo9jz5EX24B5h2/cgaL0wZcmK8ugR1GtXYhw4FNm9e9hKlsGRMRO2kmWQ3bsLgPz6VSR6PbZiJWL2F4vjxIRG5F5SKdaSpdFPm40zSdKYjiZWePXKVey7apWr2Ddf2mckeLYLzZ0gCtTISLWuTUifz/VYSSLCUa9YhmbBHGRv32DLlx/9sNFYq9UAN/T/uPEuiEXXLrHlbiBWp4MqadPzW578lEie6rNCXwGBJ8q9XNJM55XyFCpnAgoa+pHb1DHmp18LAvIbwag330W94xESkx1b9kToRhbDXC0deMb9D/JXr16ydOkili9fQnh4GMWKlWD8+MlUrFgldvaRcTMhYSLUWzZiLVseaUQ4ysMHsFSvieLieew5c3+2acFWpCiKs6cBcKRM6fq3zYb8xjWsxUsC4DFxLAbx7Ey0ExMaUfQSBFffE4kES8MmmJv9grnZL+LoAuDFCwkzZ7r6yDjskCvFIxI+343383BKNMlG1U7VSZrBtRQnff0KzcJ5qFcsRaqLwFq6HLp5i7GVLB3tj6XD6WTP4wcsunaZUy+f4yGX0yx7Ttrnzk+Gvy0VOrByV7WJKx6zCJHfQutISUn9eLKZfkFJzBaTSnRWVDsfot54D0VgCIJGjrlaWsxNsmDPGT8arl29epn58+ewbVsADoeD6tVr0blzNwoWjD07ymID3cQpeHduj1/65EicTqylymDsOwjtkAE4kyb77LpO/8RIX74AwNy8FeotG/FL5Y8jWw7Mv7RGfvkiEosFe9HY034grhITGlH0EgTU61YjqNVYGjQWExng8WNXIrNhgwLBKZDN7w5+b/bjG26kXJfcVGqfjwRJXAWYsnt30cyZgXrTenA4sNSui6lzd+y580Z7nGFmM2sDb7D0+hWe6iJIqfViWLHSNMuWkwR/q6uwSMK4qV7GNc18DLJX+NpzUDFiARktDZARg2c8/qqN2XwX1d4nrrMxWROhG1oES430CF6xqeVw9LDb7ezevZNFi+Zx5swpPD21tGnTjl9/7UDatOliOrxYSfboIfacuTH0GYhUH4F2QB88h/8OJhPC37rdo1Ihed8gVvD1JfToGSRBQR/aI7jOzgxEfuY0Xn26gUyObupM7AUKufvXivPEhEYULZT7dmPPnRdn0mRELF2F4O0T75OZe/ekTJ+uJCBAjlQikEl7g6Rhh0guc1JlRH5KN8+Bxkv1Yeu1Zu5MVHt3I2g0mFu0wtihC043fADdePuWiUdPsOXubYx2O0WTpWBY8dJUS5fxs0Z4ABHSJ1zTzOeWegU2qZ6U1nKU180hla0CEmLu7y0JMaPe9gD1lnvIH4bj9JBjrpkOc8PM2HP4xovnYlBQEGvWrGD58iW8fPmCVKlSM2LEWJo1a4G395eNTEUu0kcP0Q4eQMjFGziTpwBAN202Pg1rY27eCklExOc3sFgQPm0uKJF8SGbkF84hcTqxFy5CwmL5MYwcCw4nXt06Enrygrt+pXhDTGhEUUqii8Bz6CA0a1ZibNcBw5iJCAnjd1PE69elzJihZPt2OQq5k0zKi6QwHSdTcjVVRhWlSN0syJUysNtR/vkHHnNnorh0EaevL4a+AzG1bofgF71LInank92P7rPsxlVOvHiGWiajfuZstMmVl1x+Xzbiey0/yxWPOTxU/okEKRkt9chr7Ia/I3e0xvl/2Z0oT75EHXAP5eHnSOxObPn8XQMiq6aNF7UxgiBw4cI5li9fwrZtAVitVkqXLsf48VOoVKkKMlncbgIYFRTXriBovT4kMwD2PHmROBw4kyRBfvvmZ9eXvn3z1XpAz4ljMfQbhCQ0BPmD+1hLlQXA55cmSCLCXV/0RFFGTGhEUUZx+iReXTsgff4MY/fe8b4I7sIFKdOnq9i3T45aYSOT7DSpbacpUNKfqp0qk730+0JavR7NilVoFsxD9vQxjrTp0E2Yirlx02jfev3WaGD1reusvHmNlwY9KbVejK9QgTppMpNI/XnPFQc2Hqr+5KpmLm8U51E5E5DP1J1cpvZonSm+coToJ3sUjvqP+6i2PUAWZMKZSI2peVbMdTN+nKsUx+l0EWzevJEVK5Zy69YNPD21NG/ekjZt2pM5c5aYDu+H4kiSDGl4GNIXz3GmcO3Ek911tRRxZMqMfPYMMBjgfV8exbkz2P5h+Uh+9gyCTIa9YGEkYaGuHzqdrv/ANRhWFKXEhEb0/cxmPMeNQjN/Ns40aQn7cy/2wkViOqoYIQhw7JiMGTOUnDghR6Mwk4XjpBcuUqp+Wqp0rEeq7K6zLdJXL9EsXoB65TKk4WHYChVBP/z9jqVo/CYtCAJnX71g+c2rbH9wD5vTSZmUaRhXujyV06QnaRKfz5pimSUh3FKv4LpmIXrZC7wd6Silm0hWc/MYK/SVRFhR7X6EeusDFFeDEKQSrKVToK+XCWvpFHF+HAG4/o6XL19kzZqVBARsxmDQkzNnbiZPnkG9eg3QiuNDPviWWU72goWw5cyNV7dO6EeORWIy4tWnB+aGTbDUrI3H5PF4d+uIoe9AlPv2oLh4Ht202V/cj+fEMRh+HwaAkCAhjjRpUa9b7TpGhowIPgmi7PcTuYgJjei7yK9fdY0uCLyNqVVb9ENHwQ/YGv17OZ2we7ec6dMVXL0qx1NhIBuHyOpxk8qts1GhbfMPhb7ya1fQzJuNalsAOJ1Ya/yEsWMX7NG80yTCYmHjnVusuHmNO6HBeCtVtM6Zh9Y5836xWwkgWHaL65qF3FGvwy4xkcJahtL6qaSxVkZKDCQMdifKUy9R/fkA1YGnSKxO7BkToO9TAEut9Dj9o7+RYGwQGhrC5s0bWL16Jbdv38TDw4OffqpLq1ZtyZevwGfb50Uu3zTLSS4nYu0mPAcPIEH9mggKJZZatTEMGQkyGeEr1uHVswsJK5XGkTYd4cvW4Eyd5rO7UJw6gaBWY89f8MPPdFNm4tW9E8jkRMxeENW/oogYGH3gbuLog+ijmTkNz/GjcPr6oZsxB1v5StFynNj8WFutEBAgZ+YMBfcfyPGShZHWcYJ8aZ9Q7bc8lGySHZWnAhwOlPv2oFkwB+WpEzg9tZibtcD0a4doLfQVBIHLb1+z6tZ1/rgXiNFuJ1/iJLTMkYc6GbPg8bfmaU4chPgf5oR1Oi+Ux5AJajKbG5HH1DHGRhPIAkNcBb47HiINNuP0UWGpkQ5znQw/fIFvZJ/bdrudo0cPsX79Wvbs2YnFYiFfvvw0bfoLdevWF4t8/4Xs/j0SJfIkSJzl5BbxZvSBKO6QmE1YatVGP35KvCv81eth1SoFc+fIefNWjo/0Dfk4SdkiEVTrmI/clUojlUqQ6HWoFy1Gs2g+ssePcKRMhX74GMzNf4nWgkCd1cLmu4GsunWNG++C8JArqJspK61y5CFP4iRfXN8kecct9Upuapai4ylaWSqK6UeQ3fwL6hhohCd9bUC18xHqHQ+R3wlFkEuxlk2J+acM8WZJCeDOnUA2bFjLpk3refPmNYkSJaJFi1Y0bfoLOXPmiunwfhjaPt1BIYNIznIS/ZjEhEYUeYKAetliHGnTYStf0TWXJJ51FX37VsLixQoWL5KjN8jw5TFFZaepWVdBlY75SJPLtSNI+uQxmiULUa9ZiVQXga1gYQyDhmKpWRvk0fOyEwSBC29esebWdbbev4PRbieHrz8TSlegQeaseClVn18fgTfy81zXLOK+6g+cEisprGWoLptOopCySN389iDRW1Huf4p6+0MUZ18hEcCWxx/d4CJYqqVFSBg/Zgq9efOaP/7YzKZNG7h+/SoymYxKlarQuHEzKlWqgvLvfVBE/8owaBjKhPFjSTI+ExMaUeRZrWiWL8aeNz+28hXjVTLz4IGE2bMUbNyowGaXkJRAivlcpMGviSnXqpyrPkYQUJw4hmbRfJR7d4FUiuWnOpjadYzWJlohZhOb7txmze3rBIYE4yFXUC9TVppnz0W+xEm/qKmwoueeehM31Et5p7iKwulFDnMrcprakciRxXW6GDct8VkdKI+9QL3jIcojz5BYnThSeWHsmAdLzfQ40n7bpPAflU4Xwa5dOwgI2MTRo4dxOp3kzZuPMWMmULt2fRIn/nLrvCjy7IWLRL6GRvTDEhMa0f8nCCh3bMNWrgKC1ouwgJ0IvjE8i8eNzp2TMn2qlIOH1EhwkJLLFM9whwZd01OsXg0UajkYjahXr0CzaD7y2zdxJkqEsVsvzK3aftbLIio5BYGjz56w9vYNdj96gNXpIH/ipEwpW5G6GbOi/Ydv8cGym9zQLOGOagM2qQ5few7K6KaR2dzYvbuVHE4U59+g2vUI1b4nSCOsOBOpMTfIjLlmOux5/H/oupjIMpvNBATsZ9mylRw4sBez2Uzq1Gno3r0XDRo0IVOmzDEdYpwhP3cWEnpAJnGZLi4TExrRV0mCg9H274X6zz/Q/z4MU/fe0d7gLTZwOGDnThnTJkm4eUeDAhMZOUHNCkHU7ZqNLMVqIpFIkD59gmbZYtRrViANC8OeIxcRM+ZiqVMfNJHbIvqtnkaEs+HOLdbdvsFzvY6EKjUtc+Smabac5PDz/+L6dkzcVwVwU7Oc14qzyAQVGS11yWlqSxJ7Yfd18xUE5NfeuZKYPY+RBZkQNHIsFVJjqZkOa7HkoIj7Z/ysVitHjhxk69YA9uzZhV6vw8/Pn+bNW1K3bgMKFiws7lKKBp5jR4g1NPGAmNCI/pFy/x60PbsiDQ1BP3g4ps7dYzqkaKfXw+qVMmbPkvI2WI0HIeRTn6Bpcwc1OuTEL3Ve17LSsSNolixAuXe3a3p49VqY2rbHVqxEtJxZMNps7Hp0n3W3b3D8xTMkQOmUaRharDTV0mdAJfvyZRwsu81N9VLuqjdgkYaRwJ6R4voxZDM3dV+RryAgCwxFvfsRqt2Pkb3QIyikWMukRF89HdYyKUET99+CbDYbx48fYdu2P9i1awfh4WH4+CTgp5/q0KpVC3LmLIg8muqqRKL4RHwViT4j0evwHPY7mlXLsWfLQej6ABxxfDfFixcSZk0TWLdejcmqICHPqJTiJm26eVGyUQFUngokEeGoF81DvWwx8vv3cPr5YezRG3PL6FlW+qvAd33gTbbev4POaiW1tw/9CxencZbspPT6srbEip776j+4pV7OG8V5pIKSDJafyGFuTXJbSbedjZHdC0W15zGq3Y+RP45AkEmwFUuOoVMerBVTx4uBkFarlePHj/Dnn1vZvXsHYWFheHl5U61aDWrXrkuZMuVRKpWxuiWBSPSjERMa0QeKM6fw6tIB6bMnGLv2xNBvEKhU/37DH9SlSxImjXFw6IQXggDJCKRxkWe06peKbCWLI5FIkN284VpW2rwBidGArUAhIuYsxPJT3Wh5bF7qdWy6c5v1d27yICwUjVxOjfSZaJotB8WTp0L6tzNArp1KF7itXsU91WZsUj0J7VkooR9LFnMTNIJ7lghlD8JcScyex8gfhCNIJdgKJUHXKgeWSqnjxQ4ls9nM0aOH2b59K3v37iY83JXEVK1anZ9+qkvZsuVRxeHXk0gU08SERgSCgOeoYWjmzMCZOg1h2/ZgL1ospqOKFg4HbA2A6ROd3HnigxwzmdQXad7EQIOumfBLlQosFlQBm9AsW4zi3BkEtRpz3QaY27TDnidflMekt1nZ+eA+G+/e4sTzpwhAseQp6JqvELUyZPpiuzWAUfKWO+oN3FavIlQeiFzwIKOlLtlNrUjqjtoYQUB2LwzV3ieo9r1PYiRgK5QUXbOsWCqmQfCLnjqi2ESv13P48AF27vyTvXv3YDDo8fFJQNWq1alVqzZlyohJjEjkLmJCIwKJBElYKOYWrdEPHx0nRxdERMD8mTaWLlURovdEQyglk5/it+4KyjXJiFIjd/WOGT0V9dqVSN+9w54uvasJXpOmCImitu7E4XRy/MUzNt25xc6H9zDa7aT29qFXwaI0ypKddP8w58WBlSfKfQSq1/BEuRenxE5SW2HK6WaR0VIXpRDNW5wFAfmtEFT7nqDc/8S1nCSVYCuYBF2TLFgrp4kX4wdCQ0PYt28PO3du58iRg5jNZnx9falbtz41a9amZMnSYq8YkSgGiAlNfGW3o5kzA1u5Cthz50U/eUac7CtzN1BgwnAze44kxOb0wlfylKbFr9JpkB+ZCuVE4nCg3L8XzYolKA4fBIkEa5XqmFq1xVamXJQ+JoIgcCM4iM13bhNwL5A3RgPeShX1M2ejUZbsFE6a/B93uATJrhGoXsNd9UbM0mA0zsTkNnUim7kFiRzRPEnZ4UR+JQjV/ieo9j9F9srgqokpnBRdy+xYKqSOF2dinj59wp49O9mzZxenT5/E4XCQPHkKmjdvSY0aP1GkSDGxsFckimHiKzCekuh1aJYsRKrTYc+dN04lM04n7AiwMn2SkxuP/JHgSTqPOzRvoueX3mnw9s+F9MVz1JPHo169AtmrlziSJsPYuz/m5i2jvMj3aUQ4W+/fYcvd29wOCUYhlVIhTToaZs5GpTTpUf/DB6FB+oq7qk3cUa8jWH4TqaAknbU6Wc1NSW2tGL1dfM12lEefozz4FNXhZ0iDzQhKKdYSyTF0yYu1XEqEBHG7JsbpdHLlyiX27dvD3r27uXnzOgBZsmSlS5ceVK9ek7x584tbrEWiWERMaOITQUC1dQuWmrUREiQkdP8xhDjUgTQ8zMn0MXrWbfIixOiLCj2l0l+lS28FZeqlQCo4UR7cj3rVMpQH9oEgYCtbHv24yVgrV43SkQTBJhPbHtwh4G4g516/BKBgkmRMKF2B2hkzk0j95VkNGwYeqnZwR72O54ojCBIniW0FKK2bTCZL/Wjdbi0Js6A89hzVoWdw4iU+RhtOTwXWMimwlk+NtUxKBE/Fv9/RD0yni+Do0SPs37+HAwf2ERT0FqlUSqFCRRg+fAxVq1YnffoMMR2mSCT6CjGhiSekr17i1aMzysMHiZg5D0uTZghJvhxS+CO6eNrMpJFmjl1Kgl3wwVf+ilZVHtFjmC/JM6ZH+vQJ6kljUa9fg+zlCxyJk2Ds3gtz019wpkkbZXHorBZ2PrzP1vt3OPrsCQ5BIEtCXwYVKUHdTFlJ8w/DKJ3YeaY4zF31Bh6qdmKXGPBypKaAsTeZLU1I6MgUZfH9nexxBMojz1Aefobi0lskDgGHnwYaZiaseDJsRZLG6SGQgiAQGHibgwf3c/DgPs6ePY3dbsfb24cKFSpSqVJVypevSKIorp8SuZ84yyl+EBOaeED1x2a0/XshsVjQjZ+CpXHTmA7pu1mtAounhrF8hZLHwUmRYidr4sf8+quNJp2SIRdSoNqzE/XAFSiOHQHAVq4C+jETXWdjFFFztsFgs3HgyUO23r/DgSePsDgcpPLyplPegtTNlJUcvn5fLEu4tlqf465qM/fVAZikQaicCchsbkQWSyOS2YohIRqWAG1OFJffojz8DOXR58gfRwBgz5IQY7tcWMulwp7DF/8k3tjiaG+U0NAQjh07wuHDBzly5BAvX74AIFu2HHTo0IUKFSpRuHBRFFH0/BDFDuIsp/hBTGjiMElIMNoBvVFvDcBWoCC62QtwZIi+b/zucO+micnDdew9kRijIzUe0ghqFrlD76Ge5CiUBNnNG6hHzkK9eQPSkBAcKVNh7DsQc5NmOFOmipIYTHYbB588Ztv9O+x/8hCj3U5iD09+yZ6bupmyUCBJsn+srQiW3eSuejP3VJvRyZ4gE1SktVYls7kxaayVkBH123slQSaUJ16gPPYc5amXSHU2BIUUWxHX9mprmZQ4U3pF+XFjC6vVyoUL5zh27DBHjhzi8uVLCIKAt7cPpUuXpXfv/lSoUInk0TRzSxQ7iLOc4gcxoYmjlAf3oe3RBWnwOwwDh2Ds2jNKa0TcyW53smL6W5YulRP4OiUCiUnt84LmTd/wWz9fPGwaVH9sQj1oFYqrlxGUSizVamL+ublrp5Ls+5dNTHYbh54+5s/7d9n35CEGmw0/jYaGWbJTJ2MWiiZLgewfCqtDZfe4r9rCPVUAofJAJIKMVLayFDYMJL21ZtRvtbY7kV9/h/L4C5THX6C4GQyAw1+DpXJarGVSYi2WDOJoPYzT6eTmzRucOHGMY8cOc/r0SYxGI1KplHz5CtC7d3/KlatAvnwFxF1J8Yg4yyl+EF/RcY3VinZQPzQrl2LPmo2wtZuw58oT01H9J/euRTBjtOtsTLg9A0qJibJ5ntJzkIqipT1RHD2LuucaVLt3IrFYsOfIhW7sRCz1GkZJ3xijzcbBp4/Y8eDehyQmkVpNvUxZ+SlDZkqkSIX8H5KYMOkDHqi2ck8dQLD8OggSktuKk0s3hQyWOngIXw6R/B7S1waUJ1+iOPEC5elXSCOsCFIJ9jx+GLrnw1I6JY6sCePkBGtBELh79w4nTx7nxIljnDx5jNDQUAAyhWorNAAAMcRJREFUZszEzz83p3TpcpQoURLvf6hhEsUP+skzSJTIM6bDEEUzMaGJaxQKpK9eYOzUDcOAwaD+sbbXmg021s5+zapVCm6/TYuTFCT3eUeb+k/oMtCHBK+CUG9ch6r7BmSvX+FMmBBTi1ZYmjRzJW7f+aGtt1rZ/+Qh2x/c49DTRxjtdnzVmn9PYmT3ua/aygPlVt4prgGQ1FaYkvrxZLDUQetM/l1xfcZkR3HhDcpTL1GeeIH8QTgAjsQaLBVTYy2ZAluxZAg+ca9DrdPp5O7dO5w6deLDf+/eBQGQMmUqqlatQcmSpSlZsjTJkkXhYy76oTkyZhJraOIBMaGJCywWPKZNwtzsF5ypUhOxcn2ULLO4iyAIXDnyhrmTjRy5mIxwZ3bkEiul872hW38ldcsK6BetQ1V/A4prVxBkMqwVKqEfOwlrpSrfPVMp2GRi3+MH7Hx4n6PPn2BxOEjs4UmjLDmolSETxZKn/CKJERAIkd3mgWobD1V/Eiy/CbiSmBL6sf9r777jo6rSBo7/pqZNeu+FkA6BhBIIRZAOAlZ0raztVVzLrvjuurroi2V33aZrd111lRW7CNI7Sk8DQgJJSK+TXiaTaff9Y8JIIAhRmDBwvp/P/SRzOXPnuU8uuU/uPfcchvQsxN0S9rPisrFIKAuaUe2uQb27BlVOAzKDBUktxzgqkM5rYzFkhmCOu/yuwphMJo4cOcTevbvZs2c3+/btprm5GYCQkFCmTLmazMyJjBuXSVRUtBgXRuiXesM68HSBjKsGOxThIhIFzWVA3lCPy9tvIHl7033/EocpZpprOvngbzV89pUbJzqGYEFFiFcL99xcw4MPyvD7fgNO//oUbt2CxmzGmDqSzuf/hH7hDUj+P++2TVVHO+tLS1hbWszumioskkSYxp07k4czL2Yoo4NCzugTI2GhQZnNCac1nFB/Q6uyGCQZwcZxTOj8IzE98y9MESNJyCs7UO+tQ7W3FvW+WuQtPQCY4rzpviUBw4QQjOmB4Hx5/Rfu7Ozg4MED7N+/l3379pKVdQCdrguAqKhoZsyYTUbGeMaPn0BkZJQoYITz4vLGP3v70Fw12KEIF9Hl9dvwSmI247RmFT3zr8USHkHL9wewOMAl9p4uI5s/Luf9d8wcLI2ii3TUCgPTxjfzyFIF4w3f4fz5JzhlrEam68IcGgaPP07zvOsxxyf85M+VJImC5kbWlZawrrSYQ9oGAOK8fXgkbQxzY2IZ5hdwxgnSjJEa1feUOq3mhPpbuhQ1yCQFocZJpHYsIbpnHm7Szx/PR96gQ7WvDtW+WtR7a1HUWE/i5kBXDJOsHXkN40KQ/C+faQYkSaK09AQHD+7nwIH9HDy4n4KCfCwWC3K5nKSkFG6++ReMHTuOjIzx4haSIAg/ShQ0DkheegKPX/0Pqv17aXX3wDh12iVdzFjMFo7sqOL9V1vZvCeAenMqEnJiQ1u4464m7knLwWvtZzjd+xXyRi0WD0/0191Azw2LMGaMxz/QE/NPuPdtNJvZU1vNhtISNpSVUNHRjgxIDwzm6XETmRMdyxAv7zPeZ5C1U67eTKn6WyrUm+iRt6KUXIgwTCOmaxmRhpk4Sz4/KyeyZj2qA3Wo99eh2leH8oS1H4zFQ41xTBC6X6ZgzAjGHO1x2dxGamtrJTs7i+zsg7alqcn6FJa7uwdpaek89thSxozJYNSo0bi7X+TJNgVBuKyIgsaRSBLOH76P5g9PIimVtL/2NsYpVw92VGdVebSRz9+o4qs1rpzoSsCAG+7Oen4xv4nfzC8mPudznD78AsXz5UjOzhimz0J/7Q0Yps34yZ2Zm/XdbK0oY2PZCbZWlNFu6MFZoWBSWCQPp41hZlQMgW5nzibeLi+nTL2OMqf1VKt2YZEZcbb4Et0zj2jDHMINU1Hx00calTXrrR1599eh2l+HsrgVAIurEmN6IPrrYjFmBGOK9waF48+rpdfryc8/TE5OFjk52eTkZFFcXASATCYjLi6eGTNmk54+mtGjxxIXF4/CQW6VCoJwaRIFjYOQ19eheewhnDZvxDDxKjpeeR1L6AXqdHoBNVW1s/HDE3zyXxlH6ofQzkTkMjMZae08fn0h05o+x2X1lyi/Oo6kUGCcdBVdS3+HYc48pJ/wF7kkSRQ2N7Gp/ASbyks5UFeDRZLwd3FlXkwss6JjmRQWgetpI79aMFGnPEC503rK1OtpVhYA4GUaSmr3g0T3zCXQNBo5P+0kK6/vQnWw3rocqLddgZFclBjTAui8JgbjmCBMSb6gcuwCpqenh4KCfPLycsnLyyEvL5eCgnxMJhMAAQGBpKWlc8MNi0hPH83IkWniEWpBEC44UdA4APU3X+G+9FFkej0dL76EfvG9l9Ts2B1N3ez+spiV7+s5UBSGlkwk5ESHdrD8mixucfoa741fofx9PpJMhnH8BDrue5CeufOR/PwG/HldRiPfVVewubyULeWlVHVab0cN8wvgsfSxzIiMITUgEPlpt2p0Mi0V6k2UqzdSqd5Kj7wVuaQk2JjJhM47iOyZhZflJ0w+KEkoSttRZdVbl+wGFFWdAFjcVBjTAtAvHIJxVCCmZD+HLmC6urooKMjn0KE8Dh/OIy8vl8LCo7bixcvLi9TUkTz44MOMGJFGWlo6wcEhovOuIAgXnShoLmGyzg40jz+K85efYUxLp+PVt63jKVwCujt6OLimhC8+aOX7nACqpZGYcMHbXc+TU7O5x+8bwvZ8hfLNIwAYx2TQ+dwfrZ2Yg4IH9FmSJHG8uYktFWVsrShjb20VPWYzrkoVk8MjeGzUWKZFRBOs6TuEvxkj9aoDVKg2U6HejFaVC4CrOZDonnlEGmYQbpyCkzTAqwUGM8ojTahyGlBlN6DKbbA9hWTxccaYHkD3bYkY0wMxJTjuLaT6+nry8w+Tn3+EI0fyOHLkMCUlxVgsFgB8fHwYPnwEDz74MMOHp5KaOpKIiEhRvAiCMChEQXMJk9ROKMpL6frf36N75DeDPnWBvtNA7qZS1nzYwNY93lSZk9DjiVpp5N5RWSwJW0Xcoa9RrSoEwDh6rLWImbcAywDnymnr0bOzqoLtleXsqK6gos16yybO24fFKSO4OiKKjJBQnBR9c9ImP0GlehuV6q1UqXZgkLcjkxQEmcYwtuspIg0z8DMNH9Dkj/L6LpS5WlS5WlR5WpT5TciM1pO6KdIDw+QwjGkBGNMDMUc5XidevV5PUdExjh7N5+jRfIqKCsjNzbMNWAcQHh5BcvIwFi68nuTkYaSmjiAkJFQUL4IgXDJEQXOp6erC7e8voXvoESQvb1pXbxzUQqany8ihLaWs/28tm3e6U2lKopNRKDDxy8SdPBC+hpTjq1DtPYEkl2Mcl0nH4rsxzLlmQE9emSwWchrq2FFZzrbKcrLrazFLEhqVmmlDYvjViNFMjYgi/LR+NnpZC9WqXb1FzBbaFWUAaMzhxPZcR4RhGmHGSThJXue5w2aUR5ushUueFlVeI4o66yPUklqOKcWP7tsTMY4IwDjSH8nXcR6jNpvNlJWdoKCggGPHCigsLKCgIJ+SkmLMZjMATk5OJCcnM336TJKTU0hOHkZSUjLe3j/vqS5BEISLTRQ0lxjliWJc3nwVU1IyPdfdOCjFTHdHD7kbS9n6WQ1bdmqoNCXSRjoqDPwyYgP3haxh2InVqApqkYqUGCdOpmPJw/TMnocUEHBenyFJEqVtreyoqmBHZTnfVVfSbuhBBqT6B/Jw2himhEeSHhhMSJAX2t7Htk10U6faT6V6O1WqbWiVuUgyCyqLhlDjRFJ1S4gwTsXTHIuMc1w9MFtQlLajPNyI6nAjysONKI81IzNJ1n8O1WBM86d7eBLGEf6YEnxAfek/iWM2m6moKOfYsUJb4XLsWCHFxcfR6/WA9UmjyMgoEhKSmDdvPomJySQlpRAdHUNwsLct34JwORBzOV0ZREFzKTAYUG/ZhGH2XEzDUmnel2v3J5g6mrrJ2XCCHV9Ws+17D6rMCbQyGg0d/DLwG+72X01y2XoUFW1Ija4Ypkyjfe41GKbPRPL0Oq/PqO/qZFd1JTurKthVVUF1b2fecHcP5g8ZyuTwSCaERuDr8sNVDzM9lLOLfFfr49R1qv2YZT29t5FGM0r3BOGGqQSY0lHwIzNIWyQUFR0o8xtRHmlCmd+E8mgTcp21M6tFo7JefbkrGWOqP8bh/pf8IHZGo5HS0hMcP36MoqJjHDtWyPHjx/oULgChoWHExcUzYcIkkpKSSUhIZOjQeNzcxC944cog5nK6MoiCZpApCo7ivuQ+VEcO0bxtN+bkFLsVM01V7WSvK2H7lzV8n+1NrZRICxmEU8EjPl/wC89via3aibzegMXkS8/8+Rhmz8Mw6SpwOffJXqvTsaemiu+qK/m+upKiVuscPN5OzmSGhvNw2hgmhUUQ4+ll64thQk+N6nuqVbuoVn1PnWofZvTgKsPPNJyU7nsJM04ixDgetXSWx7zNFhTlHSiP9hYuBc3W4qXTCIDkpMCU4EPPwliMKb6Yhvtb+77IL83+IO3tbRQXF1FUdNz2tajoGKWlJ2xPF4G1n0tcXDwTJ04mLi6e+PgE4uMTxAB1whVPzOV0ZRAFzWAxm3F58zXcXvw/JA9P2v6zEnNyykX9SEmSqMxvJHtdCTu+aSD7mD91JNLKBEZzgOc8X2eh0zpCGg5BM5i8Y9Hf+z8YZs7GOCbjnHNENei62FNTxe6aKvbUVFHYbB0F1k2lIiM4lFsSk5kYGkGKn79tniSDrJ0K5WZqVXuoUe2mQZWFWdYDkgxfcwrJ3YtJdJ2Opimt/9F59SaURa0oC5uthUtBM8rjLci6rSd6SS3HFO9Dz7wYTEk+GJP9MMd6XXKPTuv1esrLyzhxooQTJ0ooKSmipKSYkpJiGhrqbe2USiWRkVEMHRrP7NnziIuLJy4untjYODSaMwcMFARBzOV0pZBJkiQNdhAXU1NTJxbLhd9Ff3/3n9zPQF5ehvuv/gf13t30zLmGjr+8/JPGYzkfJoOZ43uryV5/gh3ftlJQG0Y9CUi4Mp1N3OK+mpnmdWh0WutAd6PHYpg5B8PM2T/6iLgkSVR2tLO3tpp9tdXsram2XYFxVaoYExxCZkg4maFhpPoHolIokJDokFdSp9pLrWovdcr9NCmPIMksyCQF/qYRBBvHEWqcQLBxHM6SdVoCf393tA3tyOt0KI+3oDjegvJYM8rCFhRl7ch6f74WjQpTgg+mRB/r1yQfzDFel0zxotPpKC8vo6yslNLSE6csJVRVVXLqf0U/Pz+GDBnKkCGxxMTEMnRoHEOHxhEZGYVK9SO31i6An3NsCwMjcm0fsqYm/Pw0aCWnwQ7linCxjmu5XIav79n/cBNXaOxJknBe8R/cnv4dyOW0//NNem665YI/5tvZ3M3hreVkbyhl+0YjFd0xNDCeaGpYwDpucnuGNN33yCUzFoUXhunTaZ8xC8OUq5HO8jSL2WLhaHMj+2trOFBnLWBquqyDx3monRgTFMLNicmMDwljuF8AKoUCE3q0ylyOqL6gXrWfOuV+uhS1AKgsGgJNo0nXLSXEmEmQcTQqrH06ZK09KItbURQXoixqhdIOfI82Im83/BBPsJv1ttHMSGvxEu+NJcx9UG8bSZJEQ0M9ZWVlVFSUUV5eZitgysvLqKur7dPey8uL6OgYRo8ey6JFvyAmZoht8epnjilBEH4aydcX/EQfmsudKGjsRNbUhPsjD+C0cT2GiZPpePl1LGHhF2TbkiRRXdhE3qZS9q+rYl+2G/VSLCYymcx33CV7m7mqjfgbagAwRg+ne9pjGK6egSl9VL9PUrX16Mmqr+VAXS0H62rJqq+l02gtKILc3BgbFEpGSCgZwWEk+vohk0m0KkqoV25jjyqLemUWjcrDWGTWfise5ihCjJkE6zIIMo3F15SMotWEoqQNZUkbiuJ8lCWtKEpaUTR02+KwuKsgwZee2VGY4rwxD/XGFOeN5KG+ILkbCGvB0kBVVQVVVZVUVFRQWVlOZWUFFRXWr6d2xpXJZAQHhxAVFc2UKVcTGRlFdHQMUVHRREVFi0ehBcFOnFauAHdnmHv9YIciXESioLEXtQpF6Qk6n/8T3Xff/7OnLuju6OHozkoObSnj+43tFDUE00IkCcC1bGWW/E+MtGShwILZ3QvjVVPomHI1hn5m5jZZLBQ2N5FdX0t2fS0H62s53mK9fSSXyUjw8eWGuETGBIcwJiiEMHd3OhVVNCiz0aq+ZrUyhwZlDga5dfA7lUVDgGkkqd1LCDKMJrgqGY/jTijL2lCUtKE4UYvyRCHy5h9O/pKLElOsJ8bxIXTHemEa6o15qBeWQFf8AzzotMNfVt3d3dTWVlNdXU11dRVVVZW2ryeXnp6ePu/x9vYmPDySuLgEpk2bSWRkFJGRkURGRhMWFo7zT5xkUxCEC8d55QprHxpR0FzWREFzEcnaWnF99WW6Hv8tkrsHLdv3wE/s/2CxSFQc0XJkWxlZm2rYf9CZBksUwfgxjlLu41OmyLbjKumwyBWY0tLRT16KYeo0TCPTbVdhJEmisr2NnIY625LX0IDOZL2S4u3kTHpgMNcNTWBUUAgjAwIwu1SiVR5Cq9xBrjKPTco89PLegkdS4WtKYWjHQoKrEwkpHIJ/ri+q0i6UpW0oytuQ6Xf9sB8easxDPOmZEo45xhNzjCemWC8swW4X9XaRtVipoba2hpqaatvXmhprAVNTU0VTU9MZ7wsICCQsLIzk5GHMnDmH8PBwwsIiCA+PIDw8XDxBJAiCcIkQBc1FpMw6gMtrL2OYMAnj5CkDLmZaajvJ31HBoW2VfLe1h4q2EHyRSKONJ1jFFLbhi7Ww0EfGIl19K22Tp2LMnIDk4YkkSVR1dnCoopTD2gbytPXkNtTTpLfe0lHLFQzz9+fWxBRGBgYxPEiDu3cNTap8GpU70SoP819lPiaZdaRcuUWNX+dQYmsnE1QUTWh2BEG7fXAq0SNvPXnlog5JUY85VIM5ygNDRjDmaE/MMR6YojyRfJ0vaJ8hk8lEY6OW+vo66urqqK2toa6ulvr6OlsBU1tbQ2tr6xnv9fT0IiQkhJCQUEaMSCM0NJSQkFDCwsIJDQ0jJCQUJyfRiVAQBMERiILmQtPpUO39HuPU6RinTrcOkhcecV5v7e7o4dieavJ3VLB7czuFpR74YmE4ldzHbiazgwCs8+vo/MKQps6mfdIkjBMn0xMQSHFrC/lNWo4cyeVIo5YjjQ009/bpUMhkxHn7MjMqhtQgb+JDu/Hyq6NddYwm5SqalEfZpCi3xeLUo8G/MoYRx6cSmBtE6M4AAnL9UBp/OGTMQW6YI13omRGIOcIdc5QH5ihPzGGanz2ibldXFw0N9Wi1Wnp62jl+vBSttp76+noaGqxf6+pqaWzU2iZLPEkul+PvH0BQUDCRkdFkZIwnODiEoKBgQkKsRUtQULB4zFkQBOEyYveCxmAwsHz5ctavX49areauu+7i3nvv7bdtYWEhy5Yto7CwkCFDhvDMM88wfPhwO0d8/pRZB3B/6H4UFeU0HzyMJTjkR4sZo95E0YFaCr6rZN+mZgqPKAmjnSTKuYuDjGc3Xlj7pXT4hGOZOI32KROoHpnGIVcXjjY3UdDUSMGuLRS1NNNzcj4ehYIEHz/mxgWTGK4nLKgVN69aOhT7aaGANucycmTWIkBmluNbFUL40WACc4YReDSEwKMheFX6gEqBOUyDOcwdy1B39Fe7Yw7vXcI04Hz+h4/JZKK5uZmmpkaamhppbNTS1NSIVqtFq9XS2KhFq23oXbTodF1nbONkoRIQEEhgYCDDh6f2fh9EYGAQwcHBBAUF4+8fgHKQJ/IUBEEQ7Mvuv/X//Oc/k5OTw3vvvUddXR1PPPEEISEhzJ07t087nU7HPffcw5w5c3jhhRdYuXIl999/P5s2bbr0/rI2GHD9259w/cdfsQSH0Lbyy34nZjTqTZRk1VLwXRV7NrfTdKSFSLOWZEp5iGxSyUOJtSjRBibSPOYajo5K5EB0DPvVSo61NHO8pYmObRts24zwkZMaYWbaKD2hHs14uNaBcxVtbhV0aZroAUoAuVGBT6kfwceDGF44g4BjQfgVBePdHoUs0BtLqMZ6m2iiG5Zb3WkOc8cS4NpvvxaLxUJrawutNS00NzfT0tJMc/PJpYnm5iaamppsxUtTUyOtra30N+SRXC7Hx8cXf/8A/P0DSE8fbSta/P39CQgIID4+BpXKHV9fXxTnGNxPEARBuDLZtaDR6XR8+umnvPnmm6SkpJCSksI999zDRx99dEZBs3btWlQqFb/97W+Ry+U8+eST7Nixg3Xr1nHjjTfaM+wfpSgswP2h+1EdykW/6Bd0Pv8nJA9PwDo/UvGBGg7tqKN0ayXq8ipiLLUkUcRN5NiuvnQp3SiJSGRN0g3kDQ1jfYA/2UYjBosJZ6d2PDp3EOGrIy62m6vc2/HStODk3ojJp54ezQ9XMjoB6jzwLQkgrnQoPhUT8W2Kwls3BHdZNLIAT8whbliSNBimuNDmYqZK1057exttbW20tlbQ3t5Gy74W2ja20traQltbK62t1u9bWlp617X1W5yAdSRbHx9ffH198fHxJSkpxfa9n58ffn7++Pn54+tr/d7b2/ucRYoYfEwQBEE4F7sWNIWFhRgMBtLT023r0tPTef311zGZTH1uE+Tl5ZGWloa89/FmmUxGWloaOTk5l0ZBY7Hg8saruL3wLJJGQ/Pb/+FY6FiOvnyE+u3HUZSUE6SrJE5+gv+RCtBIOgAMMiWF/qGsiY4nO8aD/Hg3ahJUuHp04qmpJsitiHFuHUx3b0Ph3YrkcspgckawNCqxFHsi5XrjXJuMa6M38g5vLN0emI0e6BRyChUGOuiho6eLjs4K2tsP09HRQUdHO+3t1qWrd1C8s5HL5Xh5eeHp6YWXlxfe3j5ERw/B29sbT08vfHx88Pb2sX319vbB19cXd3cP27xMgiAIgmAvdi1otFotnp6efZ4c8fPzw2g00tzcTEBAQJ+20dHRfd7v6+tLYWGh3eI9m8LPvkH/9K8Ib26hUqOhyNUZ76ceI769g3H6HwqQDic5RYEq1gTJKQ5ypThAotzPhFlRgdlYjkkP5lpQnIDObmjtgrIOJZZOJaYuBUadGoNeRY/ejF5vxGgyAyagqXc5O1dXNzQaDR4eHnh4eKDReBAQEIinp2fvuh++enp69a73xNPTEy8vLzQad1sxKQiCIAiXOrsWNN3d3ajVfUd4PfnaYDCcV9vT2w2G7mcWE95sHbcluLMTS2cnlcCXwFEgv/drVY8FKnqgou/7ZTJQqZU4qVWo1WqcXVxwcXHDxdkNZ2cXXNxdcQ10wcXFBRcXV1xcXHB1dcPNzQ1XV1fb925uGtzcrIWLm5sGjUZj+170NREEQbBqf/dD/Pw0cFnPXCjYtaBxcnI6oyA5+drFxeW82g505NUfm8jqp3L51xr+/PEbKIYGo4kKROOmwc3FhXA3b+LcvbnFyQMXlTtqpRNOTk6o1Wrb4uTkhEqlErdlBsjf332wQ7iiiHzbj8i1HfTm2H+Qw7iSDMZxbdeCJjAwkPb2dgwGg+3qi1arRa1W4+npeUZbrVbbZ11jYyP+/gM7JC/GbNsJ48Yxcf6MAXVUtVhArwe9vgfoOWd74QeiU7B9iXzbj8i1fTitXIGHuzNaMfWBXQzWbNt27SSRmJiISqUiJyfHti4rK4vk5OQzxg1JTU0lJyfH9jSNJEnk5OQwYsQIe4YsCIIgODjnlSvg/fcHOwzhIrNrQePi4sLChQt59tlnOXToEFu2bOHf//43d9xxB2C9WnNytuJZs2ah0+lYvnw5xcXFvPjii3R2djJnzhx7hiwIgiA4uLav18L27YMdhnCR2f0xlt/97ncMGzaMO++8k2XLlrFkyRJbkTJhwgTWrl0LgEaj4a233iInJ4drr72W7Oxs3n777UtvUD1BEARBEAadTDrbCGmXiYvRhwbEvW97Erm2L5Fv+xG5tg+X115Bo3FCe+f9gx3KFeGK6EMjCIIgCPam3rQe1qwZ7DCEi0wUNIIgCIIgODxR0AiCIAiC4PBEQSMIgiAIgsMTBY0gCIIgCA5PFDSCIAiCIDg8UdAIgiAIguDwREEjCIIgCILDs+vklINBLr94s1pfzG0LfYlc25fIt/2IXNtBUBCoFCLXdnQxcn2ubV72IwULgiAIgnD5E7ecBEEQBEFweKKgEQRBEATB4YmCRhAEQRAEhycKGkEQBEEQHJ4oaARBEARBcHiioBEEQRAEweGJgkYQBEEQBIcnChpBEARBEByeKGgEQRAEQXB4oqA5C4PBwNNPP83o0aPJzMzknXfeOWvbwsJCFi1aRGpqKtdddx2HDh2yY6SObyC5Xrt2LfPmzWPEiBHMnz+frVu32jHSy8NA8n1Sa2sr48eP58svv7RDhJePgeS6pKSEO+64g9TUVGbOnMmGDRvsGKnjG0iuDx48yHXXXceIESNYsGAB3333nR0jvXwYDAbmzZvH7t27z9rGrudHSejX8uXLpblz50qHDx+WNm3aJI0cOVJas2bNGe26urqkzMxM6fnnn5eKi4ul5557TsrIyJA6OjoGIWrHdL65PnDggJScnCx98sknUllZmfTBBx9ISUlJUn5+/iBE7bjON9+nWrp0qRQXFyd98cUXdory8nC+ue7s7JQmTpwoLV26VCotLZU++OADKTk5WSoqKhqEqB3T+ea6sbFRSk9Pl9566y2pvLxceuONN6Thw4dLVVVVgxC149Lr9dKSJUukuLg46fvvv++3jb3Pj6Kg6UdXV5c0bNiwPj+k1157Tbr55pvPaPvZZ59JV111lWQ2myVJkiSLxSJNnz5d+vTTT+0WryMbSK6ffPJJ6bHHHuuzbvHixdJLL7100eO8XAwk3ydt375dmjlzppSRkSEKmgEYSK4/+ugjacqUKZLBYLCtu++++8TvkfM0kFxv3LhRSk9P77NuzJgx0rfffnvR47xcFBUVSfPnz5euueaaHy1o7H1+FLec+lFYWIjBYCA9Pd22Lj09ncOHD2Mymfq0zcvLIy0tDbncmkqZTEZaWho5OTl2jdlRDSTXt99+Ow8++GCfdTKZjJ6eHrvEejkYSL4BOjs7eeaZZ1i+fDkqlcqeoTq8geR63759TJ06tU+O33rrLW688Ua7xevIBpJrLy8vOjo6WLduHZIksXnzZrq6uoiPj7d32A7r4MGDZGZm8sknn/xoO3ufH0VB0w+tVounpydOTk62dX5+fhiNRpqbm89oGxAQ0Gedr68v9fX1donV0Q0k1wkJCcTGxtpeFxUVsWfPHkaPHm23eB3dQPIN8NJLLzFx4kSR459gILmuqKjA19eXZ555hgkTJnDttdeybds2e4fssAaS61GjRnHbbbfx2GOPkZyczJIlS1i2bBlDhgyxd9gO6+abb+aJJ57AxcXlR9vZ+/woCpp+dHd3o1ar+6w7+dpgMJxX29PbCf0bSK5P1dTUxEMPPUR6ejrTpk27qDFeTgaS7/3797Nt2zaWLl1qt/guJwPJdVdXF++++y4eHh68/fbbzJ49myVLlnDkyBG7xevIBpJrnU5HVVUVDzzwAJ9//jmPP/44L7zwArm5ufYK94ph7/Oj8qJs1cE5OTmdkfCTr0+vSM/W1tnZ+eIGeZkYSK5Pqqur45e//CVyuZxXXnnFdjlTOLfzzbder+epp57i6aefxt3d3a4xXi4GcmwrFAri4uL49a9/DUBSUhJZWVl8+umnpKSk2CdgBzaQXL/77rsYDAYeeeQRwJrr4uJi3njjDd566y37BHyFsPf5UZwJ+hEYGEh7e3ufH4RWq0WtVuPp6XlGW61W22ddY2Mj/v7+donV0Q0k1wCVlZX84he/QCaT8eGHH+Lt7W3PcB3e+eb70KFDlJeX88QTTzBy5EhGjhxJQ0MDy5Yt4w9/+MNghO5wBnJsBwQEEBMT02dddHQ0NTU1donV0Q0k14cPH2bo0KF91iUnJ1NZWWmXWK8k9j4/ioKmH4mJiahUqj4dl7KyskhOTkap7HtRKzU1lZycHCRJAkCSJHJychgxYoQ9Q3ZYA8l1a2srixcvxt3dnQ8//BA/Pz97h+vwzjffw4cPZ+PGjXz99de2xc/Pj4cfftj2l63w4wZybI8cOZKjR4/2WVdcXExoaKhdYnV0A8l1QEAAx44d67OupKSEiIgIu8R6JbH3+VEUNP1wcXFh4cKFPPvssxw6dIgtW7bw73//mzvuuAOwVv56vR6AWbNmodPpWL58OcXFxbz44ot0dnYyZ86cwdwFhzGQXP/973+npaWFP/7xj5jNZrRaLVqtlo6OjsHcBYdyvvl2dnYmMjKyzyKXy/H19cXX13eQ98IxDOTYXrRoEaWlpbz00ktUVFTw/vvvs2fPHhYtWjSYu+AwBprrAwcO8M4771BZWclnn33Gl19+yZ133jmYu3DZGNTz40V5GPwyoNPppCeeeEIaMWKElJmZKb377ru2fzt9gLG8vDxp4cKFUkpKinT99ddLhw8fHoyQHdb55nrMmDFSXFzcGctvfvObwQrdIQ3k2D7VxIkTxTg0AzSQXOfk5EjXX3+9lJKSIs2ePVvavHnzYITssAaS6+3bt0vXXnutNGLECGnevHnS+vXrByPky8Lp49AM5vlRJkm914IEQRAEQRAclLjlJAiCIAiCwxMFjSAIgiAIDk8UNIIgCIIgODxR0AiCIAiC4PBEQSMIgiAIgsMTBY0gCDbiocfLk/i5ClcCUdAIwgVy1fvvI3v22T6L6/PPk/rmm7y6f/9gh3dO31VUcMNnn9lev5+bi+zZZ2nU6ewey4X47MGM/2K56v33mfff/w7oPe9kZfH0KTN33/X116S8/vqFDk0QBp2YnFIQLqDM8HD+MmOG7XWnwcD7ubn8at06AB4aM2awQjunf2Vnc6yx0fZ67tCh7Ln7brzERKsO7fldu5gXF2d7/fSkSXQZjYMYkSBcHKKgEYQLyMvZmYywsD7rpkZHc7Cmhlf377+kC5rT+bu54e/mNthhCBfYEB+fwQ5BEC4KUdAIwkUml8lIDQrim94J8baXlTHlgw94c+5cntmxA6Vczq7Fi4n09ORf2dm8sn8/xc3NhHl4sGT0aB7NyLBtS/bss7w5dy5ri4vZVFJCoEbDb8aN61ModRoMPLt9O58XFFDX2cmwgACemzqVGUOGnPXzr46O5oO8PNtnbLvzTspaW1m8ahXapUvxc3VFkqTziu+9BQtYX1zMt0VFOCkU3DZ8OH+ZMQOl/Ox3uP+Tl8fzu3ZR0dbGlKgoro6OPqPNppISntq2jUP19fi6uPDLkSNZNnkyih/Z7qkkSeKVffv4V04ORU1NqBQKMsLC+NuMGQwLDOz3PSdzteG22/jt5s0UNDaS7O/Pn6dPZ+opMZa1tvLEpk3sKC9HZzQyNTqav0yfztDeea+e2b6dz48e5bcTJvD7rVtp7u5mcmQkr86ZQ5SXF2C9FXSwpoYjDz5o2+7XhYVc+8knlD7yiK3dqWo7Ovj91q2sLy5Gq9Ph7+rKTcnJ/GnaNJyUSqL+8Q/K29p47cABXjtwAGnZsjM+53yPl5133cVvt2whq6aGEHd3npw4kXvS0s4r94JgD6IPjSDYQVFTE9GnnZCW79zJ2/Pm8cLUqUR5efHkli088O23LIiPZ9XNN3NjUhKPb9zIU1u39nnf/27ejEat5stFi7g2IYFfrVvHO1lZAFgkiVkffcR7ubn8NjOTL2+6iQhPT+asWMGG4uKzfv7TkyYxZ+hQYry92XP33aQFB5+xD+cb36Pr1+Pv6srXixaxZPRoXt63zxZffz7Lz+fOr79mekwMXy9aRIy3N7/bsqVPmy0nTjB7xQqivbz4atEilo4fz1/37OHh3lt55+Ove/bwv5s3c8/IkWy47Tb+OXs2R7Va7lq16pzvveWLL1gQH88XN92Ev5sbs1es4EhDAwBV7e2MeecdipqbeX3OHN5bsIDSlhYmvPceNadMnFre1sbjGzfyzOTJvLdgAYWNjVz9n//QYzKd9z6cyiJJzFqxguzaWl6bM4cNt93G7cOH8/K+fbzdm++vFi0iSKPhhqQk9tx9d//bOM/j5ZYvvuD6xETW3norI4ODuXf1ao5qtT8pdkG4GMQVGkG4gCTAZLFYv5ckajs7eePAAXLq6vj7zJl92j6akcE18fEANOl0/G3vXpaOH89zU6cCMGPIECRJ4qXdu3k0IwM/V1cAEvz8WHHddQDMio2lsr2dF777jnvT0/n2+HG+r6xk/a23MjM2FoDZQ4cy7t13eXLrVtu60z8fwN/VlXKl8oxbZgONb3x4OP/snU336pgYVh8/ztriYh4YPbrfnL343XfMio3l1d73zIyNpaKtjdXHj9vaPLVtGxlhYay84Qbbfvu4uHDXqlUszczs9+rF6Srb2nh60iQe6b2iNBlo6e7m1xs30mkwoFGrz/ree9PSWHbVVQBMi4kh5uWX+euePby3YAF/37OHbpOJTbffbsvBVVFR1ja7d/PX3p97p8HAZzfeyKzen0GCnx/D33iDlUeOcOeIEeeM/3TV7e14OzvzyuzZDO+9wjQ1Opr1JSXsKC/nV2PHMjI4GCeFgkA3t35/rgM5Xh4eO5ZfjxsHQFpwMF8VFLCuqIgkf/8Bxy4IF4O4QiMIF9DaoiJUy5ejWr4c9XPPEfmPf/Dyvn08lpFxRv+ZU08Ee6uqMJjN3Jic3KfNzSkpGMxm9lZV9Vl3qgXx8ZS1tlLV3s7O8nLc1eo+JyKAm5OTya6tpaOnp9/PP5eBxHf6iTPMw4Mug6Hf7eqMRnLr6ph9WrzXJyb2abO/upp5cXGYLBbbMis2Fosksa209Lz24eXZs/n9pElou7rYVV7OO1lZtqLpXFdJTs25WqFgVmwsu8rLAdhZUcGUqChbMQPg5+rK1TEx7OhtA+Dp5GQrZgBSAgKI8fZmV0XFecV/unBPT7bfdRcpAQEUNTXx7fHjvLBrF/WdnfSYzee1jYEcL6f+XL2cndGo1aJzsXBJEVdoBOECmhARYbsSIwM0ajUx3t6oFIoz2gac0uG2Ra8HIPC0TriBGg0A7aecWIJ7153k33sibe7upkWvt72nv+10nFJYBAygw+9A4nNVqfq0kctkWM4yDkqrXo8EfYoBgKBT9qGluxuLJPG7LVvOuBUFUNvZeV77UNjYyL2rV/NdRQWuKhWpgYF4ODkB1itrP6a/nDd3d9viG9FPH5xANzfye29LAQS7u5/Rxt/Nzbadn+Ld7Gx+v3Ur9V1dBGs0jA0Lw0WlOu9xZwZyvAzk5yoIg0EUNIJwAXk6OTEqJGTA7/NxcQGgvquLUA8P2/q63pO1b++/AzSddgJs6OoCrCdZHxcX6vs5wZ/cjs8p27lY8Q2Et7MzMn7Yh5NO3ceTRcdTEyeyICHhjG2E9FMonM4iSVzz8cf4urhw+IEHSPL3Ry6T8fqBA2woKTnn+5u6u/uc+Bu6umwFoY+LC/WnxQ/W3PieUqg19TMeTkNXF6m9xZCsnwKh8yxXtgB2lJVx7+rVPD1pEg+NGWN7Im3MO++cc39OuljHiyAMBnHLSRAuAWNCQ1HJ5XyWn99n/SdHjqCUyxkTGmpbt+aUviUAXx87RoKfH8Hu7kyIiKDDYDijQ+cn+fmkBwfjrDz73zAKmeyCxDcQLioVGWFhfFVY2Gf92qIi2/fuTk6kBgZS0tLCqJAQ26JWKPjdli1UtrWd83O0XV0UNzdzX3o6KQEByHv3dX1vns51RePUnPeYTKwrLmZKVBRgvSq3rayszwB+jTodW0pLyQwP/yEGnY791dW214fr6znR0mLbjodaTX1XV5+iZtcpt6xOt7eqCplMxlOTJtmKmZqODg43NPS54vRjT4H9nONFEC414mgVhEuAn6srD48dy0u7d6OUy5kUGcnO8nJe2r2b34wbh/cpfymvLy7mobVrmR8fz7fHj/NVQQGf3ngjYB0Mb2xoKLd99RXPT51KhKcn7+Xmsq+qitW33PKjMXg5O1PV3s6mkpIzrjINJL6Bevaqq5i1YgWLV63i5uRktpaWnlHg/N+UKSxcuRJPJyeuTUykUafjqa1bkctkZ33k+lSBGg0Rnp78Y+9eAt3cUMjlfJCXZytUdOfoC/J/O3agksuJ9/Pj5X376DQYeCIzE4DHMjJ4PzeX6R9+yNOTJiFJEs/t2oVaoej7SDuw6PPP+ePVVyOTyXhyyxZGBAVxfVISYO2M+8r+/Sz59lsWpaSwtbSUr3sf9e/P6NBQLJLEo+vXc2NyMhVtbTy/axc9JlOf/fFydiartpad5eVMjIjos42fc7wIwqVGXKERhEvEn6dP5/mpU1lx+DDzPv6YT48e5S8zZvDHadP6tHsiM5Pi5mYWrFzJltJSPrnhBm7oPSkq5HLW33Yb1yUk8PutW7nuk0+obGtj7a23MveU0WL7c/+oUQRqNMz7+GM29nMb5nzjG6jpQ4bw5U03cbCmhgUrV7K7qoqXpk/v02Z+76PiB2trmf/xxzy6fj3jwsPZduedZ/TtOJsvb7oJjVrNTZ9/zuJVq9AZjWy+4w4A9pzSqbk/f5kxg3/l5HDDp59iMJvZuXgx0d7egLVz7q7Fiwlxd+eOr77i7m++IdLTkz13303YKbfnXFUqlk2ezKMbNnDf6tWMCw9n8+2328bnmRUby/NTp7Lq2DHmrFhBTl0dHyxceNaYpkZH87cZM1hTVMTsFStYvnMnNyQm8ofJk8mprbV1dH5ywgSKm5uZ9dFHVJ/yGDn8vONFEC41MknMWiYIDkP27LO8NH06j48fP9ihXBFODip34N57f1LfqJOe2b6dv+zeTeeTT17A6ARBOJW4QiMIgiAIgsMTBY0gCIIgCA5P3HISBEEQBMHhiSs0giAIgiA4PFHQCIIgCILg8ERBIwiCIAiCwxMFjSAIgiAIDk8UNIIgCIIgODxR0AiCIAiC4PD+H0p32lkZSrS6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 name="Google Shape;816;p52"/>
          <p:cNvSpPr txBox="1">
            <a:spLocks/>
          </p:cNvSpPr>
          <p:nvPr/>
        </p:nvSpPr>
        <p:spPr>
          <a:xfrm>
            <a:off x="214282" y="2571750"/>
            <a:ext cx="3714744" cy="228601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buClr>
                <a:schemeClr val="accent1"/>
              </a:buClr>
              <a:buSzPts val="1400"/>
            </a:pPr>
            <a:r>
              <a:rPr lang="fr-FR" dirty="0" smtClean="0">
                <a:solidFill>
                  <a:schemeClr val="accent2"/>
                </a:solidFill>
                <a:latin typeface="Spartan Medium"/>
                <a:ea typeface="Spartan Medium"/>
                <a:cs typeface="Spartan Medium"/>
                <a:sym typeface="Spartan Medium"/>
              </a:rPr>
              <a:t>Le modèle n’explique que 44.% de la variance, équivalent à l’</a:t>
            </a:r>
            <a:r>
              <a:rPr lang="fr-FR" dirty="0" err="1" smtClean="0">
                <a:solidFill>
                  <a:schemeClr val="accent2"/>
                </a:solidFill>
                <a:latin typeface="Spartan Medium"/>
                <a:ea typeface="Spartan Medium"/>
                <a:cs typeface="Spartan Medium"/>
                <a:sym typeface="Spartan Medium"/>
              </a:rPr>
              <a:t>ANOVA</a:t>
            </a:r>
            <a:r>
              <a:rPr lang="fr-FR" dirty="0" smtClean="0">
                <a:solidFill>
                  <a:schemeClr val="accent2"/>
                </a:solidFill>
                <a:latin typeface="Spartan Medium"/>
                <a:ea typeface="Spartan Medium"/>
                <a:cs typeface="Spartan Medium"/>
                <a:sym typeface="Spartan Medium"/>
              </a:rPr>
              <a:t>.</a:t>
            </a:r>
          </a:p>
          <a:p>
            <a:pPr lvl="0">
              <a:buClr>
                <a:schemeClr val="accent1"/>
              </a:buClr>
              <a:buSzPts val="1400"/>
            </a:pPr>
            <a:endParaRPr lang="fr-FR" dirty="0" smtClean="0">
              <a:solidFill>
                <a:schemeClr val="accent2"/>
              </a:solidFill>
              <a:latin typeface="Spartan Medium"/>
              <a:ea typeface="Spartan Medium"/>
              <a:cs typeface="Spartan Medium"/>
              <a:sym typeface="Spartan Medium"/>
            </a:endParaRPr>
          </a:p>
          <a:p>
            <a:pPr lvl="0">
              <a:buClr>
                <a:schemeClr val="accent1"/>
              </a:buClr>
              <a:buSzPts val="1400"/>
            </a:pPr>
            <a:r>
              <a:rPr lang="fr-FR" dirty="0" smtClean="0">
                <a:solidFill>
                  <a:schemeClr val="accent2"/>
                </a:solidFill>
                <a:latin typeface="Spartan Medium"/>
                <a:ea typeface="Spartan Medium"/>
                <a:cs typeface="Spartan Medium"/>
                <a:sym typeface="Spartan Medium"/>
              </a:rPr>
              <a:t>Les revenus doivent peut-être évoluer de façon exponentielle.</a:t>
            </a:r>
          </a:p>
          <a:p>
            <a:pPr lvl="0">
              <a:buClr>
                <a:schemeClr val="accent1"/>
              </a:buClr>
              <a:buSzPts val="1400"/>
            </a:pPr>
            <a:endParaRPr lang="fr-FR" dirty="0" smtClean="0">
              <a:solidFill>
                <a:schemeClr val="accent2"/>
              </a:solidFill>
              <a:latin typeface="Spartan Medium"/>
              <a:ea typeface="Spartan Medium"/>
              <a:cs typeface="Spartan Medium"/>
              <a:sym typeface="Spartan Medium"/>
            </a:endParaRPr>
          </a:p>
          <a:p>
            <a:pPr lvl="0">
              <a:buClr>
                <a:schemeClr val="accent1"/>
              </a:buClr>
              <a:buSzPts val="1400"/>
            </a:pPr>
            <a:r>
              <a:rPr lang="fr-FR" dirty="0" smtClean="0">
                <a:solidFill>
                  <a:schemeClr val="accent2"/>
                </a:solidFill>
                <a:latin typeface="Spartan Medium"/>
                <a:ea typeface="Spartan Medium"/>
                <a:cs typeface="Spartan Medium"/>
                <a:sym typeface="Spartan Medium"/>
              </a:rPr>
              <a:t>Nous allons vérifier cela en faisant l’analyse du modèle</a:t>
            </a:r>
          </a:p>
        </p:txBody>
      </p:sp>
      <p:pic>
        <p:nvPicPr>
          <p:cNvPr id="5122" name="Picture 2"/>
          <p:cNvPicPr>
            <a:picLocks noChangeAspect="1" noChangeArrowheads="1"/>
          </p:cNvPicPr>
          <p:nvPr/>
        </p:nvPicPr>
        <p:blipFill>
          <a:blip r:embed="rId2"/>
          <a:srcRect/>
          <a:stretch>
            <a:fillRect/>
          </a:stretch>
        </p:blipFill>
        <p:spPr bwMode="auto">
          <a:xfrm>
            <a:off x="4454534" y="0"/>
            <a:ext cx="4689466" cy="2015823"/>
          </a:xfrm>
          <a:prstGeom prst="rect">
            <a:avLst/>
          </a:prstGeom>
          <a:noFill/>
          <a:ln w="9525">
            <a:noFill/>
            <a:miter lim="800000"/>
            <a:headEnd/>
            <a:tailEnd/>
          </a:ln>
          <a:effectLst/>
        </p:spPr>
      </p:pic>
      <p:sp>
        <p:nvSpPr>
          <p:cNvPr id="7" name="Rectangle 6"/>
          <p:cNvSpPr/>
          <p:nvPr/>
        </p:nvSpPr>
        <p:spPr>
          <a:xfrm>
            <a:off x="6786578" y="785800"/>
            <a:ext cx="2357422" cy="5715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3" name="Picture 3"/>
          <p:cNvPicPr>
            <a:picLocks noChangeAspect="1" noChangeArrowheads="1"/>
          </p:cNvPicPr>
          <p:nvPr/>
        </p:nvPicPr>
        <p:blipFill>
          <a:blip r:embed="rId3"/>
          <a:srcRect/>
          <a:stretch>
            <a:fillRect/>
          </a:stretch>
        </p:blipFill>
        <p:spPr bwMode="auto">
          <a:xfrm>
            <a:off x="4572000" y="2571750"/>
            <a:ext cx="4572000" cy="1992281"/>
          </a:xfrm>
          <a:prstGeom prst="rect">
            <a:avLst/>
          </a:prstGeom>
          <a:noFill/>
          <a:ln w="9525">
            <a:noFill/>
            <a:miter lim="800000"/>
            <a:headEnd/>
            <a:tailEnd/>
          </a:ln>
          <a:effectLst/>
        </p:spPr>
      </p:pic>
      <p:sp>
        <p:nvSpPr>
          <p:cNvPr id="9" name="Rectangle 8"/>
          <p:cNvSpPr/>
          <p:nvPr/>
        </p:nvSpPr>
        <p:spPr>
          <a:xfrm>
            <a:off x="6786578" y="3357568"/>
            <a:ext cx="2357422" cy="5715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smtClean="0"/>
              <a:t>Mission 5</a:t>
            </a:r>
            <a:endParaRPr sz="4800"/>
          </a:p>
        </p:txBody>
      </p:sp>
      <p:sp>
        <p:nvSpPr>
          <p:cNvPr id="556" name="Google Shape;556;p39"/>
          <p:cNvSpPr txBox="1">
            <a:spLocks noGrp="1"/>
          </p:cNvSpPr>
          <p:nvPr>
            <p:ph type="subTitle" idx="1"/>
          </p:nvPr>
        </p:nvSpPr>
        <p:spPr>
          <a:xfrm>
            <a:off x="500034" y="3714758"/>
            <a:ext cx="4071966" cy="851652"/>
          </a:xfrm>
          <a:prstGeom prst="rect">
            <a:avLst/>
          </a:prstGeom>
        </p:spPr>
        <p:txBody>
          <a:bodyPr spcFirstLastPara="1" wrap="square" lIns="91425" tIns="91425" rIns="91425" bIns="91425" anchor="t" anchorCtr="0">
            <a:noAutofit/>
          </a:bodyPr>
          <a:lstStyle/>
          <a:p>
            <a:r>
              <a:rPr lang="fr-FR" b="1" dirty="0" smtClean="0">
                <a:latin typeface="Spartan" charset="0"/>
              </a:rPr>
              <a:t>Validation du modèle</a:t>
            </a:r>
          </a:p>
          <a:p>
            <a:pPr lvl="0"/>
            <a:r>
              <a:rPr lang="fr-FR" dirty="0" smtClean="0">
                <a:latin typeface="Spartan" charset="0"/>
                <a:ea typeface="Spartan"/>
                <a:cs typeface="Spartan"/>
                <a:sym typeface="Spartan"/>
              </a:rPr>
              <a:t>Tests sur le modèle sélection </a:t>
            </a:r>
          </a:p>
          <a:p>
            <a:r>
              <a:rPr lang="fr-FR" b="1" dirty="0" smtClean="0"/>
              <a:t> </a:t>
            </a:r>
            <a:endParaRPr lang="fr-FR" b="1"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2"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05.</a:t>
            </a: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descr="data:image/png;base64,iVBORw0KGgoAAAANSUhEUgAAAjQAAAGkCAYAAAAmBb/dAAAAOXRFWHRTb2Z0d2FyZQBNYXRwbG90bGliIHZlcnNpb24zLjMuNCwgaHR0cHM6Ly9tYXRwbG90bGliLm9yZy8QVMy6AAAACXBIWXMAAAsTAAALEwEAmpwYAAEAAElEQVR4nOzdZVRUWx+A8WeGGTolVETE7tZrYXe32J3X7rjX7o7Xbq/djYXd3aJiECogIN0T7wd0FAEdpIz9W4u1hjPn7L3PmTkz/9kpUavVagRBEARBEH5h0owugCAIgiAIQkqJgEYQBEEQhF+eCGgEQRAEQfjliYBGEARBEIRfnghoBEEQBEH45YmARhCENJdWgyl/5UGaGVn2X/m6CUJSREDzGzv49Cl1t2zBZu5cTGbOpOSqVSy7cYNYpTJd8j/n7o5k8mRuvXuXLvlV27iRRtu2pSiNrgcOUGT58lQqkRAUFUWHffu44+2d6mmvuX2b8WfPJvm8e1AQksmT2fPkSarn/eV7Lbn5vAkJod6WLQRERmqdR2rdS4m9HpLJk5l35UqK0v1RGZm38PsRAc1vqv/Ro7TYtQtbExNWN27MficnGuXNy4hTp2i7dy9KlSqjiyj8Ae75+LDt4UPSoj5g+sWLBEVFpUHKyZPV2JirPXpQI2dOrfZ3efWKEy9ffne/5Q0bMr9OnZQWL57EXo+rPXrQoWjRVM1HEDKCLKMLIKS+/+7fZ/mtW6xq1IjepUtrttfKlYsiNja03buXbQ8f0ql48QwspSD8HvRkMsrb2aV6uoWsrVM9zcSkRdkFISOIgOY3NPfKFYplzhwvmPnEqUgRbr57h6WhoWabe1AQo06d4ryHBxGxsdTImZN5tWuT19ISgEnnzjHvyhXCxo3THHPPx4eSq1ZxtksXqjk40PXAAYKiojCUyzny/DkN8ualb5kyANx+944+R47w+P17CtvYMKtmTWrnzq1J6314OCNOnuTI8+fEKJXUyJmTxfXqkdPCIslzDIuJYejx4+x1dUUqkTCyYsUE+yhUKqacP8/Ge/d4Hx5OERsbZteqRc1cuZJ/Ub8Qq1Qy/+pVNty7h0dQEHktLRnr6Ej7j79y3YOCyLl4MYvq1mXhtWtEKRTsc3KiYvbsnHr5kn/PnuWBry+WBgZ0L1mSiVWroiONqyx1WLSIv8uW5XVgIDsfP0ahUtG8YEGW1q+PiZ4eG+/do9vBg4mWa0PTpnQtUSLB9knnznHk+XMGlSvHlPPneRsaSqXs2dncvDmHnj1j+sWLBEdH0zhfPlY3boyhXA6Af0QEY11cOPbiBR8iIylvZ8ec2rUpY2sLwMZ79xhx8iQ7W7Vi+MmTuPr7k9vCglm1atEkf37OubtTfdMmAMquWUOX4sXZ2KwZIdHRjD9zhgPPnuEdGoqZvj4N8uZlcb16mOvrA3FNERuaNuX4ixccdXNDT0eHjsWKMa9OHWRSKQ6LFuERHMyymzdZdvMm6okTtXrtTrx4wYxLl7jj7U2sUkkBKysmVK1Ki4IFkzzme++1T6/37tataVWoEOExMQw+fpyjbm4ERUVR0MqKf6tUoUXBgvFeP+u5c5lYtSpdS5RI9P0y7vRpjHV1OdK+vSavb91Ln9L2GzkSq4/3d1BUFBazZ7OhaVMczM0TfT0kkyczt3ZtRnw8rwe+vox2ceH6mzcANMyXj3m1a5PZ2BiIa5YNi4mhsr09C65d4314OOXt7FjeoAEFvxGEPQ8IYNCxY1zy9CSLsTHLGjRIsM/3PguUKhVjT59mx6NH+IaHk9vCgkHlymk+axIjmTyZ6TVqsPXhQ3zCwljVqBGtChXi9rt3jHJx4aqXF0a6urQtXJjZtWtjKJez8d49uh88iNfQoWQzNdWkNeLkSXY/eYL74MFIJJIU38+fyvfl9QdotmMHQVFRnOvaFQBnNzcmnD3LEz8/jHV1aZQvH/Pq1CGTgUGS5/0nEk1Ovxnv0FAevX9Pgzx5ktxnXp06NMibF4hrz/9rzRrcPnxgeYMGbGjalNeBgThu2MC70NBk5X3UzY0ohYL9Tk70+SKYGnLiBM0LFGC/kxNZjI1puG0brn5+AETGxlJ90yYueXryv/r12dy8OT5hYVTZuJHAb/QxaLtnD/ufPmVenTqsa9KE7Y8eccXLK94+vQ4fZv7VqwwuV44DbdtSwMqK+lu3JtgvuTofOMDUCxfoVaoUh9q1o1L27HTYt4+1d+7E22/82bPMrlWLObVrUzprVk6/ekX9rVvJaW7OficnRlasyPyrVxl07Fi842ZcvEhgVBQ7WrViWo0abH/4kGkXLgDQMG9ervboEe+vrK0tWYyNqfeN1/xZQACzL19mbu3arG3cmGtv3lB140bW37vH8oYNGevoyLaHD1l87RoQ9yVecd06XF6/ZlatWuxs1Qo1UGXDBh76+mrSDY2JofuhQ/QvW5Yj7dphZWiI0549fIiMpFTWrJovrQ1NmzK+ShUA2u/dy8Fnz5hVsyYnO3ViRIUKbHv4kKnnz8cr85Djx7E2NOSAkxP9y5Zl8fXrrLl9G0DzXmpVqBBXe/TQ6nW78fYtDbZto4i1NQfbtmVnq1YYyuW037sXv/DwJI/T5r32pREnT3Lm9WuW1KvH0fbtKWRtTevdu3H186Nh3rz8W7kyAMc7dKBnqVKa475+vyTmW/fS9yT1enzpno8P5deuJUapZFOzZiyuV48LHh5U3biR8JgYzX4ur16x6f59Fterx5bmzXELCKBrEoE2QEh0NNU2bsQ3PJytLVow1tGRLgcOxNtHm8+CeVeusO7uXabVqMGJjh2plycP/Y4e5cSLF98890nnzjGgbFlWNmxIZXt7nvj5UWXjRiTArtatmV2rFjsfP6bN7t0AtChYED2ZjL2urvHS2fPkCW0LF0YikaTK/awNj6AgWuzcSaXs2XHu0IH5depw+Plz+js7a53Gn0LU0Pxm3oSEAJDD3Fyr/RdevUqkQsGpTp00v+qqOTiQa/Fi5l+5wvy6dbXOW6FSsbpxY00659zdARhRoQL/fvzwrJkrF7mXLIn7YGralP/u3+eZvz+P/v6bAlZWmn1yLFrE/27cYELVqgnyeeDry1E3N3a0bIlTkSIA/JUtGzkXL9bs89Tfn4337rGmcWPNl0a9PHnwDgvj3zNnONOli9bn9aWHvr7sePSIlQ0b0ufjr8I6uXMTHB3NuNOn6fZFDUnn4sU15QP49+xZytvZsaNVK015MhkY0PXgQUZWqoTDx9fMztSU7S1bIpFIqJM7N+fc3XF+8YLZtWtjbWSEtZGRJs35V65w18eH0507k+XjL+jEhMXEsL5JE8p9bF444ubGjkePcB88mBzm5jTKl4+jbm5cf/sWgA137/IyMJCH/fppmj7q5slDvv/9j0nnz7O3TRsAYpRK5tauTZvChQHIbGxM8ZUrOfv6NS0LFdIcW8TGhtyZMhGlUBCjVLKyUSNNAFbNwYErb95w3sMjXpkrZs/O/z5+AdfMlYvDz5/j/OIF/cqWpWTWrOjp6JDZyEjrJpPH79/TomBBljVsqNlmb2ZGqdWruf72LY3y5UtwjDbvta9d8PSkdq5ctP54TRzt7clsZIRCpcLayIjcmTIBUNrWFitDQ9yDgoCE75fEfOte+h5TPb0Er8fXpl64gLWREcc6dEBXR0dTzqIrVrD+7l0GlisHxAWyR9u3J6uJCQBvQ0MZfPw4ARER8Wp/P9l47x5+ERFc79mT7GZmAFgYGNBy1y7NPtp8Flzw9KSMrS2dPzaXV3NwwFAu19QqJqVO7tz0K1tW8/+QEyfIbGTE0fbt0ZPFfQ3mzZSJKhs3csHDgyo5ctAwb152P3nCoI/nfO3NGzyCg2n3sSY2Ne5nbdx4+5ZopZIxjo6a622sq4tHcLBWx/9JRA3Nb+ZTVadKy2GZFzw9qe7goAlCAKwMDamZK1eCL5jvsTY0jJfOJy0LFdI81tXRoW7u3Nz4OFrjrLs7eS0tyZMpEwqVCoVKhaFcTmV7e06/fp1oPpc9PQGo/7GWCSCriQkVsmfX/P8pmGqQN68mXYVKRYM8ebjk6UnMD470uvDxmnz6svqkbeHC+EVE4Orvr9n2ZR+IiNhYbnz80vyyPPXy5EGlVnP2i3P9K1s2JBKJ5n87U9N4v44/cXn1itEuLsysWZMqOXJ8s9wS0DQVAWQ2MsLa0DBe4GtpYKDpZHvB05PC1tbxzkFXR4fmBQpw/uO1/eTLgMLuY/V8eGxsouXQl8k42akT9fLkwT0oiJMvX7Lg6lWe+PkR/dVr8nWgktR10Fa3kiXZ3bo14TEx3Hr3jm0PH7Ls5k0AohWKRI/R5r32tYp2dqy5c4cm27ez+vZt/CMimF+3LkUzZ/5m+bTpM/Oteyk1XPDwoGn+/Jpg5lO5imXOHO/zIIeZmebLFb7/ul/28qKojY0mmAFomj8/Ol+8z7X5LKhoZ8fJly+pvmkTi69d41VgINNq1KDyd97/X1/bs69fUyd3bnSkUk1eFbJnx1RPj9OvXgHQvmhRLnt6amqqdz1+TAErK0pkyZIm93NSStvaoqejw19r1zLy5EnOubvTJH9+hpQvr3UafwpRQ/Obsf/4geH5jejdOzSUzMbGSCUSAiMjKZHIB21mIyMev3+frLxtvqg5+DqtL1kbGmo+JAIiI3nq74986tQEx+VN5BckQGBUFHKpFNOPbdCfZDE2JjQ6Oi7diAgAsi1YkGga/hER2H7xgaytwKgoZFJpgrbrT/0LQqKjMdbVBeJfj8DISFRqNWNPn2bs6dMJ0vUOC9M8/vrXplQiSRCgvg4MpO2ePTQtUCBe23tSDOVyTbCbVD5fCoyM1JzTlzIbGxPy8Ronlo704wf3twLqQ8+eMfTECV4FBmJlaEgZW1sM5fIEI++0uQ7JER4TQ58jR9j5+DEA+S0tKZElC0CSo7C0ea99bUn9+tiamLD5wQMOP3+OVCKheYECrG/aNEE6X0rq/vnSt+6l1BAYGZkgj0/5fvm6J/baQNKve2BkZIIfOzpSabzaRm0+C8Y4OmIol7Pu7l2GnDjBkBMnqObgwNYWLb55P399bQMiI1l1+zarPjZhfunTvdgwb15M9fTY++QJA/76iz1PntDrY21vat/P35LLwoLTnTsz89Il/nfjBvOuXiWLsTHLGzSg+Tf6fv2JREDzm7EyNKRkliwcf/GCWbVqJbpPrc2byWJszOnOnclkYIBvIv0HfMLCNFXHEhJ+UIUl4xdGYFRUvF9zvuHhWH4MCMz09CieOTNrmzRJcJzeF78Sv2RpYECsSkVQVJSmEynEBTGfflma6esjAS537448kXQSq0nSRiYDAxQqFR8iI+MFNT4fP8Ask+ik9+mL7N/KlWlaoECC55MTXEXExtJ8504yGRiwQYumhh+RycCAp1/UNn3y5fviR7gFBNB69266FC/O+a5dNb/s2+zezRMt+4L8qIHHjnHy5Uuc27enSo4c6MlkPPHzY+vDh0keo8177WsGcjmTq1dncvXqPPP3Z8+TJ0y9cIHRp06xolGjFJ3Dt+6lT3UAX96ryblPgW9+Hnyrw+/3WBoaJujro1ar4/WT0+azQEcqZWiFCgytUAHP4GAOPH3KxHPn6HHoEMc6dNC6PGZ6ejTNnz9eM9Qnnz4b9GQymhcsyF5XV8rY2uIVEkLbj02CqXk/w/c/XyvZ23OkfXsiYmM5/eoVc65cofXu3XgOHfpDP8x+V6LJ6Tc0pHx57vv6su6rTqoAWx484Imfn2beCUd7e866u+P/sUYD4movTr9+TaWP1eqmenpEKhTx5vy4mIzmqONfdNiLjI3F2c2Nag4OmvxfBwXhYG5OGVtbytjaUjprVhZeu8aR588TTe/Tsfu+6LAXGBnJtY+jMj6lqyaurf9TumVsbXF59YqF164hk/7YW9/R3h6A3R9/5X+y8/FjbIyMNCPDvmby8cP6ZWBgvPLo6ugw9vRpvJLRHt794EHcPnxgn5PTN3/xp4SjvT2P/fzifQnFKJXsf/pU877QxpdNCgB3vL2J+dgfQNNMERPDJU/PZM9V83WN0/dcffOGennyUDt3bk2/iU/vzaRmztXmvfYlpUpFkeXLWfSxc3V+Kyv+qVKFCtmz4/mxf9vX1yQ5vnUvfXovfFlj8/V9+r28He3tOfjsWbwmWVc/Px6+f5+s1/1r1R0cePT+PW4BAZptp1+/jtfMqM1nQZ3Nmxl24gQQVxs9qFw5mhUo8M0a6aTO82lAAKWzZtXkld3UlDEuLjz6oma6fZEiXPbyYv3du5S1tdXc36l5P5vq6cV7zSJiY7nr46P5f+2dO+RavJhYpRJDuZzG+fMzrXp1lGo1bz++p4Q4oobmN9SpWDGOurnR+8gRrr99S9P8+ZFKJJx4+ZLlN2/SpnBhTefVoeXLs/HePWpv3sz4KlVQq9VMu3gRXR0dTRtt/bx5GXbyJD0OHWJA2bLc8/Fh+a1bWpdn5qVLGMhkOJibM+/qVSJiYxldqRIA3UuWZMn169TevJmxjo5kMjBg9e3b7HV15XC7domml9/Kio7FijHk+HGiFArszcyYeekSsV80WZTIkoWWBQvScd8+JlWrRkErK865uzPt4kVGVayoqSJPTEBkpOYL6UuO9vaUsbWlZcGCDDt5ktCYGIplzszBp0/Z8egRyxo0+Ga6U6pXp9mOHZjp6dG8YEH8IyL498wZpBLJd/tXfDLvyhV2Pn7MpKpViVYo4n2xWhsaJtrR80d0K1GCRdeu0WDbNqZVr46Zvj4Lr13DNyyMfz6O0tHGp1qNo8+fY6yrS8msWdGRSBjt4kK/MmXwj4hg3pUr+ISFaYKM5KR929ubCx4eVLa3j9dPITFlbW059OwZm+7dw97MjDOvXzP34yy1EUn0/dDmvfYlHamUctmyMfn8efRlMgpYWXHtzRsueniw6mPtzKdrss/VlTpfTF+gjW/dS9Vz5kRfJmPw8eP8W7kynsHBTL1wIV5N59evx6fOt5/8U7kyFdevp/7WrQwtX57gqCj+PXsWB3NzuqRg3qrOxYsz78oVGm/fzvQaNYhUKBh3+jTyL4JSbT4LKtvbM+3iRbIaG1M2WzZc/fzY/fgxQ5PZn2R8lSpUXL+eNnv20L1ECaIUCqZeuIBXSAglPzZDAtTImRMrQ0M23LvH3K868abG/QxQP08eNty7R6msWbExMmLO5ct8+U6ukiMHA48do/Xu3fxdtiwxSiXTLlwgp7m5pslUiCMCmt+QRCJhe8uW1HBwYMO9e+x1dSVGqSSfpSX/q1+fHqVKaT78s5uZcbFbN0a5uNB5/35kUinVHBzY2aqV5hd0ASsr1jZuzLSLF6m/dSvl7OzY07o15det06o8Kxs2ZOK5c7z48IHStrac7dJF88VrqqfHhW7dGHnqFH2PHCFaqaSIjQ0H27bVDC1PzLomTbA2NGTiuXPEKJX0KFmSbCYm8b6YtrZowYSzZ5l56RLvw8PJYWbGrJo1v9vnxCcsjKEffwV+aWbNmpSxtdWku/DaNQIiIihgZcWW5s3pUKzYN9Ntkj8/B9u2ZcqFC2y4dw9TPT1q587NrJo1vztK45NPv1QnnT/PpK+GOX+aVyQ1mHx8XUacPEl/Z2dNp8kL3bpRMokhxYkpbGNDp2LFmHnpEre8vTncrh3/NW/O5PPnabB1K1mMjWmQNy/dS5akv7Mz70JDta5CH+foSN+jR6m3ZQvPBw7UvF+TMr9OHSIVCoZ8fG0LWlmxz8mJoSdOcPXNG7okMocPaPde+9KS+vUx0tVl+sWLmvfd/Dp16PGx/0XNXLmomzs3A48do1epUlr1gfrkW/eSub4+u1q1YrSLC422b6ewtTWbmzen+c6dmuMTez2+VNrWljOdOzP29Gla796NkVxOg7x5mVO7tmbelB+hL5NxpksXBh47RteDBzHX12d6jRqMOnVKs482nwXjKldGqVaz4tYt/j17lsxGRgwtX56J1aolqzyfzvOfM2douWsX+jIZlezt2dy8ebx5Z3SkUtoUKsTSmzcTjEBLjfsZYGHdukQpFPQ9cgRTPT36ly1LySxZuP1xeYp8lpYcbteOCWfP0urjqLDqOXOytUWLRJvT/2QStVilTBAEQRCEX5zoQyMIgiAIwi9PBDSCIAiCIPzyREAjCIIgCMIvTwQ0giAIgiD88kRAIwiCIAjCL08ENIIgCIIg/PJ++3loAgPDUalSf2S6paUxAQFh399RSDFxrdOXuN7pR1zr9KF7+CAmxnoEVK+X0UX5I6TV+1oqlWBhkfSaZ799QKNSqdMkoPmUtpA+xLVOX+J6px9xrdOe3pqVINdBVbVuRhflj5ER72vR5CQIgiAIwi9PBDSCIAiCIPzyREAjCIIgCMIvTwQ0giAIgiD88n77TsHfEhkZTlhYEEqlItnHvn8vRaVSpUGphK+Ja52+knO9dXRkGBubY2CQ9MgDQRCE9PDHBjSRkeGEhgZibm6NXK6LRCJJ1vEymRSFQnzJpgdxrdOXttdbrVYTGxtDUJAfgAhqBEHIUH9sk1NYWBDm5tbo6uolO5gRBAEkEgm6unqYm1sTFhaU0cURBOEPl2EBTUxMDI0aNeLKlStJ7vP06VOcnJwoXrw4LVq04MGDB6mWv1KpQC7XTbX0BOFPJZfr/lCzrSAIQmrKkIAmOjqaYcOG4ebmluQ+ERER9OzZk+LFi7Nv3z5Kly5Nnz59CAtLvdkHRc2MIKScuI+En13Ius2wZ09GF0NIY+ke0Lx48YI2bdrg6en5zf2cnZ2Ry+WMGTOG3LlzM27cOExMTDh27Fg6lVQQBEH4HagtLcHKKqOLIaSxdA9obt26RaVKldi5c+c397t//z6lSpVCKo0rokQioVSpUty9ezc9ivlLOHXqOI6OZdi+fUu87QMG9Gb16uUATJ8+iSlTxqdJ/s7Oh2nevEGapC0IgpBa9HZshY0bM7oYQhpL94Cmbdu2jBo1CgMDg2/u5+fnh42NTbxtlpaW+Pr6pmXxfikuLiews8vO8eNHMiT/mjVrs3791gzJWxAEQVv6IqBJN7FhYfyve68MWcvppx22HRkZia5u/E67urq6xMTEJCsdS0vjRLe/fy9FJktZPJfS41MiJCSEGzeu8c8/E5k06V9evnxO/vwFgLjaLKlUgkwmRSKRIJGkTVllMkOMjAxTPd3E8/pjB+RliOReb6lUirW1SRqV5vcmrls6uHwRAOsMLsZvLywM3zz5GBgSxvZ8hWk3Zki6Zv/TBjR6enoJgpeYmBj09fWTlU5AQFiikaJKpUrR3CYZPTeKi8sp5HJdqlWrRfbsqzl8+BC5c+cD4uYHUanUKBQq1Go14eHhjBo1nGvXLpMtmx1jx06gUKEiAPj7+7No0Vxu3bpBdHQUDg45GTx4BCVKlMLb+x2tWzdh2rTZrFjxP4KCAilRohRjx07E3NwcZ+fDrFmzgv37nQF49eolixbN5dGjh1hbW9OsWSvatu2Q4k6jGX2t/zQ/cr1VKhV+fqFpVKLfl7W1ibhu6URc6/TxQVeBBZAzX/FUv95SqSTJSgr4iQOazJkz4+fnF2+bv78/1tZpF2Nf3vmEi9sfa7WvRCJBrU55lVrldoWp5FQo2cedOnWc8uUrIpPJqFy5Ks7OhxkwYAgyWcKX9NKlC3Tp0oM+ffpz6NB+hgzpz549hzE1NWXq1AkYGhqwcuV61Go1K1f+j3nzZrJly27N8Zs3b2TChGnExsYwfvwYtm37j7//HhQvj+joKEaMGETdug0YOXIcb954MXfuDORyGa1atU3+hREEQUglBsuWgLEedOmT0UX57Ug93DEZPpiwydNRFi5CtCyWm0CuEkXSvyzpnqOWihcvzt27dzVBg1qt5u7du5QoUSJjC/YT8Pf34/79u1SuXBWAKlVqEBQUxNWrlxLdP1++AvTq1Y8cORzo338w5ubmnDoVN1qsUqXKDBkyEgeHnOTMmYsWLdrg7v46XrDWrVsvChcuQokSpahTpx5Pnz5JkMepU8cxMTGlT5/+ZM9uT4UKlejVqx+7dm1PgysgCIKgPd1Tx+FIxvQ1/G2p1ehv2YRFtYrI7t5G540XD28GUcBPyR09KTKT5LWmpIafqobGz88PExMT9PX1qVevHvPnz2fq1Km0b9+eXbt2ERYWRoMGaTeqppJTIa1rSzKyGcTF5QRSqZQKFRwBKFy4CFZW1hw7dpTKlasl2L9gwc/nJJVKyZs3H+7u7gA0b94KF5cTPHr0AA8Pd549ewqAUqnUHJMtm53msaGhEQpFwknU3N3dcXd/Re3alTXbVCoVsbGxxMbGIpfLU3TOgiAIws9B4uuLyfCB6J08TkzlqoQuXo7KLjuXxq2ihhKemH570E9a+akCGkdHR2bOnEmLFi0wNjZm1apVTJw4kd27d5M/f35Wr16NsXHS7Wd/CheXkygUCho2rKnZplKpuHLlIkFBQQn2l0jiV8SpVGrkchkqlYqhQ/sTEhJMzZp1qFSpCrGxsfzzz8h4+38djCTW1KZUKilRojQjR45N8JyOjk5yTk8QBEH4SekePojJyMFIIiIImz6byB594OP0Kub+JwHwMcicIWXL0IDm2bNn3/y/WLFi7N+/Pz2L9NPz8vLk6dMnDBo0jDJl/tJs9/X1YeTIIbi4HE9wzKtXLzSPFQoFz58/pXz5iri7v+LevTscOHAcq4+TTu3btzvB8dqwt8/B+fNnyJIlq6Yfz9mzLty4cY3Ro//9oTQFQRCEn4MkOAjjsSPR37OT2BIlCV22BmXefJrnVSooEvwYXylY6DpkSBl/2j40QuJcXE5gbGxC06YtyZUrj+avQgVHihYtxrFjRxMc8+jRAzZuXIuHhzuLFs1DoYilTp36GBubIJVKOXPmJD4+3pw968L69asAkj08vm7d+sTGxjJ79jTc3V9z8+Y1FiyYg4mJaaqctyAIgpBBlErMG9dFb/8ewkeNI+ioS7xgBuD29VgKub/nqgrsrLJmSDFFQPOLcXE5Qe3a9dDT00vwXLNmrXj2zJXXr1/G216/fiMePnxAt27tcXV9zJw5izEwMMDGJjPDh49hx46tdOzYms2bNzB48AhkMhlubs8SpP8thoZGzJ+/BG/vd3Tv3pFp0yZRv34jevf+O0XnKwiCIGSQyEhQq0FHh/DR/xJ07DQRI8ZAIn0iT2x/SZbXCq4DWa0zpslJok6Nscc/saTmofHx8SBLlhw/nK6YGyX9iGudvn7keqf0fvpTiblR0odZswboynXw2304o4vyy5D6+mDWrAGR/QYS1bnbd/ef1nY6i8/MpjowuPs8Ks3qnfpl+s48NKKGRhAEQRCEeFTWNijKlkOZK/d3942JgSLSi6gkcAuwtc+W9gVMhAhoBEEQBEFA56krZi0bI333FqRSQpesINaxynePu3ZZRengp7hnkRAGZM2VPe0LmwgR0AiCIAi/teADznDuXEYX4+elUmGwYikWtasgc32Mjod7sg4/vCuS/G6BPLCI69uZObfdd45IGz/VPDSCIAiCIKQfqacHJoP6oXvlEtH1GhI6fwnqZC4x5H3vIUZBau7nMMZaIkM3s1kalfbbREAjCIIg/NbEWk6JUKvR374Fo3/HABCyZAXRTu0hmYsJh4VBEat98BIexBiRVaoLVgZxHWvSmWhyEgRBEH5r8ls34OrVjC7GT0Py/j2mndtiMqQ/iuIlCDx/lei2HZIdzABcOg+VdC8RbQxuQTrY6piDqW7qF1oLooZGEARB+K2FbNiCtbUJiCHyEB6ORU1HpEGBhE2dSWSvfpqlC37EkX3RzPB7jUdJGQF3giltkPWHAqPUIAIaQRAEQfjdRUWBvj4YGRH+z0QUJUujzF8gRUmqVHDjkhqH0HBOVbHF95IPWbJZplKBk080OQmCIAi/NaNpk2BswoVz/xQ6L9zIVKEUuqfi1vqLbtshxcEMwP79MvLonkNHAV4O+VGqVWQxT16H4tQkAppfjKNjmXh/DRvWZObMKUREhCcrjZs3r6f6voIgCD8j2R/eh0aZ3R5FydKorFIv2IiOhimT5dR12AJAUOayAGS2tEm1PJJLBDS/oClTZnHw4HH273dm9uxFPH3qyv/+tzBN8jp48DglSpRKk7QFQRCEtCG7exuzNs2QhASDnh4h6zejKFk61dJft06Ot4+MCqrrBDqAkU5BALLYZEm1PJJLBDS/IBMTEywtrbC2tqFIkaK0bt2W06dPpUlelpZWyBNZiEwQBEH4CcXGYjh7OuYNaqHz/BlSL69UzyIwEBbM1yUbTyj20p+XJQ2I+djhOnM221TPT1sioPkNmJtbxPtfrVazceNamjWrT926VRk2bCBeXp6JHhsdHcWsWVOpW7cqzZrV58iRA1StWg5v73dA/Can8PAwJk36h9q1q9C2bQuOHTuCo2MZFAoF3t7vcHQsw5s3n2+edetW0a9fD83/9+/fo1evztSoUYmOHdtw/PjR1L4UgiAIfyyd588wb1ALo/mziW7RmsDzV1EWLpLq+SxerEdoqIQB+tMx+aDkSuOC+Hq8AcA6e9ZUz09bYpTTF3bulLF9u3a1ERKJhNRYqLxdu1icnBQ/fHxQUBB79uygTp36mm179+7k+HFnxo+fgpWVNXv37mTw4H5s27YXfX39eMcvWjSPBw/uMX/+/1AqVcyaNQWlUploXrNmTcPT04P//W8VgYEfmDNnutblDAjwZ+TIwfTs2ZeJEx159syVuXNnYGxsgqMWa4UIgiAISVCpMFizAqNpk1AbGRG8bjMxjZumSVaenhLWrpFjr/OAjlYneG8G6tK98D10mUwSQ+Q2pmmSrzZEQPMLGj16GDo6UtRqNVFRUZiamjFkyEjN89u2bWbw4BGULh3XSWvo0FFcvXqFc+dOU69eQ81+ERERHD9+lNmzF1KkSDEAhgwZyfDhAxPkGRISwoULZ1m4cBkFCsS1lXbs2IWFC+dqVeZ9+3ZTqlRp2rRpB4CdXXY8PNzZvXu7CGgEQRB+kNTLM27pgssXia5Tj9D5/0OdOXOa5Tdzph5qtYoWyjXYvQlg5yh9Glu25JT3XmylZqgz6X8/kTQiApovODkptK4tkcmkKBSqNC5R4kaOHEvRosUBCA0N4eTJ4/Tt243VqzdhZWXN+/e+TJnyL9IvJkuKiYlJ0Ozk6elObGwsBQoU0mwrUqRoonm+eeOJUqkkT558X+xbXOsye3i85tq1K9SuXVmzTalUJmguEwRBELQjef8ei2oVQaUidOFSotp3StNJ7e7fl7J3r5yCBtfpYXWRcAVcqliVGrr6+Pj5kFVqhspCBDRCMlhZWWNn93l59oIFC3Pt2mUOHz5A587dAZg8eQYODrniHWdsbBLvfx0dnY+PPjedJdWK9rmp6vMOX3YWliRyE33ZdKVUKqlVqy5du/aMt480BTNUCoIg/JGio0FPD7WNDRGjxxFdtwGqHA5pmqVCASNH6mNmHMNfYfsoFPWAC/9AQXkHAHw/+FFYmgPVxxW3M4L4NvlNqNWgVCowMTHBwiIT/v7+2Nllx84uO1mz2rJq1TJevHge75hs2bIjl8t59sxVs+3Lx1+ytbVDV1cXV9cnmm1ubs80j2WyuOAmPPzzfDjv3r3VPM6ePQdeXp6aMtnZZef69ascPnwgRectCILwPWqLTGCZcTPYpibZ3dtkKlsM2b07AET2/jvNgxmA1avl3LunQwn903S1voVSJuGUkwX1rRqgUqnwCfEnq9QMtbkIaIRkCA0NJSDAn4AAf969e8uaNSt4+9aL6tVrAeDk1J61a1dy4cI53rzxYv78Wdy8eR0Hh5zx0jE0NKRBg8YsWbKAR48e8ujRQxYtiusT83WNi76+Ps2bt2bx4nk8evSAe/fusGbNCs3zmTJlwsYmM5s3r+ft2zccP36Uq1cvaZ5v0aI1bm7PWblyKV5enpw968KKFUuwsUm7tl5BEASIW8uJvXszuhipQpkrN4pixVEbGKZbnu7uEmbP1uOvYoFY+V+iUthVHjup8VdVx1iuy4cPH1ColGQ1ygQ6GRdWiCanX9CECWM0j3V19ciTJy/Tps3R9Ktp164TUVFRLFgwm9DQEPLly8+CBf/DKpFZIvv3H8K8eTMZOvRvjIyMadmyDatWLdPUuHypT5/+REVFMnToAMzMzGjQoDHr168G4pqOxo4dz8KFc+nUqQ0lS5ahS5eeXLx4DoAsWbIyZ85CVq5cys6dW8mUyZLu3fvQvHmrVL8+giAIvxP55YsYrFpOyNpNqM3MCdmyK93yVqthxAh9dHQgh/8+Wmd+jtw3kmtDoJS6PQC+vj4AGbrsAYBEnRpjj39iAQFhqFQJT9HHx4MsWXL8cLoZ2Sk4NV24cI4yZf7C0DAu2nd1fUy/fj1wcbmETPbtePfOnVsMGtSXc+eufXfflPhdrvWv4keud0rvpz+VtbUJfmIF6DRnNG0Shoa6+A0bl9FFSZ7ISIxmTMFw1TIUuXITvHN/ujQvfWnHDhmDBhnQucEzAp13sNNmLT65/Jm734Kx6sfoy2ScOXOKtm1bcvavyRQ+MjTN3tdSqQRLS+Mknxc1NH+4DRtWc/nyBTp16kZERDjLli3G0bFqmgYogiAI6UkS+AEif60Zz2X372LSvzey58+I7N6LsPFTwMgoXcvw/r2ECRP0KV0qhvALB3AqGoDBwzfcWAEqn+roZ4v7nvD19QUgc+aMW/YAREDzx5swYRqLFs2lW7cOyOVyHB2rMGjQ8IwuliAIQqoJm78EA2sT+BVqw2JjMVw8H8MFc1BZ2xC0cz+x1WtmSFH+/VePiAio6XCJZ/eiaBF6nMBc5jxrEkS5xx00+31qcsqcJSuJT8uaPkRA84fLmTMXixev+P6OiShVqgyXLt1K5RIJgiD8mXReuGHSvxfyu3eIatGasFnzUGfQXF0HDsg4cEBO/15BuK6/Qv8K/hhcdmPPf5a88clB98wVNPv6eHtjLjFAz8aUiAwpbRwxykkQBEH4rRkPHwS9e2d0Mb5J5/kzLGpUQsf9NSFrNhK6cl2GBTPv3kkYOVKf0qWVmLo7Y6wPNV/uI7x0IV52DEDHtyZ6Op/rQ3zfvosbsp2BswSDCGgEQRCE35zOyxfw/Pn3d8wIMTEAKPPmI2LoSAIvXCe6aYsMK45KBQMH6hMbC0O7veLBqZcMLe+FzOcdR8dlQ6mS4ijrGO+Y994+2EpNM3SWYBABjSAIgiBkCPnZ02T6qzhSD3eQSIgYOhJVBnesXbVKzsWLMqZOieTyytNkz6ZD6Zs7iapZgwcNL/ParQjVM5eMd4yP78dlD0QNjSAIgiD8eZR586EoVDhN119KjsePpUyfrkf9+rFYh93E85EfI4o8QxIawqVxxZDpRWAb2BG5ZtkcUKvV+H54T1ZRQyMIgiAIfw7dE8cwGdAH1GpUdtkJ2bYHlX3Gz+EUFQV//62Pubmaf4b5sX/OFSpXMSPX+V1EtXLibKlDvH9vQ8esHeIdFxj4gRhF7MeVtjNu2QMQAY0gCIIgpDlJaAjGQwdg1skJ2aOHSD58yOgixTN1qh6urjosXhzJ4RkuSCUS+mS6BioVbmPqITd/RdTrRmQ1ir/I8ac5aEQNjZBsrVo1xtGxjOavcuWy1K9fgzFjhmnmAvhSUFAQNWpUYufOralWhgEDerN69fIkn3d0LMPNm9c15c3IBSivXbvC4MH9qFevGg0b1mTUqCE8f/401dJ/9+4tV65c+v6OSVAoFIwbN5IaNSoyder4BM97e7/D0bEMb954paSY3LlzC0fHMigUihSlIwhC8smvXsaieiX0t28hYvBwAk+cRf0TLZbp7CxjzRpdevWKweDDYx6d9aBnNyvMDu0ksltPjmTbRlSUHo0M+iY4VjMHjaEl6OokeD49iXlofkEDBgyhdu16AKhUKtzdXzF37kymT5/EkiUr4+174MAeypQpS5s27TOiqKxZ8x+GhgYZkveePTtYseJ/9OjRh6FDR6FUKtm1axv9+/dm2bLV5MtXIMV5zJw5haJFi1OxouMPHX/lyiWuXLnIqlUbE12o08YmMwcPHsc8hcM3ixYtzsGDx8UM0IKQnqKiMJo5FYOVS1HlcCDo0AkUf5XL6FLF4+UlYfBgfYoXVzJ0QBCTa1wgTykbal5eiTqTJf4jehBl9ReeDx0ZZps/wfE+Pt4AZLXM2HWcQAQ0vyQjI2MsLa00/1tb29CzZ1+mTBlPWFgYxsaf17pwcoqbAfjr1bPTi4VFxsyj8PbtG5YtW8zo0f9Sr15DzfaxYyfg7f2OVauWM3/+khTnk9Kl0MLDwzA3tyB//sSDKx0dnXiv9Y+Sy+Wpko4gCNqRPbwft3TBU1ciu/YgbOK0dF+64HtiY6F3bwNUKli9OpL90y4QGRLN8BoxyOfdJmTZak4ab0aqo6RYVO9Ev0fev/+47IF1ZmLT+wS+IpqcfhNyedw6JVJp3EsaFhbGtGkTadasHi1aNGT27OlERIQDcc0PTZrUZe/eXTRsWJNGjWqzYcMaTVrr1q2iX78e8dL/uunI39+PgQP7UKNGRfr06YaXl2ei5fryuNjYWBYtmku9etVo0aIhZ864xGtO+bKpCsDZ+TDNmzfQ/P/q1UsGDepLjRqVcHJqxvbtW5IMKFxcTmBqakadOvUTPDdy5DgGD/68vMOFC+fo2LENNWtWonv3Dly7dkXz3IABvdm4cS3Dhg2kZs1KdO7sxNWrcU1M06dP4t69O/z333oGDOitaR7auHEt9epVZ8aMyQBs2bKR1q2bUq1aeZo2rcvatSs113n69En4+/vh6FiGO3duMWBAbxYsmI2TUzOaNavP06dP4l2j4OAgJk/+l7p1q9KoUW0WL56vaUby8HBn+PBB1K5dhRo1KtKvXw9evXoJxG9y+lTOc+dO4+TUjLp1qzJ69FCCgoI0533//j169epMjRqV6NixDcePH030OgvCr0CZOw/ky5du+cmvXcG8bnUkQUEE7dhH2JyFP10wAzBjhh63b+uwYEEUYa9fc2W3Ky175CXb2rnEVHQkslVLXptsxuN1Hpyy1000DV9fH0x1DDCwNk/fwidC1NB8Qe/gS/T3uWm1r0QiSfGvc4CoFnmJbpo7RWl4eXmybt0qypWrqFk1e+bMycTExLBs2VoUCgVLly5k+vRJTJ8+F4j7YnR2PsyCBcvw9fVh+vSJmJtb0Lx5K63yPH78KIMHD2fEiLEfv/AHsH37vm82aaxZs5wLF84xc+Z8dHR0mDNnutbnGB0dxYgRg6hbtwEjR47jzRsv5s6dgVwuo1Wrtgn2f/HCjfz5C2oCvC9lz26veezm9pypUycwfPhoihYtzs2b1xg3biSrVq0nb9646tXNmzcwfPgYBg0axtq1K5k1axr79h1l8OAReHl5UqhQYbp27Ul4eFzAeO/eHdat24xSqeTECWd27NjCpEkzyJbNjuvXrzBv3iwqVnSkXbtOmJiYsnXrJtav34KpqRkQF8jNn78UPT1dzMzM45V93LiRqFRKFi9eSWxsDJMm/YO5uTmdO3dn9OhhlC5dhmHDthEWFsaCBbNZvnwx8+YlXhO1efNGJkyYRmxsDOPHj2Hbtv/4++9BBAT4M3LkYHr27MvEiY48e+bK3LkzMDY2wdGxitavmSD8LNJtLafYWJDLiS1dlohBQ4ns0x+1Raa0zfMHubjosGyZLl26xFCzShgTqrmQNa8FrT4cRBIWRtjsBdznIHKjAIx8emGcRzfRdHx8fMiqY5bhHYJBBDS/pIUL57BkyXwAlEolMpmcypU/Lyr59u0bLlw4x9GjLpovyX//nUyrVo01HbiUSiWjR/9DvnwFyJ+/AG5u7Tl4cJ/WAU3lylVp2dIJgJEjx9K0aX2uX79KpUqVE91fpVJx9Ogh/v57MCVLlgagX79BjB49VKv8Tp06jomJKX369AfigpJevfqxYcOaRAOasLBQLLT4INmxYzMNGzbRNEtly9aKJ08es2fPTsaOnQBA+fIVadCgMQBdu/aka9d2+Pn5kSVLFmQyGfr6BpiammkCmtat25Etmx0QV5M1duxEypT5C4BmzVqxYcMaXr9+RaFCRTA2NkYqlcZrDipfviLFi5cA4joFf/Lq1Uvu37/Ljh37sbPLDsCIEWMJCPAnKiqKxo2b0rx5a01QW79+IzZv3pDkuXfr1ovChYsAUKdOPZ4+fQLAnj27KFWqNG3atAPAzi47Hh7u7N69XQQ0gpAEvQN7MZw5laBjp1FnsiRiTMJO/j+Lt28lDBigT6FCSiZPjmLTkDOE+EUwblQeDIduI2LgUJT5C3BJ0oeQIDOcMvVIMi1fXx+yYoLaImOHbIMIaOKJbppb69oSmUyKQqFK4xIlrlu3XlSvXovIyAjWr1+Dr683vXr11/yad3d/jVqtpmXLRgmO9fLyRCqVoqurF69TbP78BdmyZaPWZShQoLDmsaGhEdmz2+Ph8TrJgCY4OIjg4GDy5v1c7Vu0aDGt83N3d8fd/RW1a39OX6VSERsbS2xsrKbJ7RMzM3NCQ0O0SvfVqxccPXpQs02hUFCw4Ofz+xScABh9rDZWKpMeLZQ1a1bN41KlyvD48SNWrlyKh8drnj9/RkBAACpV0u+dLFlskyjra4yMjDTBDECFCpU0j5s3b82JE848ffoET093nj17hpmZWZL5fHlehoZGmqYrd/fXXLt2Jd61ViqVKe6YLAgZxXj4INCXw/T5aZaHMncelPnygyIj15v+vuho6NHDgJgYCWvXRnD/2DNuHHhOq9F/kXf1MJTZ7AgfNgpvyT2kVncJuNmSAg4JByx88u7NG6pKsogaGuHHmJtbaL7UpkyZSc+enRk3bjirV29CJpOhVCoxMDBgw4ZtCY61tLTC1fUxOjrxm2JUKhUSSdy2xDp+KZXxb1KpNP4+arUKmSx+UPElPT39j/t93iaXJ16FmVieSqWSEiVKM3Lk2AT76egkHCpYsGAhtmzZhFqtTnA+V65c4sSJo4wfPxWlUknbth1p2LBJvH2+DJASO69vNTfq6n7+pXLkyAEWL55Po0bNqFKlOv37D2HQoIRDH+Mfn/h1kcuTvl0jIiLo1aszpqamVK5cjVq16uLp6c6WLZuSPObrIPDTOSmVSmrVqkvXrj3jPZ9Y850g/ArUFpnA8NufN8lPVI3e3l3I7t8jfOpMFEWLE7J5Z+rmkQb+/VePO3d0WL8+Egv9YBaMPkOesllpoXsTmesTgjduAyMjjqgnExWlR22dwUmmFRoawpt3byhkWCLDlz0A0Sn4lyeXyxkz5l9evHBjx44tANjb5yAyMhKVSomdXXZN8PO//y3QNItERkby9u0bTTpPnz4hd+48mjQ/dSD+tG9gYPxJoF69eqF5HBoaipeXJw4OOZMsp6GhITY2mXF1fazZ9vz5swTn8mW+79691Ty2t8+Bl5cHWbJk1ZyTm9sztm7dlOgXbfXqtQgPD0/QmVWlUrF9+2aCg4ORyWTY2+fg3bu3mjTt7LJz4oQzFy6cS/JcvvS90WP79++lc+fuDB48nPr1G2FmZs6HDwE/1P/Kzs6e8PDweK/bkSMHGDSoL3fv3ub9e1/+97/VtG/fmbJly+Hr6/ND+cRda8941+T69asZOp+QIKRE+L+TYObMVEtPEhCAac8umP7dC/mdWxAZmWppp6UdO2Rs2qTLgAHRNGgQy9pBJ1Er1fQflReTudOJrteAmPoNCZA8I9rqDK8fVaOeXfEk03N1dQWgqI5thq+0DSKg+S0ULFiYhg2bsmnTevz83uPgkJNy5SoydeoEHj9+hJvbc6ZNm8iHDx+wsvrcV2P27Gm8evWCc+dOs2fPTlq2bANAgQKFePnyBSdOOOPl5cncuTOQSuPXgpw+fYqDB/fx+vUrZs6cQrZs2TX9RJLSvn0nNmxYzY0b13j61JVFi+bEe75AgULs2LEVLy9PLl++iLPzYc1zdevWJzY2ltmzp+Hu/pqbN6+xYMEcTExME83LxiYzPXv2Ze7cGWzfvgUvL0+ePn3CxInjePbsKYMGDQOgTZv2nDt3mp07t/LmjRcHDuzhv//Wx2uO+RYDA0PevvVKEPB9YmZmxq1bN/H0dOfpU1cmThyLQqEgNjZGq/S/lDNnLsqU+YtZs6bi5vac+/fvsXHjOv76qzxmZmZERUVx/vwZvL3fcfjwAfbu3fVD+bRs2Ro3t+esXLkULy9Pzp51YcWKJYnOkyMIfxrdU8exqFoe3eNHCft3MkGHjoNBxsy1lRwPH0oZNUofR0cF48bFcHLlHZ5eekO7qZVxmD0Ktb4+YXMXgUTCYdUUFAodaqiHffNH26cfqEVltqh+gj40IqD5TfTp0x+ZTMbSpYsAGD9+CnZ29gwb1p+BA3tjZWXNrFnx248rVHDk7797sXjxfHr37qfpGFumzF+0b9+JhQvn0rdvN+ztc1C0aPwovXXrdjg7H6ZHj46EhYUyY8bc7zZJtGjRhoYNmzJp0j+MHDmYWrXiDwMcOnQk0dHRdO7sxObNG+jV63PTjKGhEfPnL8Hb+x3du3dk2rRJ1K/fiN69/04yv/btOzF27ATOnnWhZ89OjBgxiNjYGFauXEeuXHG1UUWKFGXChKkcPnyATp3asHPnNsaOnaD1RHlNm7bgxo3rDB8+KNHnBw8eQXR0FN26dWDcuBHkypWHatVqJKid0tb48VMwNTWlX7/ujB8/mlq16tKuXSeKFClGt269WLhwLl26tMPZ+RDDh48hODgYH5+EM0h/S9astsyZs5Bbt27QubMTS5cuonv3Plp3GBeEn41pt47QsmWK0pCEhWI8fBBmHdqgtrQi8MQ5IgcNhUSavH82QUHQrZsBFhZqVq2K4p3re/bOuEKp+rmpE3IO+a0bhE2fgypzFkIknoRaHuXlo4o0tf/2JICuro8x0TcihzTTT9HkJFGnxtjjn1hAQBgqVcJT9PHxIEuWH18QLCM7BafUnTu3GDSoL+fOXcvQmWO9vd/RunWTeKN2EvMrX+tf0Y9c75TeT38qa2sT/NJ6KLGAWbMG6Mp18Nt9+Ps7J0J+7QomA/oi9fIgsv9gwkf/A3oZXyOhDaUSOnQw4OJFHQ4ejKBwgSgm19pGdEQsM9aVI3vLWsRUq0HIpu0gkbBV1ZsAq11Y3tpHh1w1vpl206b1Ub4N5npEH/xutgejuH55afW+lkolWFoaJ/18qucoCIIgCL8J3cMHMWsaN0Fn0MHjhE+Y8ssEMwBTpuhx5oyMGTOiKV1ayX8jTvPePZi+y+uQdeKweE1N4fgSYLmXl65laJOj6jfTVavVPHnymCLmDqh1pWCY8WOMMr4EgiAIgvCzUShAJiO2eg0iBw4lYshw1MYm3z/uJ7Jjh4wVK3Tp3j2GLl1iubD1Mdf2PaP5mAqUeHAI+a0bhCxfgypzFgCOKmchkSooFjYYeeZvN6V5e78jODiIosbZUan0IYOW1/mSqKH5A5UqVYZLl25l+EKFWbPacunSrW82NwmCIKQ3/Q1rMa9TDaKiUBubEP7vpF8umLlxQ8qIEfpUrqxg6tRo3rj6s3XcOQpVzk7TeiYYzZpKdL0GRH8cDBItCcI701ZePStGhxwJl4z52qcOwUVktj/FHDQgamgEQRAEIR5lDgeUufMgiYlGrf9zfFknx5s3Erp2NcDWVs3atZGoYmJZ0dsZfWNdei+qjnnnxqiNjQmdu1hTs3JMOQ+ZbhR5ggagb/X90ODJk7iZxYupsqC2/DmukQhoBEEQhD+bWo3+xnVIQkOIHDSM2Bq1iK1RK6NL9UPCw6FzZwOioiTs3x+Bubma9YPP4v38A8N3tcB29Vxkjx8SvGUn6sxxUzFESQLwsFiD5/NCTM7RXKt8XF0fkzWrLZb+EmLz/xzD1kWTkyAIgvDHknq/w6xtC0xGD0N+7Qp8Y1mSn51KBX//rc/jx1JWrYokf34VF7Y+5tKOJzQeWo4SKjcMVy0jsnsvYup8blY6qJyMjjyS3P4jMP7ODO6fuLo+oVDO/Oj4RxJbzOr7B6SDdA9oYmJiGD9+PGXLlqVSpUqsWbMmyX1v3bpFixYtKFGiBE2bNuXSpUvpWFJBEAThd6a3bzcWVcojv3aF0FnzCdm6G37hJT6mTdPl2DE5U6ZEU7u2Evf7vmwZe5bC1exp1i03JgP7oihQkLCJ0zTHhEre4Gu5BbfHZeies5lW+cTGxvL8+VMKG8f1f4wt/XNMupnuTU5z5szh7t27bNiwAR8fH0aNGoWtrS0NGzaMt19AQAB9+/ald+/e1KtXD2dnZ/r374+zszPZsmVL72ILgiAIvyhFmb/Q/WItJ8mHAIzHDEf/wD5iS5cldNkqlB8n2/xVbd0qZ+lSPbp0iaF371jCAqNY2v0IplaG9FleD7Oh3ZAGBRK4c3+8mY33KsehRk3Z8LHoZ9YuJHj58gWxsbEUj82MylQXZR7zNDqr5EnXUDQiIoJdu3Yxbtw4ihQpQq1atejZsydbtmxJsO+dO3cA6N27N/b29vTt2xd9fX3u37+fnkUWBEEQfnFfruWke/okFlUroHfkEOHjJhB0+MQvH8xcuqTDyJF6VK2qYMaMaNRqNav/Pk6QTzj91zXE+vA29E4cI3z8ZJSFi2iO85c8I9T6EC8fOdLWoabW+X0a4VTc15TYUjYgzfgh25DOAc3Tp0+JiYmhdOnSmm2lS5fm4cOHKBSKePuam5sTGhrKsWPHUKvVuLi4EB4eTv78+dOzyD+l0NBQli1bTOvWTalZsxLt2rVg8+aNCa7hhw8BNGpUi2bN6hMcHBTvuTt3bsVbYDIl3rzxwtGxDN7e77hz55bmMYCjYxlu3rye4jxatWosFkcUBCFF9Deuw6xdK9QWFgSdOEvEkBGQwdNXpNSLFxK6dzcgVy4Va9dGIpfDkYU3eHjanfbTqpJX/h7jCWOJqVGLyF794h27TzUahUKH2srxyJLR1Obq+gQdHR2K+Br9NM1NkM5NTn5+fpiZmaH3xSyLVlZWxMbG8uHDB2xsbDTby5QpQ8eOHRk6dCjDhw9HqVQybdo0cufOnZ5F/umEhATTp083LCwyMXr0P9jaZuP586csWjSP169fMmHCVM2+c+ZMp2TJMhgYGDBr1jRmzpyneW7QoL4sXLhMs6ZRavm0kNn3VqFOrjVr/sPQ8OfoSS8Iwq/FtGsH0JcTM3kW4d5viRg6Cn7B4dhf8/eX0L69ITKZmq1bIzEzgwenX3NgzlUqtCpAjZYOmNauisoiEyFLV8frH+TFTWJtzuB+qyFD7MsmK19X18fkzeKAXrSciNI23z8gnaRrQBMZGYmubvwe1J/+j4mJvypwREQEb968oV+/ftSuXZvLly8zY8YM8ubNS4kSJbTOM6l1H96/lyKTpayCKqXH/4iVK5cil8v53/9WaAJDe/vsZMqUib//7kWbNm0pUqQoSqWSAQMGY2OTGYlEgq+vDxKJGp0vFlLT0Un5NYhLR6JJz8rKEolEgpWVpSbt1MjH2toyxeUUtJfc10sqlWJt/WtNPPazENctjU2bBs9doXdvLIvkhQVzMcroMqWCyEho0gR8fODMGShTxpg3z/xZ3fc4DsUyM3xDE/R7dgEPdzh3DquCOeMdvzJwLBERBvSwnomNjWmy8n72zJVyZrkgVIZFVQfQTTircEa8r9M1oNHT00sQuHz63+Cr5dfXrVtHTEwMgwcPBqBQoUK8ePGCFStWsGrVKq3zTGpxSpVKlaIFDzNiwcSYmBhOnTpB//6D0NGRx8u/WLGSLFmyEgeH3CgUKkJCQtm6dQuXLp0nOjqaSpUqM3ToSExNzWjVqjEAgwb1o1u3XvTo0Yf79++xdOkCXr58ia1tNjp27KJZfftrCoWCJUvmc/LkMQwNjejQoTMASqWKLFmyYWubDZlMV1M+pVLFy5ev6NChFdu37yN7dnsA/P39adGiARs3bidXrtw4Ox9m27b/ePfuHQ4OORkwYAilSpVBJpPSrFlDunTpQePGzRgwoDe5cuXm+vWrREdHs3HjdmJiolm4cA43b17H1NSM2rXr0bNnX+RyeVq+JL+lH3lvq1QqscjiDxCLU6Y9PVNL5OUrYTBgwG9zrVUq6NlTn+vXZaxdG0WePAo8XkYztdEOJDIpf69vSOyKFejv3EnYPxOJLFACvjh3V/UxlDY38LnRlmI5HZJ1XUJDQ3B3d6ebw1/EFLUiODgiwT4ZtThlugY0mTNnJiQkhJiYGE3NjJ+fH7q6upiZmcXb9+HDh+TNmzfetsKFC7Njx440K9/Op0/Y/vSRVvtKJJAa65S3K1AEpwKFtNr37ds3REZGUKBA4USfL1WqjObxuHEjiI6OYvbsBUgkEubNm8XUqROYO3cxa9b8R+PGtZkyZRbly1ckIMCfkSMH07NnXyZOdOTZM1fmzp2BsbEJjo5VEuSzbt0qrly5xKxZC5DJZEyfPknznFwuZ+fOAwmOyZHDgTx58nH+/Bk6duwKwPnzp3FwyKkJZhYsmM3w4WMoXLgozs6HGTlyMFu37sXOzjZBes7Oh5k/fyl6enHvnV69upArV27WrdtCUFAg8+bNRKFQMHDgUK2urSAIvwmlEoNlS1BbWRHVvhPR7ToS3a5j3I/msN8joJk8WY8jR+RMnhxF48YKVEoVq/oew889mBF7WpAl6DXG48fE9Zv56jNQSSwn9IcTEpCJLqYTkp23q6srACUCLYj9iZqbIJ07BRcsWBC5XM7du3c1227fvk3hwoUTrCtkY2PDs2fP4m17+fIl9vb26VLWn1HYx5vR2DjpCBXgxQs37t27wz//TKZQoSIULFiYiROncvXqZV69eomFhQUAJiYmGBoasm/fbkqVKk2bNu2ws8tOzZp1aNOmPbt3b0+Qtlqt5vDhA3Tv3psSJUpRpEgxBgzQLmioVasO58+f0fx/9uxpatasA8CePTto0aIN9es3wt4+B337DiBPnnzs3bsz0bTKl69I8eIlKFCgELdv3+Tdu7eMHv0vOXI4ULx4SYYNG82+fbsSdJQWBOH3JX39CvOm9TGeNhH51cua7WbNGkC1ahlXsFS0bp2cFSt06dkzhr59YwHYO/MKD1zcaT+9KgWLmmLSswuqTJYJ+s0AnFEtRm76BsXTPhSztEt2/p9GOBWTZo0b4fQTSdcaGgMDA5o1a8bkyZOZNWsWfn5+rF+/nqlT4zqy+vn5YWJigr6+Pk5OTrRt25Y1a9ZQr149rl27xr59+1i9enWalc+pQCGta0syosnJzMwciKvy+xYPj9cYGhrh4PC5zdTe3gETE1M8PF6TK1fuBPtfu3aF2rUra7YplUrMzS0SpB0UFERQUCB58nyuPStQoKBW5a9Vqy6rVy/H19cHmUzGgwf3GDs27heCu7s7Xbr0iLd/kSJF8fB4nWhaWbJ8rrXx8HhNWFgo9epV02xTq9XExsbi6+tDtmzJv2kFQfiFqNXob96I8YRxqGUyQpav0Sy6+Ds5flyHf/7Ro169WKZOjUYigev7n+G85BbVOhelRpeimHTtgI6nB8H7j6K2ij+DbwT+PDafx7tXeRmZfdAPlcHV9TEmuobYyyz5UOIPDmgAxo4dy6RJk+jSpQtGRkb079+fBg0aAODo6MjMmTNp0aIFxYoVY8WKFSxevJjly5djZ2fHvHnzqFChQnoX+aeRLZsdpqZmPHnymIIFEzY7TZgwllq16iboeP2JSqVElci03kqlklq16tK1a89426XfGMb3ZXObtqt2Z8mSlUKFinD+/Fl0dHTIl6+AJtj4cuTb53KpUCoTDxq/PEelUomdXXbmzFmUYD8bm59nSKEgCKlP6uuD8ZD+6J0+RUyV6oQuXobqN/wRc+OGlN69DShRQsWKFVHo6MDL296sG3ySvOVs6TCjGoaL56N3/Chh02YRW75igjT2qkfFLXHg+w/WeX6sa7Sr6xMKG9qhLGSJ2ujn6qOY7gGNgYEBs2fPZvbs2Qme+7qJqWrVqlStWjW9ivbT09HRoVatOuzbt4vGjZvF+1K/c+cWZ86colUrJ8zNzYmICMfd/bWmlub161eEh4djb58jQbrZs+fg/v272Nll12zbu3cX/v5+9OnTP96+5ubmZMpkiavrY/LnLwDA8+fxX7dvqVmzDpcuXUAiQdPcBHF9bB4/fkTVqjU02x4/fkiRIsW+m2b27Dl4/94XU1MzTE3jeuvfv3+P3bu3M378FK3LJgjCr0Xv4D6MRw1FEhVF6My5RHXr9UsvXZCU58+ldOpkiK2tmi1bIjEyAn+vEJZ0Poy5jREDNjTC4NIZDGdNI6pF6wTzzQC8k9wjyHIvbverMD9n0x8qh1qtxvXJY1rHFvnp+s+AWJzyl9OtW29iYmIYOrQ/d+7c4u3bNxw7doQJE8bQoEFjihUrgb29AxUrVmb69Im4uj7G1fUx06dPolixEuTNGzcxoYGBIa9fvyIsLIwWLVrj5vaclSuX4uXlydmzLqxYsSTR2g2JREKLFq3ZsGE1N29ew9X1MUuXLtK6/DVq1OLRo/s8eHCPGl+sZtu2bQf279/NsWNH8PT0YOXKpbx48ZzGjZt9N82//iqPrW02pkz5Fze35zx69IDZs6cilUoTrfkRBOHXZzh3Jqa9uqLMmYvA05eI6tHntwxmfHwktG1rgEymZufOCKys1ESGxbC44yFioxQM3toU8zBfTPv2QFmoCKEL/hc3auULatTskw4kKkqfxpLpyHUSDrPWhrf3O4KCgygmyfJTTaj3ya89ReIfyMLCghUr1rF+/WqmTZtIUFAQtra2dOjQldat22r2+/ffSSxcOJfBg/9GKpVSuXJVBg4cpnneyak9K1cuxdfXm4EDhzFnzkJWrlzKzp1byZTJku7d+9C8eatEy9C5c3eioqKYOPEfdHR06Nq1JwsXztGq/JaWVhQpUpzY2BgyZ86i2V6tWk0CAvxZt24VHz4EkCdPvo8T/31/IkUdHR1mzVrAokXz6NevO3p6elSpUl2McBKE35FSCTo6RDdpDjo6RAwa9svP9puUkBBo29aAwEAJhw5FkCOHOm5EU59jvHsewLDtzciW3QCzhk0ACN6wBQwNE6Rzh11IMt3H52pXauf5fq13UjQdgmXZfroOwQAStTo1Bh//vJKah8bHx4MsWRI2v2grIzoF/6nEtU5fP3K9U3o//anEPDTJY/TvaKQBAYSuWJus48yaNUBXroPf7sNpVLLUFxUF7doZcP26Dtu2RVKtmhKA7ePPc3LVXTrPqUH1LkUx6dcTvf17CN6+h9gatROkE0MYyw2L8iFMRqeQK+Q1t/7hMi1aNI8ZM6bwvuRyONExyf0yah6a369+ThAEQfgtqS2tUFnbxNXS/MaUSujXT5/Ll2UsWRKlCWbOrL/PyVV3qd27BNW7FsPgfwvR37ebiLHjEw1mAA6pxyE3CkD/+YgUBTMAN29cp4A8C8blcqUonbTye9bTCYIgCL++mBgM581CUfYvYmrXI2LoyIwuUZpTq2HUKD2OHpUzbVoUrVrFzaV19/hLtow7R/E6OWk7uQq6x50xmj6ZqBatiBg8PNG0vCX38Lb8j+cPyjMrd/cUlUulUnHrxnWaSwv8lP1nQNTQCIIgCD8hnSePsahbHaNF85BfvZKitGJq14NGjVKpZGlr5kxdNm/WZejQaHr3jps479VdH1b2OYZDcRv6rWqA/JkrJv16oihegtCFyxJ0AgZQoWSvrDcREQY0VMzBKIXLwLx44UZgSBCV5Ll+yhFOIGpoBEEQhJ+JUonBiqUYzZqK2tSM4P92EFOvQYqSjOw/CGNrk3jrGf2MVq2Ss2iRHp06xTBmTNw6h+/dg1nc4RBm1oYM3twE/chgzDq3RW1sTMim7fDVOoifXFQvR2L+lPeX+lEvf4kUl+3mzesA/JW7OCq7n3NBVa0DmlMvX2Iol1PJ3h7v0FB6Hj6MZ3AwLQsWZELVqkgTiRAFQRAEQVtS99eYDuyL/PpVohs0JnTe4gSz3f6udu2SMX68Po0axTJnTtwswGEfIlnY7gBKpYqhO5phZi7HtFVLpL4+BB08hiprwnXuAMIlPtwzncbb17kZlu2fVCnfzYuXySQxxKFxeSJTJcXUp1WT06pbt6i3dSsnXr4EoMO+fVz18qKsrS3zr15lyvnzaVpIQRAE4TemVqO/ZRMW1Suh8+QxIUtXEbJhS6oFMz/7Wk5Hj8oYPFifypUVmlmAYyIVLOl8GP83IQza1JisuS0wHjUU3WtXCF20DMUXixF/bRcDQSeGXN6TyGZsmiplvHnpChVluYip55Aq6aUFrQKaJTduMLR8eaZUr87rwEDOubszpXp11jdtypxatdh4714aF1MQBEH4XRmPGobJsIEoSpUm8PxVotu0S7RfyI+KatsBunZNtfRS09mzOvTpo0+JEio2bYpETw+UChUrejvz4uY7ei+rS77y2TD43yIMtm0mfNiob65T9VTiTITVCZ7fqUfP3I1TpYwBAQG4vfeggk1BlHnNUyXNtKBVk9PLDx9okj9uhtnDz58jkUhoViBu2vtC1tb4hoenXQkFQRCE35NKBVIp0c1bosyXj8g0mu03um0H+An70Fy7pkPXrgbkyaNi+/YIjI3jlhfYONyFeyde0Wl2dco2yYfu4QMYT5tIVPOWRIxOugkpRhLCCcP+BL63ppvRLGSpdC1vn7sEQOnqjqkaaKY2rQKazMbGeAUHA3Dg6VMKW1tj93HNnJvv3pHN5OfsICQIgiD8hJRKTAb2RZUlK+ETphBb0ZHYio5plp0kIAAk0cDPsxTKgwdSOnQwwNZWza5dkZibx23fM+0yl7Y/oemIctToVhzZnVuY9u9NbJm/CF284psBxV6GItX/gOzWXMoUTL2JLu8cOI0MKUU71fn+zhlIq/DNqXBhhpw4Qf2tWznn7k6PkiUBGH7iBOPPnqVz8eJpWkjhs1atGuPoWCbRvwsXzhEY+IHTp09qnd6dO7d49erFD5XF2fkwzZsnPvqgX78erFu3Sqt0BgzozerVy3+oDIIg/IJ0dFCbmqI2+rEVn5PLtEcnaJX4Ui4Z4dkzKU5OBpiZqdmzJwIbm7jZ7I8vv43z/25RvWsxmo4sj/SNF2ad2qKyyULwpu2gr59kmm4SFz5Y7ebp3eoMz9stVct749YNSho6IC+ReCfkn4VWNTSzatXC0sCAi56eTKtRg0HlygHwyM+PfypXZlzlymlaSCG+AQOGULt2vQTbTUxMmTdvJgqFIt5K1t8yaFDfj2sm5UntYmptxoy5yGQ/1zL0giCksogIjKZNJLpNOxQlShE2c95P3XyRVl6+lNCypQE6OrBnTwTZssUFM5d3PmHnpIuUaZyXjjOrIQ0NwaxDa4iOJnjfEdTWSc/yG0MYzgZ9CfK3pKPufAxS8fM01i+UWwFu9CzT9Kd/vbQKaKQSCaMdHRn91fYTHZNey0FIO0ZGxlhaJt77/1dcmsvU1CyjiyAIQhqS3b6JyYA+yF6+QJUtO4oSpX76L8e04OEhoWVLQ1Qq2L8/kly54j6v7xx7yfohpyhYOTu9l9dFqlRg2rUDOm7PCd6+F2X+At9Mdz8j0DF8D7dmUaHQ9xf0TY6nm12IIpbSDaqlarppQauA5r/797+7j2h2ynjr1q3i2LEjADx4cI89ew7j4eHOkiULePDgHkqlgvz5CzJy5Dhy5cpNq1ZxPeCHDu1Pt2696NKlB4sWzeXcuTNERkZQtGhxhg0bhb29Q4rL5enpjpmZOSdOOGNsbEKzZi3p1CmuWnTAgN4UK1aC3r3/xtfXhzlzZvDw4X10dHSoXLkqI0aMRlc36apWQRB+UjExGC6YjeGi+aiy2hK09zCxlatmdKkyxNu3ccFMZKSEffsiyJ8/bgFY10terOjtjENxGwZuaoxcLsWkf190L10gZOkqYqtW/2a6ryTn8bfahuvdyszJ2yvVy33b+RwApVvWSvW0U5tWAU3XAweSfE5fJsNYV/e3CGie6m3DVX+LVvtKJHFrbqRUwaiOFIhun/KEgHbtOuHh4Y5KpWT48LGo1WpGjx5G6dJlGDZsG2FhYSxYMJvlyxczb94S1qz5j8aNazNlyizKl6/I3r07uXHjGnPnLsLExJTly5cwffpkVq3akOKynT9/lubNW7NmzSbOnTvDqlXLcHSsSs6c8Rc5W7hwDjKZDmvX/kdERARTpvzLxo3r6N27f4rLIAhC+tF56opJ/97IH94nyqk9YdNno/5Da2N9fSW0aGFIYGBcMFO4cFww8+quD0s6HSJzTnOGbmuGgbEuRlMnor93F2H/xDXPfUsMYRzW70XIBwucdBakeHmDr0nCYrj+/C45TLOQJYlJ/H4mWgU0gaO/bmyCsJgYLnh4MO7MGbY0b57qBROStnDhHJYsmR9vm7GxCfv3O6Onp4dSqcTCwoLIyEgaN25K8+atMTQ0BKB+/UZs3hwXoFhYWABgYmKCoaEh3t7e6OnpkSWLLRYWFowYMQYvL69UKbOxsQkDBgxBR0eHzp27s2PHVp4+fZIgoPH29iZPnjxkzWqLXC5n+vS5yGRiyTFB+GUolRisWo7RzCmojY0J3rCVmIapMx/Kr+j9ewktWhjw/r2EXbsiKF48Lph5+yyABW0PYGJpwPBdzTHOZID+utUY/m8hkV16EDlo2HfT3isZjI6RD7G3plOlcP5UL7v8rBeXo19RuWK1VE87LWgV0Jgl0rPaTF+fdkWLEhEby+Djx7nVu3eqFy69FYhur3VtiUwmRaFQpXGJEtetWy+qV49f/SdNZL4BAwMDmjdvzYkTzjx9+gRPT3eePXuGmVniv5JatmzDhQtnadasHsWKlaBy5ao0aNAEgOHDB/HgwV3NvqdOXUQmk6FSJX4N1Go1Mtnnt1fWrFnR0dHR/G9oaIhSqUhwXM+efZg4cRwXL17gr7/KUbVqDerWrUcS2QiC8JMx7d4JvWNHiK7XgNB5S1Db/JwLGaYHP7+4DsBv30rZvj2SsmXjPsj8PIKZ13ofMrmUEbtbYJHFGF3nIxj/M4roeg0Im/X9DtOPOMQHq908uVWTefn6pkn5ffbfxEcdQunaVdIk/dSW4sUpc5ib89jPLzXKImjJ3NwCO7vs390vIiKCXr06Y2pqSuXK1ahVqy6enu5s2bIp0f2zZ7dn+/Z9XLt2hatXL/Hff+s5dGg/69ZtZsyYf4mOjo63v7GxCRERiU+qGBoagrHx5/mJEhvFlFiTXeXK1di79ygXL57j2rUrzJw5hZs3rzNu3MTvnq8gCBnk080skRDVqg3R9RrETWb3B3b8/SQgQEKrVgZ4ekrZti2SChWUAAR6hzG35V5ioxSMPtAam5zmyK9cwrRPNxQlSxGycj188eMvMZESf1yM/uaDb2Z6Gi7GMJWbmgAkwdHcvBy3yvlf5SqkevppQauA5kNkwqWoVGo170JDmX7xIrk/Nl0IGU/yxQfI3bu3ef/el02bdmhqS27evJbkSKhjx44gl8upVasuVatW5/373rRo0ZAXL15QuHCRBPvnzp2HyMhIXrxwI0+evJrtQUFBvHnjRb58ya8CXb16OdWq1aBJk+Y0adKcEyecmTNnughoBOFnFRGBad/uxFauSmSvfsQ0bpbRJcpwHz5Ay5YGvH4tZcuWSCpVigtmQvwjmNtqL6EBkYzc25LshazQefgA005tUeZwIHjrbvjYPSApatRslXRDIg/H4vlcShWwT5Nz0D/0iquRLzE2NKZgwUJpkkdq0yqgsZozJ94X5Zf0dHTY3bp1qhZK+Lbw8DACAvwTbDcwMMDAwAA3t+f4+b3HzMyMqKgozp8/Q6FCRbh16wZ79+5C/4smRAMDQ16/fkXBgoUJDw9j06b1mJqakT27PSdOOGNgYEj27InfMJkzZ6Fq1epMmfIvgwYNJ1s2O7y937F27UoKFSpCkSLFkn1uHh6vWbhwDkOHjkJfX59z586QP3/BZKcjCEI6MTAAmRy19Nu1Chkpqm0HdE3SZ6RkYCC0bm3Iy5dSNm+OpEqVuGAmIjiK+W324+8VwrAdzclVKgtS99eYt22B2sSE4J37UWey/G76V9XriLY8z/MrrViczyltTkKtRn/XMy7JPCldumy87gI/M60CmvVNm/J1OCORSDDV06O6g0OifWyEtLN06SKWLl2UYHvbth2pV68h586doWvXdhw54kK3br1YuHAuMTEx5M6dm+HDxzBjxmR8fHzIkiULTk7tWblyKb6+3vTvPwQ/Pz9mzJhMSEgwOXPmZs6chZiaJr1a64QJU1mzZiWzZk0lIMAfMzNzHB2r0rfvgCSD4G8ZMWIsCxbMYfDgv4mNjaFUqbJMmTI92ekIgpB2JCHBGE2eQMSgoahyOBCy7r+funkpvdZy+vABWrUyxM1NyqZNkVSrFhfMRIXFsKDdQd4+C2Dw5iYUqGiHxNcX8zbNQBFL8P6jqLLZfTf9IMlrbpqN5Z1HTobbzEu1tZq+Jr/9nhC3dzwK92L4X6kzCjc9SNS/4kxsyRAQEIZKlfAUfXw8yJLlx9e6yMhOwX8aca3T149c75TeT38qa2sT/H6yBRO/R37xPCaD+iH18SZ04dK4YOEnJwkIwMrKGD912q3l9KnPzIsXccFMjRpxwUxMpIJFHQ/y9PIb/l7TgDKN8yIJDsKseSNkr14QtPcwitJlv5u+klhWyB2J1n+Fzf1tdMpVO83OxWTkBfY7H6C931qcnV0oU+avZB2fVu9rqVSCpaVxks9r3Sn4qb8/x9zcCI+NRfVVDCQBxlf9MydLEgRB+CNERmI0fRKGq1egyJ2HoKOnUJQqk9Gl0oppj04g14Hdh9MkfX9/iabPzH//RVK9elwwExut4H9dD/P0khc9/1eXMo3zQng4Zh3aIHvmSvDmHVoFMwCH1GORmLvy7sJAhhVIu0nuJIFR6J30wNnKEwuFBSVLlk6zvFKbVgHNujt36H0kbgZaY11dpF9VLYqARhAE4fclu3s7bukCt+dE9OpL+D+Tvtt59WcS2W8gumYGaZK2n19czczr13F9ZqpWjQtmFDFKlvd05tFZD7otrEXFNgUhOhqzru2R3bpByJqNxNbQrpblqfokb63X8PxhOabmGv9Dzfna0t//AnWMglPv71KtWo1fpv8MaBnQzLh0ieYFCrCuSRPRX0YQBOFPERuL4cK5GC6ciypzFoJ2H/zuVPw/o5i69dOkD42vr4TWrQ3w8IgbzfSpA7BSoWJV32PcO/GKTrOqU6VDEVAoMO3THd3zZwlZvFzr0WAR+HHMuAchAZZ0kq7ETC8Nv4NVavR3u3E7bxS+1/wSzHf2s9MqoHkXGiqCGUEQhD+JSoV584bIb1wjqnVbwmbMQW1mntGl+iE6L9zggxFkSr3p+72945Yz8PaWsHVrJI6OccGMSqlizYAT3DrygnZTq1Cje3FQqTAZ/Dd6zocJmz6b6HbaLeysRsUmaQekumFY3VtJ2bypu/Dk1+TXfZB5hHCkyhuAXy6g0aqLdOmsWbnv45PWZREEQRAy2qc+klIpUa2cCF63mdBlq3/ZYAbAeMRg6NMn1dLz8pLQpIkhvr4Sdu6MH8ysG3SK6/ue0erfStTpUwrUaozHjkB/9w7Cx/xLZK9+WudzXDkXleU1PG62o1+eNqlW/qQY7HyGylyPU29vU7RocTJnzpzmeaYmrWpoZtWqRfu9e1GoVJSzs0t0VsJSWbOmeuEEQRCE9CMJCMC0Vxciu/UipnFTorr2yOgi/XRev45bNTs0VMKePRGUKhU3IlClUrNhqAtXdrvSfEwFGg4qC2o1RhPGYbBhLRH9BxMxdKT2+aiv4WY9C68XhRibbW6CvqupTeIXie4ZT3xaZ+fG8usMGDAkTfNLC1oFNFU2xC1mOPLUqQSdkdRqNRKJBOWECalfOkEQBCHdqD/OOSWJif7Onn8mNzcpLVsaEBMD+/ZFULTo52Bm04jTXNrxhKYjytFkWDkADGdOxXDVMiJ69iF8whSt5+qJJID9hu2JDDWhSdRarM2M0uycPjHY+xyJQs1JO1+USiU1a6bdsPC0olVAc7ZLl7QuhyAIgpABJH5+GM2cQvj4yagtMhG89/BPPUleRnn4UIqTU9xIqX37IilUKC6YUavVbB51hgtbHtF42F80HVkeAMMFczBaNI/ITt0Inz5H62uqRsV62iMz+ID5zf9ROXfCZWdSXUQsBptdia6cjdOPDmFiYkppLYeT/0y0CmiqOjhoHitUKvwjIrAyNEyzWQoFQRCEtKd77CgmwwciCQkhpn5DYmrXE8FMIm7elNK+vSHGxmr27Ikgd+64fkZqtZotY85y7r+HNBhUhuajKyCRSDBYuhijWdOIcmpP2NyFybqmB2Ongu1V3t7ozKxc2nUeTimDPW5IA6MJ71OU090HUqVKNeRpsOBlWtM6Irn25g21/vsP4xkzsFuwgAe+vnTct49/z5xJy/IJ33Dq1HEcHcuwffuWeNsVCgXjxo2kRo2KTJ06PsFx3t7vcHQsw5s3XulV1CTdvHkdR8cfn5zr7ds3TJgwlgYNalKjRiW6dGnH/v17UlSmfv16sG7dqhSlIQg/M0lIMCaD+mHWpR3KrNkIPHUhLpgRErh4UYfWrQ3JlEnNoUOfgxmVKq5m5syGB9TvX5pW/1SKC2ZWLcN4yniimrckdNEySMYP/0fK03hlWYj78xKMs52XpvPNaMQoMVj/iJi/svDY8APv3r39JZubQMuA5szr11TduBGA6TVq8Gme4CI2Nsy6dIkFV6+mUfGEb3FxOYGdXXaOHz8Sb/uVK5e4cuUiK1asZ8CAYQmOs7HJzMGDx8maNfWGMGaE6OgoBg3qi5GRMUuWrGTz5p04ObVn+fLF7Nq1PaOLJwg/JfmlC1hUq4jeru2EDxtJ0LHTKH+R1ZTT28mTOrRvb0COHCoOHYoge/bPwcymEac5uymuZqb1BMe4YGb1cozHjyW6UVNCl66GZExKF6r25YRJN4KDLOjExrSdb+YL+vtfoPM+kojeRTl9+hQANWr8WsO1P9EqoBnt4oJT4cK4dO7M4PLl+bT80xhHR/6pXJnVt2+naSGFhEJCQrhx4xrdu/fm5csXPH/+VPNceHgY5uYW5M9fAAsLiwTH6ujoYGlp9UvNAJmYmzdvEBoayqhR48iTJy/ZstnRoEFjnJw6cOBAymppBOG3ExmJ0fixmLdohFpXl6AjJ4kYMx50dTO6ZD+lvXtldO1qQMGCKvbvjyBz5s/BzMZhLlzY8ohGQ//6XDOzZgXG/44hulFTQlath2Q02ahQsFbSEpleKLk8FlHMIldanVZ8sSoM1z4itpgVsRWycuaMCwULFsLWNlv65J/KtApoHr1/T8dixQASrLpdPWdOPIKDU7tcwnecO3cauVyXGjVqkz27Pc7OcbU069atYvr0Sfj7++HoWIY7d24xYEBvFiyYjZNTM5o1q8/Tp0/iNTn5+/sxYsQgatVypFu39uzdu4vmzRsAcOfOLRwdy6BQKDR5T58+iSlTPjdlXbhwjo4d21CzZiW6d+/AtWtXkix3eHgYEyeOo3btKrRr1yJeIJZYU9i6davo3bt7omlJJBKioiJ5+PB+vO1OTh2YO3fxN9Ps1+/zcNTz58/Stm0LatVyZNGiefzm67UKf6LISCzqVsNw1TIiu/ci8PQlFMlccPBPsm6dnL//1qdcOSV790aQKVPcdpVSxfrBJ7m47TFNR5SjxZi4PjP661Zh/M9oohs0TnYwA7ApZiC61g8Ivvs37e2apsEZJU7P+TU6b8OI6FOMsPBwrl+/8stNpvclrToF2xgZ8cTPjzq5E85S6Ornh41R2g8pSw87d25L0B8lKRLJ5/mnUqJdu444OSV/efZTp45TvnxFZDIZlStXxdn5MAMGDKFdu06YmJiydesm1q/fgqmpGQDOzoeZP38penq6mH01QdbYsSMwNDRk9eqNvHjxggULZmNgoN26J25uz5k6dQLDh4+maNHi3Lx5jXHjRrJq1Xry5s2fYP+5c2fi6enO0qWrCQoKZPr0Sck+90/KlPmLHDkc6N+/F4UKFaFs2XKULVuOokWLY2JiolUar1+/YsKEMfz99yDKl6/Ezp1befToAWXLlvvhcgnCT0OtjvuwMjAgunkrwkqUIrZ6zYwuVbrTdi0ntRoWLNBl9mw96tWLZfXqKD5NkK+IVbJ24Emu73tGs1HlaToibjST/rrVmIwdSXT9RoSs3pDsYOZ09AYi7Lbi+bga07JPSfa5/TClCsPVD1DktyCmmh2XTx4nJibml21uAi1raLoUL874s2fZcPcufhERQNxoJ5dXr5h0/jzti6TDsDJBw9/fj/v371K5ctyCoFWq1CAoKIirVy9haGiIsbExUqkUS0srTU/18uUrUrx4CQoUiN9W/uKFG66ujxk16h9y5cpDnTr1aNRI+18IO3ZspmHDJtSr15Bs2exo1qwVtWrVYc+enQn2DQsL4+xZFwYOHEb+/AUoV64CXbokXvuiDT09PVasWE+HDl348OEDGzeupX//XnTo0IqnT121SsPZ+TBFixbHyakDOXI4MGzYaCwtLX+4TILws5C+8cK8QS1k168BEDF05B8ZzMDHtZwaN/7mPioVTJigx+zZerRpE8v69V8EMzFKVvRy1swA/CmYMVi1DJOxI4iu15CQNRuT3Xz3IvY2D21G4vPWgaHG/yFPx24Auqc8kb0OIaJ3MZBIOHXqBIaGRpQrVyHdypDatKqhmVi1Kl4hIfQ4dEjT67riunWogRYFCzKl+q+3WFlinJzaa11bIpNJUShUaVyixLm4nEAqlVKhgiMAhQsXwcrKmmPHjlK5crVEj8mSJfEOwB4e7hgZGZEtm51mW9GixTh9+qRWZXF3d+fVqxccPXpQs02hUFCwYOEE+3p5eaBUKsmTJ59mW/78KeuMaGxsTN++A+jbdwCenu5cvnyJnTu3Mnr0UHbtOvjd493dX8Urj0wmI3fufN84QhB+DWpzc1AqkIYEZXRRMtz31nKKjYWhQ/XZtUtO794xTJkSrRmcFBOpYFmPIzxwcaf99KrU7lUSAIOlizGeMp7ohk3impmSGcyEqT6w38gJVbQujcO2kCWTeUpOMXnUaoxWPUCR05ToOvYoFAqcnQ9Rp05d9PT00q8cqUyrgEZHKmVD06aMrlSJc+7ufIiMxExPD0d7e4pnyZLWZRS+4uJyEoVCQcOGn39tqVQqrly5SFBQUKLH6CZxs+nr6ydoOpPLP++b2LBBpVIZ73Hbth1p2LDJV2l8q9r1c4Yy2ee34Pfy+tqhQ/vR1zegTp244ab29g7Y2ztQrlx5Onduy+vXLzE3T9gpOmGa8S/Al2UShF+J9O0bDBfOI2zaLNTGJgSdOCfmleHjWk5yHdh9OMFz4eHQq5cBLi4yxoyJZujQGM0liw6PZXHnQzy95EWXeTWp1rkoAIaL5mE0YwpRzVoQumxNspuZ1KhYqWqFnrE/lo9W8JdtsRSfY3LoHfdA9iyQkBmVQEfK1YsX8ff3p3Hj5ulajtSm1Sf3pHPnaF+0KAWsrChgZZXWZRK+wcvLk6dPnzBo0DDKfNGpz9fXh5Ejh+DichxDQ+37NDk45CQiIhxPT3fs7R0A4nXU/RSYRESEa/rjvHv3VtML3t4+B+/evcXOLrvmmHXrVmFqakbr1m3j5WVvnwOZTIar6xNNtaab2zPN8zJZXF7h4eGabe/evU2y7K9eveD27ZvUqFErXhBibBzXf8bc3OK7aebMmZv79+9q/lcqlbx86Ub+/AWSzFcQfjpqNXq7d2A8diQSpZIop3YoypYTwcxH4eMmomthmGD7hw/QoYMhd+9KmT8/ik6dYjXPRYREs6j9QV7c8qbn/+pSsU1BUKsxnDcLo7kziWrZhtD/rYQf+AG0NmIQBjluEXK/D4Ns26Xo3JItRonRotso8lkQ3ThuNNXBg/sxNDT8Zeef+USrPjQrb92i4LJllFq1ivlXrvA2JCStyyUkwcXlBMbGJjRt2pJcufJo/ipUcKRo0WIcO3Y0Welly2ZH1arVmTlzCm5uz7l06QI7d27TPJ8zZy709PRYv3417969ZceOLTx//jkIadOmPefOnWbnzq28eePFgQN7+O+/9fGasD4xMjKmbt0GLF48j0ePHnLnzi02blyreT5TpkzY2GRm8+b1vH37huPHj3L16qUky966dTv8/PwYM2YY9+7dwdv7HTduXGPixHHUqFGbLFmyfjfNxo2b4eb2jA0b1uDp6c7//rcQP7/3ybqGgpCRJP7+mHbvhOmAPigLFuLD2ctxwYygofirHFSsGG/b27dxK2Y/eiRl3br4wUyIfwSzm+/h1V0f+q2urwlmjGZMiQtm2nYgdOmqHwpmDoWtIibHf3g/q8qILLNSfG7JZbDzGTpeYYQNLw06Uk1zU+3a9TA0TBj0/Uq0Cmi8hw/nVKdO/JUtG3OuXCHHokVU2bCBlbduEfCxk7CQPlxcTlC7dr1E2zmbNWvFs2euREYm7zUZPXo8VlY29O3bjVWrlsbrFGxkZMzo0f9y8eJ5OnVqw7NnT+PVvBQpUpQJE6Zy+PABOnVqw86d2xg7dgIVKzommtewYaMoVqwEw4YNYMaMybRs6aR5TiqVMnbseF69ekmnTm04deoEXbr0TLLc2bLZsXLlevT1DRg/fgzt2rVgzpzplChRin/+maRVmtmz2zN79gLOnDlF164dCA4O+qU7xQl/Ft3jzmSqUg7dU8cJGz+FoIPHUOVMpzlMfiGyG9fhyufpJJ4+ldKwoSHe3lJ27oykYcPP01J8eBfKrKa78XkRyODNTSjbJB+oVBj9OxrDxfOJ7NQtbgbgH+jAezviPK/txuL3LhfDjbYhl6bvXGCSkBgMVzwgpnxWYh3j+hNdvXoZf39/mjRplq5lSQsSdTIn3VCp1Zx5/Zo9T55w4OlTAqOiqJUrF0fbJ3/ocXoICAhDpUp4ij4+HmTJkuOH083ITsFpzdn5MGvWrGD/fueMLgrwe1/rn9GPXO+U3k9/KmtrE/z8QpN9nCQ0BKPxYzHYthlFoSKELFuNsrAYbZoUs2YN0JXr4Lf7MNeu6dCpkwH6+mq2b4+kSJHP73XfV0HMbb2XiKBohmxtSr7y2UCpxHjEYAy2/kdEn/6ET5nxQ01572I82GLqiFIloWXgWfIZJZwGJa0ZLbiN4dpHBO5phKJQ3GjOkSOHsnv3dp48eZVqNTQ/+r7+HqlUgqWlcZLPJ7u+TCqRUMbWlnehofhHRHDw2TNuvXuXokIKgiAI2pH4+WFRvwbSN15EDB5O+Igx8AuPTElPR47I6NdPn+zZVezcGalZygDA64k/89vsQ6lUM2p/KxyK2UBsLCYD+6C/bw/hw0YRMfqfHwpmIpURbJQ1xUAvgrLuO8lnkf7BjPRdGAb/PSGqcS5NMKNUKjl69PdoboJkBDSBkZEcePqU3U+ecPr1a/R0dGhaoAAH27albiIT7gmCIAip6OMkeWorK6IbNCa6UdO4viGCVt6+hR499CldWsWWLZ9n/wVwu/6ORR0PomcoZ9S+FtjmywRRUZj27obe8aOE/TuZyEFDfyhflVrFokgnzHK+wtR1BtWtMmbiOqP/3QMgfFBJzba45ia/36K5CbQMaOpt2cJZd3ckQN08efivWTOa5M+PwS+4vLjwfQ0aNKZBg29PQiUIQvrRef4Mk4F9CF2+BmXuvHHNHoJWVCrw9JDw5i3Uradg5coovqyMuH/qNct7HiWTrQnDdzXHKrspkrBQTLu0R/fieUJnziWqR58fzv9/gUMxzX+e6Gcd6WQ1IBXOKPl0XD+gd+glkd0Ko8r2ucnm0KFPo5vqZEi5UptWAU20UsnS+vVpXbgw5vrpswKoIAiCEEdtaookKgqJnz/kzpvRxfllxMTA4MH6DHgrxTYrrF8fFW9g0pXdrqwbdBL7ItYM3d4MUytDJB8CMGvfCtn9e4QsXUV0mx8fVr05YAmyAhsIel2ZsRZLU+GMfoBajfGcm6hN9eJmBf5IqVRy5MghatWq+1s0N4GWAc3ZLl00jz2CgvAOC6OojQ1qwFis1CoIgpDqdF69QH/DWsInz0CVJSuBZ6+gmb5W+K7gYOjWzYBLl2TMtVfhkFOK/xffeCdX32X7v+cpWDk7Azc1xsBYF6mPN2ZtmqHz+hUh67cQU7/hD+d/IvAwH/JMIswnL8MMdiOVZMxrp3fMHd3rPoROKIfa9PP39e/W3ATJ6EOz98kTxpw+zcsPH5BKJNzo1YvJ589joqvLhqZN03UNCkEQhN+WWo3++jUYTxmPWk+PqC49UObJK4KZZHjzRkL79ga8fCll+fJIsm1R86krr0qlZs+0SxxbepvSDfPQZ0U95PoypO6vMW/VFEmAP8Hb9xLrWOWH878bco/72fqgDjenp+oQBvKMqQGRhMVgNPsmsYUtiWodf0mXQ4f2Y2Bg8Ns0N4GW89DsevyYNnv2UDVHDna1bo3q40jv5gUKsP/pU6acP691hjExMYwfP56yZctSqVIl1qxZk+S+L1++pHPnzhQvXpy6dety4sQJrfMRBEH41UjfvcWsTTNMxo4gpqIjgReuxwUzgtYePpTSoIEhb99K2bEjklatPs8xo4hRsnbACY4tvU2NbsX4e20D5PoydB4+wKJhbSShwQTvO5yiYMYr4h1Hzdog01HSOGQPmeXZUuO0fojhsvtI/SMJG18OdD5/3ceNbjpMrVp1MTLSfmb5n51WNTRTzp9ncLlyLKhbF6Xq85j9riVKEBgZyf9u3GBqjRpaZThnzhzu3r3Lhg0b8PHxYdSoUdja2tKwYfyqvfDwcLp160b58uWZMmUKFy5cYPjw4eTOnZs8efIk4xQFQRB+cmo1evt2YzxmBJLYGELnLiKqczexdEEyubjo0LOnARYWag4fjqBQoc/fV0qlikUdD/L4nCctxlak0ZCySCQS5FcuYdqpLWoTE4L3H0WZL/8P5/8hOoQ10qZYWbyn+JsNFDIslRqn9UN0ngdisMWVqFb5UBSzjvfchQvn8PN7T9Omv/baTV/TqobmxYcPNMib+K+Eklmz4h0WplVmERER7Nq1i3HjxlGkSBFq1apFz5492bJlS4J9Dxw4gEwmY/r06Tg4ONC5c2cqVarE3bt3E0lZEATh1yT5EIBJr66Y9uuJMm8+Ppy5TFSX7iKYSaYNG+R07GhA7twqjh2LH8y87zeKJe8r4nrRi+6La9N46F9IJBJ0jx3FzKk5qixZCDp6KkXBTIQihnkRrcic/Rn2XlOoapiBwYJajfHUa6hNdAkfWjLB0zt3bsXc3Jw6depnQOHSjlY1NPZmZlzy9KRWroRTat94+5bspqZaZfb06VNiYmIoXbq0Zlvp0qVZvnw5CoUi3gKD169fp0aNGvFWbV61apVW+fzOWrVqjI+Pd4LtOXPmYvPmXRlQIkEQfpibGxZVKiMN/EDYv5OI7D/4h6bU/5OpVDBlih7Ll+tSu7aCVasiMf5iMllvtw8s+OcVof7mDN7SgGI1cwKgv20zxsMGoihZiuCtu1FnsvzhMihUKqb59SBbsWuYePahmdGglJ5WiugdeoXu7feETqmA2jz+yOTg4CCcnY/Qrl1H9H+zUctaBTQD/vqLESdPolaraZA3LxKJhLchIdzx9mb6xYuMr6Jde6Ofnx9mZmbx1iGysrIiNjaWDx8+YGNjo9nu6elJwYIFmTRpEi4uLlhbWzNo0CCqV6+ezFP8/QwYMITatevF2yb7gUXSBEHIIB8nySNXLmLq1COye2+URYpmdKl+ORERMGCAPkeOyOnWLYbp06PjDct+fu0tSzofooDaix5LamFQM2fcitkL52I0axox1WsSvH4LpKAfiVqtZprXGLKVOYj0bUM6GcxJhTP7cZKQGIzn3SK2uDVRLRK2rBw8uJ+oqCjateuYAaVLW1p9Cw4qV47AyEhmX77MtIsXUavVNN2xA7mODoP++osRX61impTIyEh0vxrm/en/mJiYeNvDw8NZt24d7du3Z/Xq1Vy6dIn+/fuza9cuihTRfs2SpNZ9eP9eikyWslEDKT3+R5mYmJA5s833d/yNZNS1/lMl93pLpVKsrU3SqDS/mZs3YeBAOHQIdEww2LwRg4wu0y/I2xtat4Zbt2D+fBg6VBeJ5PP3y8Vdj1nQ+SCZHcz5x/wuupsfQtdGcdd+xQro1AndtWuxTuHUI+PvzcSy1CpUAWUZn20/OmTwhLPTz0BQNNJdTbHOnLD1ZM+e7RQuXJhataogScNmzYz4PNAqoIlSKJhYrRpDypfn2ps3BERGYqanRzk7O6ySMSGPnp5egsDl0/8GBvFvaR0dHfLly8ewYcMAKFSoELdv3052QJPU4pQqlSpFCx5m5IKJKpU60bynT5+EWq3m5Us33r/3ZcmSVchkMpYsWcCDB/dQKhXkz1+QkSPHkStXbu7cucXUqRPo2rUnGzeuJTo6mgoVKjJq1D/o6cVVRbq4nGDjxnV4e78lV67cDB48giJF4iZnunDhHKtXL8fb+y05cjjQu3d/ypfXLrhNDrE4Zfr6keutUqnSZDG635FOlBrToGBCnrwkk42NuG4/4PFjKR07GhAYKGHTpkjq1VPi7x/3nFqt5vjyO+yafJG85WwZtKkxYR/Kk8lQh+jGzdA7doSIgUMJ/3cSBEcD0T9cjhWvN6MsMRF1sAP9Vfv54BcFRKXGKf4Q+ZV3mG99QkTPIoRn1Yev3ltubs+5du0aEydOw99fu76vP+KnXpyy5KpVTK9RgxYFC1I3BSOMMmfOTEhICDExMZqaGT8/P3R1dTEzM4u3r42NDfb29vG25cyZkxcvXvxw/t+jt3Mb+tsTdlBOjEQSV2ucUlHtOhLtlHorlZ88eYypU2djY2ODg0NOOnRoTenSZRg2bBthYWEsWDCb5csXM2/eEgA+fAjgzJlTzJ27GG/vt0ya9A9FihSnefNW3Lp1g6lTJzB48Aj++qs8hw7tZ+TIIezde5i3b98ydeoEhg8fTdGixbl58xrjxo1k1ar15M374x3rBOF3pPPwAXrOh4kY/Q/KAgUJPH9NzCvzg1xcdOjVywATEzWHDkVQrNgXI5kUKraOO8fZjQ8o2yQvvZbWRa4vQyWxhO4d0L1yhdAZc4jq2TfF5djsfoSwIiPQibagl+I4emjXlzTNhMdiMuEKipymhP9dPNFddu7cho6ODq1aOaVz4dKHVgGNf0QEJqkwI3DBggWRy+XcvXuXcuXiFlW7ffs2hQsXTtAHpGTJkly8eDHethcvXpAtW8aN6f9ZLFw4hyVL5sfbtmvXQQDy5s1P1apx/YwiIyNp3LgpzZu31kxtXb9+IzZv3qA5TqlUMmjQcHLnzkOePHkpV64irq6Pad68FQcO7KVmzTq0aNEagL59BwBqQkJC2bFjMw0bNqFevbjh9tmyteLJk8fs2bOTsWMnpPUlEIRfg0KBwbLFGM2ZgcoiE5HdeqG2sRHBzA9Qq2HNGjkTJuhRuLCKLVsiyZr186/KyLAYVvRy5uFpd+r3L02r8Y5IpRKknh6YN64Lfu8JWbORmCYpH3203/MSnnn7YSiR0yHKGROypjjNlDJeeAepdzhBm+uDfsKvdqVSya5d26lZszaZM2fOgBKmPa0CmtGVKjH0xAmmVq9OQWtrbBLpQJXJ4PutwAYGBjRr1ozJkycza9Ys/Pz8WL9+PVOnTgXiamtMTEzQ19fHycmJ//77j7lz5+Lk5MSZM2e4evUqu3fvTuYpai/aqb3WtSUZ2QzSrVsvqlePv2KrqWlcDVfWrJ9vLAMDA5o3b82JE848ffoET093nj17lqA2LFs2O81jIyMjlMq4iajc3V/TuHFTzXNSqZS//x788Tl3Xr16wdGjBzXPKxQKChYsnEpnKQi/Numrl5gO6IP81g2imjQnbM6CFI2k+ZPFxsKYMXps3qxLvXqxLF8eFW8k04d3oSzqcJC3TwPoPLcG1bvENYvL7t/FrH1rJB8CoGjRVAlmXN4+4F72rlgYRtMi2Bkb8n3/oDQmv+WLwbanRHQsiKJU4v0rz58/i4+PN9OnZ2yn5bSkVUAz+/JlgqKiaPWNYEI5Qbtf5WPHjmXSpEl06dIFIyMj+vfvT4MGDQBwdHRk5syZtGjRAltbWzZs2MC0adP477//yJ49O0uWLKFQoUJa5fM7Mze3wM4ue6LP6ep+HkEWERFBr16dMTU1pXLlatSqVRdPT3e2bNkU75iva8c+NaXJ5Um/PZRKJW3bdqRhwybxtsvFCuzCn06tRn/Teown/YNarkvIynVEN28l5pX5QR8+QM+ecWsyDR4czdixMfEquDwfvmdhh4NEhcUyZGtTitZwAED31HFMe3VFZWmFsmhx5GYp76R61eclpzN1IKvlB+p+2Ik9ZVKcZopFKTAefwVlNmPCByecc+aTHTu2YGFhQZ069ZLc51enVUAzr3btVMvQwMCA2bNnM3v27ATPPXv2LN7/JUqUYM+ePamW95/m7t3bvH/vy6ZNOzRBy82b11Br2fnHzs6e588/vyZqtZpOndowYMBQ7O1z8O7d23iB1bp1qzA1NaN167apeyKC8IuQer/DZEh/dM+eJqZaDUIXL0eV1Taji/XLcnOL6/z79q2EpUsjadNGEe/5u8dfsqrvcQzN9Rh3uDXZC8fNiKv/3waMRw1FUaQYwVt3Y9qnW4rLctvXi936bcmV3ZMK/ivJT+p9L6aE0dJ7yDxCCFpXB4wS/0EZFBTIsWNH6dixS7xpU343WgU0XUqUSONiCGnBzMyMqKgozp8/Q6FCRbh16wZ79+7SejKl1q3bMnhwP0qUKEXJkqU5dGg/ISEhFClSDGNjE/r378nOnVupVKkKt25d57//1jNz5vzvJywIvyHZ3duYOTVHEh1N6Kz5RHXrKWplUuDMGR169zZAV1fN/v0RlC37uYn/00im3VMukqN4ZgZvboJ5ZiNQqTCa/n/27jo6qrMJ4PBvfTfZJEAS3N3d3Z3iUqRYobh7cXd3dyeF4u7uHtw1RNf1fn8sRUr5GkqyCcl9zuk5NCt3slmZve+8MyPwmDUNS8XKRCxczmdrU//RtXevWCFpSpZMd8j7bjwF+Pm77zMqKM6/RrPsJqaGmbAV+3odz9atAVgsFpo0aebG6NxP7MYWh+XMmZvWrdsxbdokrFYrGTJkoHfvAYwdO4LXr1//6+1z585Lv36/s2zZIqZNm0SWLFmYOHE6Wq2WnDlzMXToKJYtW8T8+bNJmjQZAwcOpXjxkm74zUSi2MeeJRvWCpUx9h2AI704b+6/EgSYP1/BiBEqsmVzsmqViZQpP55VtlsdrOx/iONrblKwViZ+nVUZlYcCTCa8unVEvS0AU8u26MdNgihoOHo7JIi55pbkyneVrMEDKCF0+u77jAqSCCteA07gSOWFvl+hr15PEARWr15Btmw5yJ07r/sCjAESIbLrDz+or/Whef36CUmTpvnP9yv2RnEf8bF2r//yeH/v6+lHpTh2BI+pEwlfs+k/dZuNrn4dPyqLBfr2VbN+vYKaNW3MmmX+7GHVh5qZ03YHgSeeU6tXYer0K4ZUKkHy7h0+vzRBceEc+mGjMXXq+tnZMZ861VEqZARt2v5N8TwIC2VscCvyFz1MupAOVHfEnoJar77HUO15TNjqatjz+H/1eufPn6VGjUpMmDCV1q1/dUtssboPjUgkEon+gUyGNDQUadBbnJ7pYjqaH9qbNxLatNFw/ryMvn0t9O79efHvq3shTG/+JyEvdLSbXYXijbIBIHtwD5+fGyB9/YrwJSux1qoTJfE8DA9lxMtOFClzmBRhP1PN8WXdZ0xR7XiIeucjDF3z/t9kBmDp0kV4eXnHi9pGMaERiUSibyA/ewbF5QuYOnTBVqIUoYdOiAMlv9OVK1JattQQFiZhyRITtWp9Xvx7/dBj5rXfhUIpp19AfTIVdhVaK04ex7t1M5DLCQvYgb1g4SiJ52F4KIMf96BExZ34h9fgJ9tcJMSOeijpCz3akWew5fPH2O7/z/96+/Ytf/75B61atUUbBbVEsV2kuzsJgoDO8rFF9KabN5ly6hSBf/WbFolEorjMYsFz9HAS1K6KZslC12REEJOZ77Rpk5yffvJALocdO4yfJTOCILBv4WWmNd2GXypvhuxt8iGZUa1bjU+jOjgTJyF018EoTWYG3O9LiYp/4KurSH3rSqTEkr+xw4nXwBMgQMT4UvAvM9fWrFmBzWajdet2bgowZkUqobn+5g1pZ8xgwsmTAAw/coTGmzcz8OBB8i1YwKFHj6I1SJFIJIpJsps3SFilHB4zp2Ju2oLQwyfhG+bYib7kcMDw4So6d9aQP7+DvXuN5Mr1sXbLbnWwos9B1g0+Sr4q6Rm0vRF+qbxdO5lGDsW7eydsxUsStnM/zrT/f7lPP3kGLFjwrzE9DA+lb+AgSlfZREJ9KRqa18X8sMlPeCy6jvLCG/S/F8aZ6v/31bHb7axYsZQyZcqRMeOXU7fjokglNP0OHCCxpydNc+XCYLUy6dQp2uTLh3nwYBrlyMHvhw5Fd5zRIo7XQ4tEbhGnX0cOB5qZ00hYuQzSoLeEr96AfuosBK04Wfx7hIZC06Ya5s5V0ratlU2bTPj5fXweRQQZmVh/C0dX3aBmj0J0XlYTtVYJBgPebX/BY/Z0TC3bEr52M4JPgn89niNjJsjy/2fMPQwPpdeNoZStvo4ExsI0NG1CRuzp2aI49xqP2Vcx10iHpXaGf73+nj27ePnyBW3atHdDdLFDpGpoTj17xoYGDcju70/A7duY7XZ+zZ8fqURCqzx5qLluXXTHGeVkMjk2m/Wzzroikejb2WxWZLK4V44nffQQ764dUJw7g6VmbXSTpiP4iqMLvtetW656mZcvJUyZYqZFC9tnlz+9/paZLbejCzbRYUE1itR1JSLSly/wbtEE+Y1r6EeNw9S+U6T7/Cj37gYfDRQt+4+X3wsNocf1kVSps5oE5jw0MgWgIPacgZO8M+HV5xiONF7ohheL1O+9dOlCUqZMFac7A/9dpN6FpBIJ8vfl5rvu3SORRkPRlK75PyEmE9ooGFzpblptAsLCgkiQwB+FQolEbIAlEn0TQRCw2ayEhQXh5ZUwpsOJUorDB/Fp3RxBLidizkIsDRqLTfKiwLZtcrp3V+PlJbB16+fN8gDO/3mXxV334ZlQzcDtjUib2zWXSH7xPN4tmyIxGolYvQFrpW/7kNbMmwUKGWwq+8Vlt4Pf0fP6GKrXXUECWzYaGbehFGLRGTiHE+9+x5HqrIQuqvjVbsCfCgy8zYkTxxg8eDiyeFTjFamEpljKlEw6dYpgo5ENN2/SJIdrAOGV168ZcfQoJVOnjtYgo4NG42puEB7+7sMwxm8hlUpxOsXeKO4gPtbu9S2Pt0wmx8sr4YfXU1xhz5UHS+UqGIaNxvnJ8FbRf+NwwNixSmbNUlGokIOlS00kSfJxicnpcPLHxDPsmHaOjIWS0WVZTXwSu55TqoBNeHXvhDNJMsI2/4kja7ZvPn7EklX4+Wnhb6ujN94F0evaWGrUX0ECexYa6XegEhJ8z68a5TwWXEd55hW6UcVxZEkUqdssW7YIlUpF06a/RHN0sUukEprpVatSe/16ft6yhcy+vgwvWxaA6mvW4K1SRemsJ3fSaDz/8xux2BDLfcTH2r3i6+Ot3Lkd9bpVRKxYh+Dnh27h8pgOKU4ICYEOHTQcOSKnZUsrY8ZY+PSkvjHczIKOe7h24DGlmuWgxfhyKFRycDrxmDgGz6mTsBYtTsSyNf95yU/w9QU/L/jkeX317Rt6XRvPTw1WkNCRmUb6naiFyCUM7qI48wqPOVcw10qPuV7kuk/rdBFs3Lie2rXr4efnF80Rxi6RSmgy+/pyu3Nn3hmN+Go0H5Zn9jZvTnZ/f2TSSO/+FolEolhJYjEjfReEJCQEwf//NysTRc61a1LatNHw+rWEqVPNNG/+eb3MizvBzGq5nXdPI/hlYnnKtsyFRCJBotfh1ak9qj07MTVtgX7iNPiO0gbV+jXgpYYa9QE49+ol/a5Ppm6jlSR0ZqShbidqIXbVR0nfGPDuewxHOh90Q4tGeslz5crlGAx62raNP8XAf/mmSj6jzcbOu3d5pdfTKm9ezHY7NqdTTGhEItEPSXH4INI3r7E0aYalbgMsteuJfWWiyIYNcvr2VZMokcCffxrJn//zZcyLO++zuMtelB4K+gXUJ3PRFABIHz/Cp+XPyO7eQT9mAqZfO3x3/ZJ6/RpXDU2N+hx99oTBt6bRoPFqEgrpaKDbiSaWJTNYHXh3PwImOxFLvz5F++/MZjPz5s2iVKmy5MtXIHpjjIUildA4BYHuu3cz/+JFHE4nEomEyhky8PuhQzwJD+fQL7+Qwts7umMViUSiqGEwoB05BM2yxdjy5MPSsIkrkRGTme9mtcLQoSqWLlVSsqSdBQvM+Pv/rV5mwml2TD9P+vxJ6LKsFgmTubrYKk4cw7ttCxAEwtcHYCtTLkpj2/PoAaPuzKBRkzUkEtJRP2IXHkLsOxunHXMWxbV3hM8oiyNT5Avu169fw9u3b5g3b3H0BReLRerUyogjR1h25QrLa9fmTZ8+H/pOTK5cGbvTycCDB6M1SJFIJIoq8vNnSVi+BOrlSzB26ELYn3vERCaKvHoloU4dD5YuVdKxo5WNG02fJTP6UDPTmm5jx/TzlG6ekwFbG7qSGUFAvWQBPg1ruzr/7jkc5cnMG4OBUXen0vjnNfgJGakfsRsPIXGUHiMqqDfeRbPpHob2ubBWivzAV7vdzuzZMyhQoCAlS5aOxghjr0idoVl65QrjKlSgWe7cOD7Z/ZA7SRJGlStHr717oy1AkUgkihJWKx6Tx+MxcyrO5CkID9iBrUSpmI4qzjh5Uka7dmqMRgmLF5v46afPd48+vRHE7FbbCX1toNWUCpRp8X4OkdmMV7+eqNevwVKlGrq5ixC8ovaM/xuDnpeWlzRucgU/Z1bqRmyPfctMgPzKW7Sjz2ItmQJj17zfdNutW7fw9OljRo0aF2/bkEQqoQk2GsnylWppfw8PIj6Z8SQSiUSxjez2Lbw6t0dx4xqmn5tjGD0+yj804ytBgLlzFYwerSJ9eidbt5rInPnzeplTm26zos9BPBOoGbCtARkKJAPeN8tr3QzF5UsY+gzA2GcARHFN5sxL56hpfUnixG/xd+ambsSfsW43E4A0yIh39yM4k3kQMakUyCL/ODidTmbOnErWrNmoUqVaNEYZu0UqocmdJAkrrl6lcoYv2y3/ERhIriRJojwwkUgkigqqPzbj1bUDgrcP4SvXY61aPaZDijN0OujeXc2OHQpq1bIxY4aZT4c6260O1g05yqFl18hSLAUdF1X/0F9GfuY0Pm2ag8lE+PK1WKvXjNLYBEFg5OnjHLKsoE3it6jQUjdiO2ohFjaBNNvx7nIYqd5G6KJKCD7f1sF+797dBAbeZu7cRUjj8SadSCU0o8qVo/ratTyPiKBGpkxIJBK2BQYy9fRp1t+4wbYmTaI7TpFIJPpP7HnyYqn5E/rRExHiWV+O6HTrlmtL9pMnEoYNM9Opk+2zzUghL3XMbbuTBxdfU7VTARoMLoFMLnXVyyxdhHbIAByp0xDxx04cWbJGaWwOp5M+Rw9wTb6Ghg23oZrjRVJJboJjYzIjCHj9fhL5jXdEzCiHI/O3xSgIAjNmTCZ16rTUqVM/moL8MUQqlauUIQN7mjXD6nAw6OBBBEFg1LFj3AwK4o/GjamROXN0xykSiUSRplq/Bq+uHUAQcKTPiG7+UjGZiUIbN8qpVs0DvR4CAkx07vx5MnPr+DOGV1zLi8BgOi2pQePhpVzJjMmEV9cOeA3sg7V8RcL2Ho7yZMZst9Nu305ua5ZTt+5WUtpK4mvPifTbupS4jcecq6h3P8bQqwDWit/edf/48aNcunSRrl17IJfHzt/RXSL921dIn54K6dNjstkINZvxVql+yBlOIpEo7pO+e4f05QswGPhsDUT0XSwWGDxYxYoVSooVs7NwofnzEQZOgd2zL7Bl7CmSZUxIl2U1SZbJVa8iffoE79bNUVy/iqHvQIy9+0d5vUyExULL3duwp9pMrap7SG2pRLWI1UiInWcuVDse4jn3Kqa6GTG1yfGf7mP69MkkSZKUxo2bRnF0P56vJjQhJtNXb6SWy7E6HJ9dJ5FGE7WRiUQi0TdQbt8GSiXWKtUwdeyCqVPXKP/AjM+ePJHw668arl6V0aWLhUGDrHx6QsAQZmZRl71c3feIwnUy02pqRTRa15dexZFDeHdoA3YH4as3YK0c9YWrbwx6muwIwC9HABXLHSK9pRaVI5YiQ/XVWU4xSX7lLV6DT2ItmAT9sMh3Av7UsWNHOHHiGKNGjUOtVkdDlD+WryY0fhMnftPWL8fQoVESkEgkEn0LSXgY2oF9UW/egKVCJaxVqol9ZaLYnj0yunbVIAiwYoWJatU+35L9+Oob5rTdSegrPc3GlaVCmzyuzw+nE48ZU/AYPxpHlqxELF+DI33kZhJ9i4dhoTTavpmcxQMoVPQkmc2NKa+biwxXh91/muUUk6RPI/DpehhnEk8iZpYF5bc/XwVBYOzYEaRIkZKWLdtGfZA/oK8mNEtr1+avdCbYZGLgwYNUzZiR+tmykVSrJdhoZOe9e2wNDGRy5cpuClckEok+Uhw9jFf3TkjfvMbQbxDG7r1jOqQ4xWaDsWNVzJmjJHduB4sXm0ib9uNpDkEQOLLyOmt/P4q3vwcDtzUkQ0HXlmxJeBheXX5DtXc35noN0U2ZCZ5RP5X9ytvXNNu1hTKVA8iR5zy5TO0ppZ+I5JMS0b/PcopJkncmErQ7AA6B8PkVEBL8tzMre/bs4tKli0ybNls8O/OeRPir7e//UXPtWtInTMjMal+eJuy/fz9nXrzgaKtW0RHfdwsO1uN0Rv15xvg6kTgmiI+1e/0Qj7fRiOfoYXgsXoA9U2Z0cxZiz5s/pqP6ZrH5sX71SkL79mrOnnVNyR41ysKnn5smvZUVfQ5yNuAOOculof3cqnj5ukoPZDeu49O6GdIXz9GPHIu57W/fPY/pnxx48pD2+7dSr94fpMtylYKGvhQ2DkbC58fyqVMdpUJG0KbtUR7Dt5Dorfi03Iv8cQRhSytjz/Pfxi44HA7KlSuOzWbj+PFzsa4YOLqe11KpBF/fr9fERepROPToEd2LFPnHyyqkT8+sc+f+W3QikUj0jeQXz+PV5TfkD+5j/K0ThkHDQKzhi1KHDsno3FmNySRh3jwT9et/vsT07GYQc3/dxZtHYdQbWJwa3QshlbqSCNX6NXj164kzQULCtu7GXvifPzu+15pb1xl4aietmm0lSepbFNePIZ+p6z9eN3zrLvz9Y3jJyerAu9sR5PdCiZhd/j8nMwABAZsIDLzNokXLY10yE5Mi9Uik9vFhx927VPqHxnrrb9wgk2/sayEtEoniHvWShWh/74czeQrCAnZgi6cza6KL3Q4TJyqZPl1FtmyuJaZMmT52/RUEgeNrb7J64GE8vFX021KPrCVSuS40mdAO7INm7SqsJUsTMX8pQuKon5UkCAITz59m7s2DdPx1Cz5+jymrm0128y9Rfqwo4xTwGngC5ZlXRIwribV0yv98V1arlYkTx5IzZ25q1aoTdTHGAZFKaAaVKkWrrVt5EBpK1YwZ8fPw4K3BwB+BgZx4+pSARo2iO06RSCTCnicv5sZNMYwah+DtE9PhxCmvX0vo0EHNqVNymjWzMmaMBQ+Pj5eb9FZW9j3EmS2BZC+Vivbzqn7o+it7eB/vti2R37yOoWcfjP1+j5bCbJvDQZ+jB9j58iTdO2zCw+sdlSNWk976/7sMa+bMBK0KWv4W5TH9K0FAO/Yc6t2P0fcpgKX2lycGvsWaNSt58uQx69Ztjtddgf9JpBKaX/LkQSOXM/7kSbrv2YMgCEgkEoqmTMnuZs2omD59dMcpEoniKc2COUhfvcIwfDT2goXRFywc0yHFOYcOyejSxTVYctYsE40b/22w5PW3zG23i7ePw6nTryi1ehZG+n7WkHL7Nrx6dAa5jPC1m7BWrBItMUZYLLTdu4Ob5gt077ABtcpK9fA/SGEr+a+3Ve7fAwpZjCQ0HjMuo1kbiLF1Dkxtcn7XfRmNRqZOnUiRIsUoX75SFEUYd0R68a1hjhw0zJEDk81GmNlMQo0Gtbh2JxKJopn02VNkT5+61kPE95woZbPBhAlKZs50LTEtWvT5YElBEDi87Brrhh1Dm1BNv4D6ZC3+frnEYsFzxGA8Fi/Alr8AEYtW4Ez17Z1uI+O5LoJmO//A4HmNLu03oJap+SlsN36OXNFyvKiiWXQdz4XXMTXMjKFPge++v0WL5vHmzWsWLlwWbydq/z/f/O6gUSjQKBTREYtIJBK5Zv2sW409U2bshYpgGDbalciIb+BR6sULCe3bazh/XkaLFlZGj7Z8VlttCDOzvPdBLmy/R64Kafl1VmW8/VxrUNLHj/Bu1wrF1csYf+uMYcgIiKbO8deC3tBs51aSpr1G4/qb8BKS8VPoVnyc6aLleFFFvS4Q7bRLmGukQz+0yHc/f9+8ec306VOoVq0mxYqViKIo4xbx645IJIo1JG/f4tWnG6o9uzD93Bx9oSIgfoGKcrt3y+neXY3NBvPnm6hX7/MlpnvnXrKgw27CXhtoNLQkVToV+LCL6cMSk1QaLVOyP7Xv8UPa79tJsUKXKVkpAH97XmqEb8JD+O87hNxBte0BXqPOYimXCt3YkiD7/lqXsWNHYrVaGDZsVBREGDeJCY1IJIoVlDu349WnGxK9Hv2ocZjadYzpkOIciwVGjFCxeLGrUd7ChSbSp/9kFpPDyc6ZF9g68TS+Kb0ZtKMR6fMndV1oNqMd/juapYtcS0wLl+NMnSZa4hQEgYXXLjPs1BEaVjtH1kK7SGOpTJWIFSiI+uZ8UUm557FrpEHRZERMLQOK709mrl69zPr1a+jUqRvp039fUXFcJiY0IpEoRkkiwtEO6od64zpsufOim7Mwyicwi+DBA9cS0/XrMn77zcrgwRZUqo+Xh77Ws6jzXm4ff0aRupn5ZVIFPLxdV5A9uIdXu9YoblzD2KELhsHDo22JyeZwMPD4YVYHXqbDz8fwz3SUbKYWlNXPiLUTs/+i3PcE777HsOfxJ3xWOVB9/04vQRAYMmQgvr6+9OzZJwqijLti97NDJBLFaYpjR1yjC16/wtC7P8Ze/cQlpmiwcaOc/v3VKJWwapWRKlUcn11+Ze9DlnTfh9Vkp/X0SpT6OfuHolPVxnV49euFoFYRvmYj1kpVoy3OMLOZtvt2cPbtXQb8tg9F4ksUNPSjsPH3L7r/xjbKA0/x7nMUe24/whdUBM+oeR5v376VM2dOMXnyDLzFVgX/V6QSGqcgsOjiRXbdv4/BasX5t2kJEomEg7/E4qZGIpEo1vGYNA7PSeOwZ8hI2M792PMXjOmQ4hydDvr1U7Nli4JixezMm2cmefKP799Wk50NI45zaOlVUuf0p8OCaiTLlMh1oV6P18A+qDesxVq0OLr5S3AmTxFtsT4MD6X5zq2ECE8Z3HUbgudjyujmkN3cItqOGVWUh5/h3eso9uy+hC+oiBBFyYzZbGbEiCFkz56TZs3Ez9h/E6mEpvfevcw4e5Z8yZKR0tsbqbjbQCQSfSd79pwYf/0Nw+ARfNbBTRQlLl6U0qGDhufPJfTvb6FHD+tnve5eBAYz77ddvLgdTOXf8tFgcAkUKtdHgvz6Vbzat0b28AGGXv0w9hkQrVvmjz1/yq97t5M48St6Nd8AciPVwjeTylY+2o4ZVZRHn+Pd/Qj2bAkJX1QJQRt1S3ELFszh2bOnBATsQCZOkP9XkXqGrr5+nWFlyjCsbNloDkckEsVZTicek8cjaL0wdeqKtUYtrDVqxXRUcY7DAXPmKBk/XkmyZALbthkpXPjz3jKHll5jw4hjaLQqeq6rTe4K6f66EM3CuXiOGobT14/wgB3YSpSKtlgFQWDJ9SsMOXmEUnneUKHWSpSCNzXD9uLn+L4mdJ+KrllOygNPXWdmsiQkfFFlBK+oS2ZevHjOtGmTqVatJiXFER+REqmExmK3UzpN9FSzi0SieEIiQR54G6ePDwiC2FcmGrx8KaFzZzUnT8qpXdvG5MlmfD4pu4gIMrK0536u7ntErvJpaDujMj5JXLuGJO/e4dW9I6r9e7FUqYZu+lyEaJzTZ3U4GHj8EKtuXeeXKg9JX2Q1Po4c1AzfhNaZPNqOG1VUux/h1e849hy+hC+shOAdtUXSAwf2RRCcjBo1LkrvNy6LVEJTI3NmtgYGUi5d7G5kJBKJYhmnE83i+VgrVMKRIRMR85dE2+6Y+G77djm9e6uxWmHmTNf4gk9zxuuHHrO46z6MERaajilDxV/zfij8VRw5hFeX35CGhaIbOxFz29+iNeEMMhppu3c7Z18/Y0CLq6jSbyONpSqVIpaiRBvlx4vqWU6qPx/gNegktnz+RMyPupqZv+zatYM9e3YydOgoUkfT1vi4KFIJTdUMGei5dy8Pw8IokiIFHn/bhSABehYrFh3xiUSiH5T02VO8unVEefI4xqAgDL8PE5OZaGAwwJAhKlavVpI3r4P58z/vLWM12dk85gT7F14hRTZf+myqR6rsfu8vtOI5diQec2diz5KV0A1/4MgRdUs9/+TK29e02v0nemcYY7ocxpLoJHmMnShuGIOU6KkTUVw4Byp5lCQ06k130Q4/ja1oMtfWbI+oTWb0eh2DBvUlW7Yc/PZbpyi977guUglN623bANh59y4779794nKJRCImNCKRyEUQUG1Yi3ZQPxAEdNNmY24a+3eq/IiuXJHSsaOGhw8ldOtmoV8/62c549MbQSzstIcXgcFU/DUvDYeURKlxve3L7t/Dq0NbFNeuYGrVFv3wMdFenL0h8BZ9ju4nXWIzPX7ZglF1jzK6qeQ0/xqtx41YtjpKamg0K2+hHX8eS+kURMyImj4zfzdhwlhevXrJokXLUYgtDL5J5LZtDxsW3XGIRKI4QBIUhFef7qh273Bt9Z01H2eatDEdVpzjcMCsWUomTlSSOLHAli0mSpb82FvG6RTYO/ciW8adQptQTa/1dchVPq3rQkFAvWo52qEDEVQqwlesw1qtRrTGa3M4GH7qGIuuX6ZGPgslaizCJrFRM3wTqW0Vo/XYUUIQ8Jh1Bc/517BUTkPExFKgjPpk5vr1qyxaNI9ffmlDoUJFovz+47pv2ocXYjJx5vlzIiwW/Dw8KJwiBd6ftpoUiUTxlnL3Trx6d0USEYF++BhMv3UCcatplHv2zFX4e+aMnDp1bEycaCZBgo+XBz+PYHHXfQSefE7+6hloNaUiXr6uqZOSd+/w6tUV1Z6dWEuVRTd7Ps5k0VuA+8Zo4Ld9Ozn18jnda4aSKP881I6U1AjfSEJH5mg99l88Rw8HDyX0GvTtN3YKaMecRbPuDqb6mdAPLxols5n+zuFw0Lt3N3x9/Rg8WDyJ8F9EOqEZevgwk06dwmL/OMRMIZPRu1gxxlaoEC3BiUSiH4O2fy80yxZjy5kb3ZYdOLJlj+mQ4hxBgM2b5QwYoEYQYPZsEw0bfiz8FQSBUxtvs2bQEQSn8EXHX8WhA3h164g0LBT9iLGuhFMa9R/Mnzr76gW/7t2BzmZiQtv7GFOuJpm1DFUjVqAWEkXrsT8lv3AOFP8hubY68Bp0AvWuxxjb5sTQK3+0FUsvXbqQK1cuM3/+Enx8EkTLMeK6SCU0M86cYdyJE/QtXpwmOXOSxNOT13o962/cYNKpUyTTaulaRDw9JhLFV/Ys2TD07IOx9wCx8DcahIZC375q/vxTQeHCdubMMZMmzcfCX12wiRV9DnJx530yFUnOr7OqkDjt+/3aJhOeY4bjsXAe9qzZCF0fgCNnrmiNVxAEFl+/zLBTx0jvq2BQi8OEeB0mp6ktJfUTkfED1IYYbPj0PIryxAv0vQtgaht9xdIPHz5g9OjhVKhQibp1G0TbceK6SCU0c86fp3+JEowu/7FrYxKtljxJkyKXSpl74YKY0IhE8YnFgufo4djz5sNSvxHmNu1iOqI468gRGd26qQkOljB4sIXOnT/v+Ht1/yOW9tiPMdxCo6ElqdIxP9L3SyKy69fw7vQr8juBrq7MQ0aCRhOt8eptVvoc2U/AvTvUye1BqZoLCZM/prRuCrnMP8bzRPLOhE/Hg8hvh6AbWQxzg+hbGnM4HHTr1hGlUsXUqbM+nFETfbtIJTTPIyIomzbtP15WJm1aJp8+HZUxiUSi2E4uR3H5IqjVWGI6ljjKaITRo1UsXqwkc2YHa9aYyJXrY8dfk87CuqHHOL7mJqmy+9FnY11S5fB3XehwoJk7C8/xo3Am8iVswx/YykV/aUBgyDva7tnBg/BQfq+hwCP/GKzI+Sn8T1LYSkb78aOC7HEEPr/tRxpkImJ2OaxlU0Xr8RYsmMu5c2eYPXsByaK5nimui1RCkzFRIo4/eULF9Om/uOzYkyek8PKK8sBEIlEsY7ejmTsL88/NEfz9CduyHcRNAdHi8mUpnTuruX9fRrt2VgYPtnx2YiXw1HOWdNtH8HMdNboXonafIh/mMEmfPnH1/zl1AkvN2ugmT0dIFH0df/+yIfAW/Y4dQKtQMLdtOK+ST8PLkZPq4evwdqaO9uNHBfnVIHw6HQQgbFkV7Hn8o/V4d+/eYdy4kVStWoOGDZtE67Hig0glNF0LF6bTrl04BIEG2bOTxNOTNwYDm27eZNKpU4wpH/sHiIlEov9Odv8eXl3ao7h0ETRqTO06islMNLDZYNo0JdOmKUmSRGDzZiOlS3/cjm012dky9iT7F17GP20CBm1vSMZC77/VCwKq9WvQ/t4fgIiZ87A0bhrtIyZMdhuDjh9mze0blEztT8tGe3nu+ScZzHWpoJuLAs9oPX5UUR58inffYzj9PQhfUBFHWu9oPZ7dbqdbtw54enoyefIMcakpCkQqoWlXoAAPQ0OZfOoU406c+HhjqZTuRYrQt0SJSB/QarUyatQo9uzZg1KppFWrVrRr9//XVcPCwqhevTp9+vShXr16kT6WSCT6Tk4n6qUL0Y4ciqDREL54Bdaf6sZ0VHHSvXtSunRRc/myjAYNbIwb9/kcpgcXX7G46z5e3w+lfOvcNBpaCtX7lvuSoCC8endzbccuXhLdzHk43dAy/15oCO327eBW8Dt6lUpFmlJTeCEPpJh+BPlMPZDwA3xICwKa5bfwnHwBe05fwudWQPCN3jojgDlzZnDp0kUWLlxG4sSJo/148UGkt22Pq1iRviVKcOb5c0JNJhJpNBROkQLfb+wsOXHiRC5fvsyyZct4/fo1/fr1I3ny5NSo8fXGTmPHjiU4OPibjiMSib6P9MVzvLp1Qnn8CJaKldFPm40zSdKYDivOcTph0SIFY8ao0GhgyRITtWp9bI9hs9jZOukMu2dfJGEyLX021SNHmY9LOB/6/+h0btuODbDxzi36HT2IRi5n0c+JCcrYGwNQM3wLqW0/SCsPmxPt6DNoNt3DXCUNunElQf1N7dn+k2vXrjBx4lh++qkuderUj/bjxRdf/cuFmEwkUKuRSiSEmEwffl40ZcovrgeQKBKV80ajkY0bNzJ//nxy5sxJzpw5+fXXX1m9evVXE5qjR49y7do1EiVyX88CkSheEwRUG9ehHdQPid2ObspMzM1bitOxo8GjR9C8uYZTp+RUrmxnyhQzSZJ83I79+NpbFnfdy4vbwZRqmoMmI0vj4e1a6pOEh6H9vT/qjeve9/9Z6Jb+PwabjUHHD7Eu8CZFkyWjZ4MH3Eo4AF9HTqqFr8bHGfuGGAsJE7lmOX1CEm7Bu+dRlGdeYfgtF8au+UAa/c9xvV5Hu3at8PPzZ+LEqdF+vPjkqwmN/6RJnG7blsIpUuA3ceK/ru85hg7914MFBgZitVopUKDAh58VKFCAuXPnYrfbkcs/D0ev1zN8+HAmTpxI7969//X+RSLRd3I6oXFjvDdtwlakGBGz5uNMG/s+oH50ggBr1ihwvW3KmD7dxM8/f2ySZ7PY2T7tHDtnnMfb34Mea2uTp+LHv4Pi8EG8enRG+vYNht79Mfbs65b+P4Eh72i3dyd3Q4PpVSQHOcst4ZZqD5nMDSmnm4WC6J0F9V/9fZaT7HE43p0PIXumJ2JcSSy1M7glDkEQ6Nu3J0+ePOaPP3aSyA3F2vHJVxOapT/9RIaECQFYVrt2lBwsKCgIHx8fVJ8UE/r5+WGz2QgJCfliHXHSpEmUKlWKQoUKRcnxRSLRv5BKIVs29ENGYurUVRxdEA1evZLQq5eagwfllCsHkycbSJXqk7MyV9+wuNs+XtwOpkTjbPw8qgyeCdSuC/V6tCOHoFm+BHvmLIStWIs9b/5oj1kQBFbeus6QE4fRKlWsaJSToMx9eCZ9TindJHKZ2/8Y9TKA4vgLvPscBbmU8KWVsRVM4rZjb9iwli1bNtKv3yCKFYt87akocr6a0LTMm/fDv9MlTEj+ZMnQ/sM3gDCzmf0PHkTqYCaTCeXf7uOv/7darZ/9/Ny5cxw+fJidO3dG6r6/xtdX+123/3/8/cXt6u4iPtbRSK+Hnj2haVMoVw5GjEALRN8rJ34SBFi9Grp1A4sFZs6Ezp1BKnU90jaLnfWjjrNp/EkSJNEybEcTCtXI9PEOjhyBNm3g8WPo0wf5qFEkVKujPe4ws5l227ez+dYtKmfIwO8NjBxTN0dDIlpzjFRexSC2vzwHDgRBwD91YxhxCrL5wsrqJEgdvTuZPnXnzh0GDOhN2bJlGTt2JLI4/mUhJt6zI1X9VG7FCs60bUuhFCm+uOzCy5f8snUrDXPk+Nf7UalUXyQuf/2/5pMaHLPZzODBgxkyZAhe39njJjhYj9Mp/PsVv5G/vxdB3zmKXhQ54mMdzYxGEh47jjlVekw5C4qPdzR4+1ZC374qdu9WUKiQg1mzTKRPLyCVuh7rBxdfsbTHfl7eCaFkk+z8PKo0Hj5q19/BYEA7ehiaJQuxp0uP7s+92IsUBZ3N9V80Ov/6JR327+KVQc+QEkXIWWIDh9TLSWEtReWIZaiFxAQR+58r2qev0Fx5C29TuqZljy0BGsmHJajoZjabqVevARqNhpkzFxASYnTLcWNKdL2HSKWS/3uS4qsJTYONG7n7fmeRIAg0DQhAI//y6s8jIkj76ajX/yNJkiRERERgtVo/nJkJCgpCqVTi88n+xGvXrvHkyRP69ev34Wcmk4lhw4Zx5coVRo4cGanjiUSirzCb8Zg/G2O7juDpSeiB4+CGb/vxjSDAtm1yBgxQYTBIGDbMTIcOtg8reWajjfXDjrFvwWUSJPWk57ra5K7wSa3M6ZOugZJPn2Bs3xHDoGHwjTtL/wuH08mMS+eYdP40Kby82dS4GM/T9eGW4ir5jb0oYhiMNPKbZGOU9KUe+csq8DYYQ9e8GDvkdnuB+5AhA7l16wZr124iadJkbj12fPLVZ2TPokVZfPkyADfeviWLry/+np83SJJJJFTOkIHfPiny/X+yZcuGQqHg8uXLFHk/++nixYvkyJHjs4Lg3Llzs2/fvs9u26xZM1q2bCn2oRGJvpP8+lW8OrdHHngbR9p0WOrUF5OZaPDunYT+/VVs364gXz4HM2eayJLl4+iCO6efs6L3IV7dD6HsL7loNKwkGq/39YV6Pdoxw9EsWYgjTVrCt+7C5qaai+e6CDod2M2ZVy+olykLXSpbOJ2oARIk1AjfQFprNbfEERUUp1+56mVsTlhVA2MBP7fHsHbtKlasWEKXLj2oWLGK248fn3w1oSmROjUlUn/sdTC0dGnSvS8S/q80Gg116tRhxIgRjB8/nqCgIJYuXcqoUaMA19kaLy8v1Go1adJ83hRKKpXi6+uLr69YFS4S/Sd2Ox6zpuExaRxOXz/C1gdgK18xpqOKk7Zvl9O/v4qICNdAyU6drPz1nc2ks7Bp5AkOr7hO0vQJ6RdQn2wlP84LUhw/ilfPrkifvT8rM3AoeLqn2+72B3fpdWQ/dqeTWRUrkCLfBo56zCaxLT9VIlbg7Yz+Zn1RQhDQLL2J57RLONL7YE+6G3XARSgwxa1hXLp0gX79elK6dDkGDfr3ncCi7xOpc4aHHj2iYrp0353QAAwcOJDhw4fTsmVLPD096dy5M9WrVwegZMmSjBs3TjwLIxJFMdmDe3h1+Q3FxQuY69ZHP36KqzeHKEoFBUkYOFDFn38qyJPHwZYtJrJl+3hW5ur+R6zoe5Cw1wYq/5aP9lMqozO6xntKdBF4jhyGZsUS7OkzELZtD/aixdwSt95qZfCJw6wNvEn+xEmZUi0Xt1J046riIrlM7SmhH4OMH2PUhURvxWvwKVT7nmCumhbdqOL4NFsAoe4twg0KCqJNmxYkTZqMhQuXftGWRBT1IvUI2xwOEkTRKWmNRsOECROYMGHCF5fduXPnq7c7duxYlBxfJIpXnE7UyxajHTkEQaUiYsFSLHUbxHRUcY4gwJ9/umplIiIkDBpkoXNnKwrXZAJ0wSbWDj7KmS2BpMjqS+clNchQIBlqTyU6owXlgb1o+/ZE+vIFxo5dMfT/3S21MuAq/O10YDfPdBH0yF+YBiWDOeZTAwGBquGryGCNmrYd7iC7E4J3j6PInuvQ9y2IqVX2GGkIabPZaNeuJSEhwezcuV/sN+MmkUpohpctS8edO+kZHEw2f38S/8Ppz/zJxEInkShWMZvxadEY5dHDWMtVQDdjLk6xIDHKvX0rYcAAFTt2KMib18GMGR/PygiCwJktd1g75CimCAu1+xShZo/CyJXvzxa8e4dXpy6oN2/AniUrYbsOYC/gnr5bNoeDqRfPMu3iWVJqvQioWwdHhnns95hPYlt+Kkcsi5Vdf79GveUe2tFncXorCV9Wxa39Zf5uxIjBnDp1gjlzFpIrV54YiyO+iVRC02HHDgB6vy/U/bRrsCAISCSSSHUKFolEbqRW40iTDt3EnzC3bCOOLohiggCbN8sZPFiNwcAXtTLvnkWwsu9Brh96QvoCSWk9tSIps/l9uLHqzz9gUF9UoaEYevVzdft10wTz+6EhdDm4h0tvX9M4S3YGlEvNiUS/8E5xlTzGThQzjERG9HcejhImO16jzqDe+gBr0WRETCrlluGSX7N27SoWLpxH+/YdadiwSYzFER9FKqE53LJldMchEomigCQkGO2gfhi798aRLTv6ydNjOqQ46eVLCX37qtm/X06BAg6mTzd/2MHkdDg5sOQqAWNPAdBsbFnKt86NVOYaGCl9+QJt/16o9u6GAgUI3bgNR46cbonbKQgsu3GFkaePo5bJWVy5JplzXGCHV2tkgpLq4etJZ63ulliigux+GN69jyK7H4ahYx6MnXKDLPoHc37NiRPH6NOnO2XKlGPYsNExFkd8FamEpkzatB/+bbBa0VmtJNJoUMbxToci0Q/H4URx5hTychXcMqgwvnF1+1UwfLgKux1GjTLz668f+8o8vRHE8t4HeHT5DbkqpKXlpPL4pnzfjdbpRL1iKZ6jhiFx2NEPG412cH8coaavHzAKvdDp6H54L8eeP6VC6rRMKl+c20mGcFC9geTWElTSLUbr/LJ5aqwkCKgD7qMdcxbBU0H4worYSsRs7Pfv36N16+ZkyJCRxYtXoPirgErkNpEuu97/4AGDDh3i0qtXH35WMHlyRpQtS9WMGaMlOJFI9O8keh3qpYswde6O4O9PyOlLoIm5U+5x1cOHEnr3VnPypJySJV2TsdOlc3Uht5rsbJt8hj1zL6JNqKHDgmoUrpP5w/K87N5dvHp1RXH2NNZSZdFNno4zXXq0btj5IggCm+/eZuDxw9idDiaVqUjV3Db2e1clQvaYQoaBFDT2Q8qP8QVVYrChHXEG9Y6HWIskRTexFE7/mB2KGRwcTNOmDVAo5KxevREfnwQxGk98FalX0/4HD6i+di2FkidnWpUqJPH05JVez4abN6m5di27mzWjUgb3TCsViUQfKc6cwqtLB6TPnmDPXxBbydJiMhPF7HaYN0/JpElKlEqYMsVMs2Y2pO9XNm4efcrKvgd5+zicUk1z0GhYKbQJ3+8KtVjwmDkVjxlTEDw8iJgxF0uTZm6rZwoyGul79AC7Ht2nUNLkzKxQifCkKwnwHIWHMwl1wneS3PbjDEmU3wrGq/cxZM90rq6/7XPF6BITgMVioVWrprx69ZKAgB2kSZM2RuOJzyKV0Aw+fJi6WbOysWHDz37eo2hRGm/ezIijR8WERiRyJ7MZzwlj0MydiTNVGrf2LIlPrl+X0rOnmmvXZFSrZmPCBAtJk7rOykQEGVk/7BinNweSOF2CLxrkyc+ewat3V+R377h6/4yagJA4sdti3/7gLv2OHkRntTKsWGma50vKYZ9WvFAeJYOlDmV1M1AL399bzC2cApoVt/Ccdgmnr5rw5ZWxFUwa6Zs7MmQEddQvATmdTnr06MzZs6dZuHAZhQoVifJjiCIvUgnN9TdvGFm27D9e1iZvXupv3BiVMYlEov9Ddv0a3l3aI799C1OL1hhGjEbQxvZxxz8WoxEmT1Yyb56SRIkEliwxUbOmHYnEtYRzfN0tNo44jllv5adeRajZoxAKtevtVBIehufoEWhWLMGRMhXhazdhdWPL+xCziUHHDxNwL5A8/kmYVaEKyqSn2eRVH4fEQjndHLKZmyPhx9j1Jgky4T3oBMqTL7FUSIVuVHGEBN/WF00/ZSYaf68oHUYpCALDhw9my5aNDBo0lDp16kfZfYv+m0glNEm1Wp5FRPzjZU/Dw/FU/iDb+0SiH5ndjmbODDwnjsWZMJHbPyjji6NHZfTpo+bJEynNmlkZNszCX/N3X94NYWW/g9w59YLMRVPQcnIFkmd+33FZEFBu34p2UD+k74Iw/tYJQ//BoP36dOCotuvhffoePUCoxUzfQsXoVCAbZ71/57ZmFf62fFTWLSaBI5Pb4vleyqPP8fr9JBKjDd2wopgbZY417Qdmz57B/PmzadeuA927947pcEREMqGpny0bgw4eJG2CBFRMn/7Dz/c/eMDgw4eplzVrtAUoEolAEhqCT7NGKC6cw/xTXfQTpyKI3UejVHCwhOHDVWzYoCB9eid//GGkRAkHABajjR3Tz7F7zkXUngpaTa1IqaY5kEpdH67SZ0/RDuiNav9ebLnzErFmI/Y8+dwWu+uszCEC7t0hh68/62vVwz/pIwK8S6OTPqWAoQ+FjAOR8YPsvDHa0E66gGbDXexZEhIxqQqOjAn+891pe3dzLTmNiZpZTuvXr2HUqKHUq9eAUaPGf9abTRRzIt0p+PTz51RetQpvlYokWi1v9Hp0ViuFU6RgQqVK0R2nSBSvCT4JcCZNRsT8Ja7RBeIbaJQRBNi4Uc6wYa6xBT16WOjZ0/qhtvr6oces6neIoKcRFG+UjcbDSuH9164amw3Nwnl4ThoLSNCPHIvp1w7gxrk9Ox7co9+xg4RZzPQrVIyu+fNxxWsKAR6T0TpTUidsN8ntP059lfz6O7z6H0f+OAJjy+wYeuQH1fftwBISJgKPqFlJ2Lt3Nz17dqFs2fLMnDkfqTRmi5JFH0kEQRAic0VBENhx9y7Hnz4l1GQikUZDydSpqZE5M9JY/OYaHKzH6YzUr/hN/P29CIrC9VjR18XXx1r6+hWeQwdiGDnOrSML4tPj/fChq0He8eNyChZ0MHmymezZXQ3yQl7qWDfkGBe23yNpxoT8MrH850W/F87h1acH8ls3sFSuin78FJwpU33tUP/oex7rN0YDA48dYsfDe+TyS8yM8lVIniSEA17tCVJcJov5Z0rrJ6EUvP/T/bud3YnHout4zLuK00+DbmxJbEWj7nkfFc/r06dP0rhxXbJly86WLTvQunE58UcSXe8hUqkEX9+vP+aR/hohkUiolSULBZInJ8Rkwt/DgyTiH1MkijYSowHl8aNYrl3BKs5gilJWK8yZo2TqVNdW7AkTzLRs6dqKbbc5OLj4KlsnnsbhcFK3fzGqdSmAQvW+6DcsFM8xI1GvXIozaTLCl63BWr2m286aCYLAhju3GHryCCa7nd+LlKRj3nzc1i5io+dwFILHjzdU8mE4XgNPoLj+DnONdOgHF0HwiV3Tvc+dO8vPPzcgVarUrFmzWUxmYqFIJzRLLl1i7IkTPA4L+/CzrH5+jC5XjrrZskVHbCJRvCMJDUG9aT2mdh1xpM9I8IUb8A/DYEX/3ZkzMvr0UXH3roxatWyMGfNxK/bdMy9Y1f8wz2+/I0+ldDQdU5bEaX1cNxQEVJs3oB32O5KQYEztO2HsP8itO8yeRoTT9+gBDj97QuGkyZlWrjJJfQ3s8qrLC+Ux0lqqUlY3C08h5gYzfhOngGb1bTynXUJQy4mYXBpL9agfiOndujmo5DB/+X+6/aVLF/j55/okTZqUgIAd+Pn5RW2AoigRqYRmzrlzdN29mwbZszOybFn8PT15azDwR2AgDTdtYmPDhtQTkxqR6LsoDu3Hq3tnpMHvsJYuhyNrNjGZiUIhITBqlIo1a5SkSuVkzRojlSq5in4jgoxsGnWCE+tv4ZvSi64rapGvavqPnX7v3kHbvxfKk8ex5S+Afv0W7Lnzui12u9PJwmuXmHjuFCBhXKlytMqZhzua1azzHAgIlNPNJpu5xQ+zHVv6XIfX7ydRnn+DpWxK9COKRVvHX0loCCj+Wx3OtWtXaNy4HokSJSIgYAdJkkS+/43IvSKV0Ew5fZpexYoxuXLlz37ePHduuu/ezfAjR8SERiT6r/R6tCOGoFmxBHvWbISt3eRKZkRRQhBgwwY5I0aoCA+X0KWLhd69rXh6ugZJHl5+nYDxp7AYbVTvVpCfehZB5fl+N5DRiOe0SWjmzkTw8EQ3aTrm5i3BjXPsrge9pdeR/VwNekPlNOkZX7o8CX0M7NY24olqHymspSivm4O3M63bYvouTgH1+jtop1xEkEmIGF0cS92MsbLQ/ebNGzRsWBsvLy8CAnaQPPkPMusqnopUQvPGYKDyVzoB18ycmcWXL0dpUCJRfCE/dxbvLu2RPnmMsVM3DAMGg/rbmoaJvu7OHSn9+6s4deqvol/Th6LfBxdesbL/IZ5eDyJ7qVQ0H1+OZJk+6SmzZxfawf2RPXuKuXFT9ENHIfj7uy12g83GpPOnWHD1EonUGhZXrknNDBm5p97IHm0/HBILpXQTyWVuj4QfY6eN9EkEXkNOobzwBmvJ5OiGF8OZPHbWoty4cZ2GDX9CrdYQELCDVKlSx3RIon8RqYSmUvr0rLp27R+Tmj/v3KFMmjRRHphIFKdZLHhOGodm9nScKVMRvnUXtmI/zkyd2M5ohKlTlcydq0SrhalTzTRt6ir6jQgysnnMSY6vvUmCpJ50WFiNwrU/DpKUPnqI9vd+qA7sw54tO2Hbdrv9b7P38QMGHjvEc72O5tlyMrRYaRQeYezWNuWxahdJbUWooJtHAscPMhjY4USz6jaeMy8jKKSx+qwMwOXLF2ncuC6enlq2bPmTtGmjvq5HFPUildBUz5SJAQcOUGLpUprkyEFSrZZgk4kdd++y5/59+pUowdTTpwGQAD2L/Tg9D0Qid5M+f4ZP88bIb93A1LwlhpFjxdEFUWjPHhmDB6t5+lRKkyY2hg614Ocn4LA7ObD0GgHjT2E12qnWuQC1ehdBo33fn8RkwmPWNDxmTUNQKF09Zdr+Bgr3NaN7qdfx+4nD7Hx4n6yJfPmzbmOKJEvOHdU6TmgHYJeYKa4fQx5Tpx9mOrbsbiheQ06huP7OVSszrCjOJLG3Nuzs2TM0bdqAhAkTERCwndSpxS/sP4pIJTQdduwA4PSzZ5x+9uyLy8efOPHh3xKJRExoRKL/w+nnj9PPn/DVG7BWrhbT4cQZT55IGDxYzd69crJkcbB1q5HixV1Fv4GnnrNm4BGe335HjjKpaTa27JfLS0MGIHv6BHO9hhiGj3Zr7x+708mS61cYf+4kDqfz/VbsAlgVb9ipbcQT1V6S2YpSXjfnxxldYHHgMf8qHktuIHgpiZhYCkuNdLH2rAzAyZPHadasEcmSJWPLlu1izcwPJlIJjXPYsOiOQySK06SPH+E5biT6yTMQvLwJ37wtpkOKMywWmDtXybRpSqRSGDbMTPv2NhQKCH6hY+OI45zbehffVF50WVaT/NUzfNy99PA+2kH9UB464CrI/mMnthKl3Br/uVcv6XfsALeC31E+dVrGlypPGh8fbqlXcMpzME6JjZL68eQy/fbDnJVRXHiNduhp5I8jMNfOgL5fQYSEsbs27NCh/bRq1Yw0adKyefN2kiT5Qba+iz74pv7cISYTZ54/J8Jiwc/Dg0LJk+MjFjCKRP9KGvQW5ZFDyG7dwl6kaEyHE2ccOiRj0CA1Dx9KqVnTxqhRFlKkELCa7Pw58yI7Z55HEATq9CtKtc4FUWrev+Xp9XjOmIJm3iwElRr9qHGY2rR36/JSiNnEoD8Ps/jyZZJ5allSpSY102ciXPaQbV7NeaE8RgprKcrqZpLA+c+bMmIbSZgFz6kX0Wy+hyOllrDFlbAVTx7TYf2rTZvW0717J7Jly8GGDX+IfWZ+UJFOaIYePsykU6ew2O0ffqaQyehdrBhjK1SIluBEoh+Z9M1rlPv3Ym7eEnuhIgRfvOnWyctx2fPnEoYMUbFzp2uQ5Pr1RsqXdyAIAhe232fDiOO8expBoZ8y0WhYKfxSvW//LwioAjbhOWIIstevMDds4tq95MZv405BYO3tG4w+c5xwi4WOeQrQt1AxPJRSrmhmc85zNFJBQVndTLKbW/4YfWUEAdX2h2gnXkASbsHYNieGjrnBI3YMw7QXLIzyK7Oc5s2bzbBhgyhVqgzLl6/By+sHGRUh+kKkEpoZZ84w7sQJ+hYvTpOcOUni6clrvZ71N24w6dQpkmm1dC1SJLpjFYl+GKptAWj79URisWCtVAVnkqRiMhMFLBaYN8+1vATw++8WOnSwolLBs5tBrB18lMCTz0mZzY++W+qTvdQns5euX0U7qB+Ks6ex5clHxJKV2Au5933r6ts39D92kEtvX1MkWQoW1a5FUqkHQfKr7NJ2I0hxmbSWapTRT0PrjP1nNgBkjyPQjjyD8swrbLn90C2phCNLopgO6zOGwcPx8PeCT+YLCYLAyJFDmTNnBrVq1WHu3EWoVLFr3ILo20SuU/D58/QvUYLR5ct/+FkSrZY8SZMil0qZe+GCmNCIRLg6kmoH9kEdsBlb/gLoZi90JTOi77Z/v4zff1fz+LGUGjVcy0spUwrogk1sGHyKI6tu4JlARYsJ5SjTIhcyuas3i+TdOzzHj0a9ahmCry+6abMx/9wc3DglOdRsYuzZk6y8eQ0/jQdzKlSlQeZsJEgsZ7dxEFc0s1ELvlSOWEZGS70f46yM2e4aJrn4BoJahm5oUcyNMoM09sdutVrp1asrGzeuo3XrXxk7dhIyNzZLFEWPSCU0zyMiKJs27T9eViZtWia/37ItEsVnisMH8ereCem7IAwDBmPs1gvk31SmJvoHDx9KGDJEzf79cjJlcrBxo5GyZR3YrQ72zr/KtslnsBrtVPw1D7X7FMUzwfu6PpsNzdKFeEwaj8RowNSuA8a+AxF8ErgtdofTyapb1xl39iQRVgvtc+enb6FieKtUPFMcYi09CfN4RHZTS4oZRqIWErottu+hPPoc7ZizyJ7rMddMj6FvgWgbWxAVPp3lFBYWSps2LThx4hj9+/9Or179PhSJi35skXq3zZgoEcefPKFi+vRfXHbsyRNSeIk9NETxmMGAduQQNMsWY8+SlbDVG9w65yeu0uth5kxXczyFwrV7qV07GwqFwJV9j9gw7DivH4SSq3wamowsQ/LMH5c5FIf2ox0yEPm9u1jLlkc/egKOzFncGv+5Vy8ZePwQ19+9pXjylIwtVY7svv4YJG/Ypx3IPfVmfMlMnbBdpLCVdGts/5X0hR7thPOoDjzFnt6HsGWVsRWJ/ZPgbQULo9KqePz4Ec2aNeTx40fMnr2ARo1+junQRFEoUglN18KF6bRrFw5BoEH27CTx9OSNwcCmmzeZdOoUYz5ZihKJ4hPZnUC8f2mC7PEjjB26YBg0VBxd8J0EAQIC5IwcqeLVKykNGtgYNsxCkiQCz2+/Y/2wY9w88pSkGRPSY21t8lT82MVVdu8unsMGubr8pkvv6vVTqapbe5+8NugZdfo4m+7eJpmnloWValA7Y2aQCNxQL+WM53BsEiOFDAOo7DmMMJvNbbH9Z2Y7Hktu4LH4BkhA3zM/ppbZQfljLNOYOnfj2r3r/FStPA6Hg02btlG8+I+RRIoiL1IJTbsCBXgYGsrkU6cY90kTPblUSvciRehbQmzZLoqfnIkTI/gnJnzqLLf3L4mLrl+XMmiQirNn5eTJ42DRIgOFCzsJf2tgRZ8zHF19A42Xkp9HlaZ8mzzI309QloSG4DF5PJplixE0HuiHj8HUtj24scjT4rCz4Oolpl08i83hpFu+QvQoWAStQsk72Q2OevXgteIcKaylKaOfRkJHJhSeaiAWJzSCgPLgU7QTLiB7ocdcNS2GvgVxJou9nX7/SUDAJrp370Ty5ClYu3YTGTL8IM0JRd9EIgiC8G9XehoeTmofnw99aEJNJhJpNBROkQJfj9i7bgoQHKzH6fzXX/Gb+ft7EfRJxbwo+sS2x1p2+xYec2eimzrL1bdEEGJ199NvFROP97t3EsaNU7J6tQJfX4FBg6z8/LMNp83OvoWX2TH9PDaznXKtc1O7dxG0iTSuG9psqFcswXPSOCTh4Zibt8LQ/3e3DpEUBIG9jx8y9OQRHkeEUzVtBoaXKE16n4RYJTrOeYzjmmYeKiEBJfRjyGL5+UPRb2x7bn9Kdi8U7fjzKE+/wp4pAfrfi2Ar/GMVuDscDsaOHUm9WdPw8fFBc+YKvr6+MR1WnBddz2upVIKv79d3i0bqDE2pZcsYW748zXLnpnomMbMVxW+yhw9QHtyP7OEDHFmyxqlkxt1sNli6VMGkSSqMRmjf3kafPha8vATO/nGHLWNOEvxcR96q6Wk0tCTJMn4yrmD/HjyHD0Z+/x7WUmXRjxyLI0dOt8Z/O/gdQ08e5ejzJ2ROmIgNNetRLnVaBATuK//ghHYABulrcphbU9QwFLUQu7Yz/xNJiBnP2VdQb7yLoFWgG1QYc5MsIP8xJnr/JTw8jA4d2nLw4H46JUlK5iyZCRaTmTgtUgmNzeEggVgXIIrHpI8fobhyCUud+lhr1CKkTFlxoOR3OnRIxpAhKu7dk1GunJ1Royxkzuwk8NRzpg8/zuMrb0idy582Myp/1k9GduM62mG/ozx+BHvGTDFSJ/POZGTiudOsvHUNb6WS0SXK0jpnHhQyGWGyexzX9uOp8iB+tjxUjVhFUntht8X2n1kdaNYG4jHvKhKjHVPTrBg75UFI8OP1Zrl37y4tWjTm2bOnTJ48g/QBm5CKXzzivEglNMPLlqXjzp30DA4mm78/iT2/XD/Nnyz2V7qLRN9MEFCvWYnnkIGgUWOpVBU8PcVk5js8eCBh6FDXNuy0aZ2sWmWkcmUHr++HMPOXE1ze85CEybW0m12Fog2yIn3f10T66iUe40ejXr8GIUECdOMmYf6ljVvHFVgcdpZev8qUC2cw2Ky0yZmHPoWKkUitwYaBMx5TuOwxE7mgpqR+ArlM7ZB+24QZ9xMElPufop1yEdkzHZZSKTD0K4gjQ4KYjuw/2bHjT7p374RKpWLLlh0ULVoMAjbFdFgiN/imadu99+0D+GzPviAISCQSHEOHRkN4IlHMkbx5g1evLqj278Vaqgy6GXPhH5J5UeSEh8OUKSoWL1agVsPQoa5t2OZwA6v6uQp+lRoF9X8vTuX2+T+bu+QxZwYe82aB3Y6pQxeMPfsgJHBfzxZBENjx8B4jTx/nSUQ4FVKnZUTxMmRO5IuAwAPln5zQDkAve04W888U04/EU4j9ww3lV4PQTrqA4tJb7JkSELagIrZSP+aEaZvNxsiRQ1mwYA4FChRk8eKVpEiRMqbDErlRpBKaQy1b/gh9K0WiKKPcvhWvvj2QGI3ox0zA1PY3t3aWjUvsdli9WsHEiUqCgyU0a2ZjwAArPp5W9s6+xO7ZF7BZHJRt6Sr49f6rQZvdjnrdajzHj0Ya9BZznXoYBg3DmTbd/z9gFLv05hVDTx7l3OuXZEvky/qa9SifOi0AIbI7nND255nyEL72HFQKW0xyW3G3xvdfSJ9G4DnjMurdj3H4adCNLIa5bkaQ/ZjP8RcvntOuXSsuXDhHu3YdGDZsNErlP89uEsVdkUpovtYlWCSKayRhoWgH9kW9ZSO2vPnQzV7o9oZsccmRIzKGDVNx+7aMokXtbNhgIXs2OyfW3WTrxDOEvTFQoEZGGgwuQdIM78+4CALKfXvwHDUU+d072AoXJXzFWuwF3VuH8iQinHFnTxBw7w7+Gg+mlK3Iz1lzIpdKsUjCOe8xgeua+cgFzx9meUkSYsZj3lU0G+6CQoqhYx6MbXKAZ+wYIvlfHDq0n06d2mGxWFm8eAU//VQ3pkMSxZD/++qbe/48s8+d40l4OOkSJOC3AgXoXLiwWFwlipPkF8/j3aYF0rdvMPQdiLFHH7fWZ8Ql9+9LGD5czb59clKndrJkiYkaNWxc2fuQIR1O8OpeKBkLJaPT4hpkKvJxCKP80gU8RwxBefok9gwZCV++Fmu1Gm4t+A01m5h28RxLr19BJpXQs0ARuuYrhFapRMDJbdVqTmuHYZK8I7u5JUUNQ9EIfm6L7z8x2vBYcQvN0ptIzHbM9TNh7JwnVo8r+DcWi4XRo4ezYMEcsmXLzpIlq8iYUdyFG599NaGZc+4cXXfvJoufH7UyZ+ZeSAg99u7laXg4kypXdmeMIpFbOP0T40yWjIgVa7HnzR/T4fyQQkNh8mQVy5a56mSGDLHQrp2VZ9deMr72Ce6dfUnSjAnpurwm+apl+FCPJ3t4H4+xo1D/+QdOP390E6Zibt7SrQml2W5nyfUrTL90lgiLhZ+z5qBf4eIkf18A/kp+hhPa/rxVXCaprTA19ZtJbM/ntvj+E6sD9eZ7eM67ijTYjKViagw98uNI7xPTkX2Xu3fv8Ntvbbh58zpt27Zn6NBRaDSamA5LFMO+mtAsunSJ5rlzs6JOnQ9vOgMPHGDWuXOMr1gRmVhPIIoD5BfPo968Af3YSThTpyFs9yGxr8x/YLXCsmUKpkxREREBzZrZ6N/fij0smEW/neTS7gd4+3vwy6TylG6W8+Mk7Ldv8ZwyHvWq5aBUYejVD1OX7m7dReZwOtl09zYTzp3ihV5H+dRpGVqsFNl9Xc35dNLnnPYcyj31ZjwdyagYsZDMlkZIiMXvgQ4nqp2P8Jx9BdlzPdZCSTDMKoc9b+KYjuy7CILAypXLGDp0IB4eHqxevYHKlav96+2slaqi1P54289F3+arCc29kBCmVqny2Y6mToUKMeHkSR6GhpJJbFAkigPkly+i3LMLabdeOJMlF5OZbyQIsHu3a+7Sw4dSypSxM2KEhWQJI9g6/gzH195E5aGg3sDiVG6fD9X7Wg2JLgLNvNl4zJ0FFjPmFq0w9B6AkMR9O4MEQeDAk0eMPnOc2yHB5PFPwvRylSmTKg0ANgxc9pjBZY8ZCAgUNPQjv7EnCmLxTjdBQHnwGZ6zLiO/F4YtWyJ0CytiK/HjP7ffvHlNr15d2b9/L2XLlmfWrPkkSRK5zsWmzt3Q+ntBLO3KLIoaX01oTDYb2r9ViSd7P1Vbb7VGb1QiUTSS3QlE9vwp1gqVMbdpj6VxUwQv75gO64dz9aqUYcNUnDolJ1MmB2vXGimS38Du2eeZvvgKTodApXZ5qdG9EN5+72s1LBY0K5bgMW0S0uBgLLXqYBg0BIebZ+uce/WSMWePc/rlC9J6+7Cocg1qZciMVCJBwMkd1TrOeI7EIHtFRnM9ihlG4u1M7dYYv4kgoDj5Es+Zl1HcCMae1puIKaWxVEkL0h87kQHYti2Afv16YjKZGD16PL/+2gGpuEog+ptvKsn/62UR9ZORRCI3cDrRLJyL55gROFKmwlq2AshkYjLzjV68kDBmjIrNmxX4+TmZMMFMo/pGDi+7TP8OFzDrrBStn5W6/Yvhn+Z9rYbDgWrLRjwnjkX29AnWUmUwDB6OPV8Bt8Z+810Q486eZN+Th/hrPBhXqjwtsudCKXMNuXypOMkJz0EEKS6T2JafKhErSGYv6tYYv5Xiwms8ZlxGefEtjuSeRIwujuWnDD/cqIJ/EhoawoABvfnjjy3kz1+AWbMWkClT5m++H5861UEhg03boyFKUWzxfxOar+X1P36+L4pvpE+f4NWtI8pTJ7BUrY5u8kx4/yEmipyICJg1S8mCBUoEAbp1s9Cpo4krf95gcIlzhL0xkKdyOuoPLE6qHO+HQwoCyt078Rw/CnngbWy586KbPANb2fJujf1ReBgTz50i4F4g3ioVvxcpya+58+H5vug4THaPU57DeKTagdaRkkoRi8lkaRCr62TkF9/gOfsKyrOvXb1kBhfB3CATKOPG83rnzu3079+LkJBgBg4cQteuPZHL/9u2eHOTZii9xPE9cd3/fXb03rfvsxlOf52Z6bF3Lz6qjwVWEomEbU2aREuAItF3EQRU69eg/b0/ABEz5mJp0uyHrydwJ5sNVq5UMHmykuBgKfXr2xgwwMzL84GMr3qaoCfhZCqcnI6LqpO56Mcus4rjR/EcOwLFxQvYM2QkYtFyLLXquLVB4XNdBNMunmXt7RsoZTK65itEl3yFPryvmSTvOO85npvqpcgENUUMg8lj7IKC2LudWX7lrSuROfUKp68aff+CmBpnAXXs7oETWUFBQQwa1Jdt2wLImTM369ZtIVeu3N91n5YmzUCsoYnzvvoKKJ0mDRKJBN3f6mXKvG+y9/efi0SxjeTtW7z6dEO1ZxfW4iXRzZyHM3WamA7rhyEIsHOnnNGjXQW/JUvaGTrUCG8esPiXUzy//Y5UOfzosbY2uSuk/bCBQH7xPJ5jR6E8fgRHipTops3G3Lgp/Mdv1//FG6OBmRfPseLmNQBa58xD9wJFSOLhKui1Y+KqZh6XPKZikxjIYW5FIcNAPITYuwtIfuktnnPfJzKJ1Oj7FMDUJAt4xI1eSYIgEBCwid9/74der2fgwCF06dIDRRRs3ZcEB4PEAog7neKyr77DHGnVyo1hiERRS3HkEN6dfkWi06EfNQ5Tu47i6IJvcOaMjJEjVVy4ICNzZgdr1hhJrnzEHwNP8eDiaxKnS0CHBdUoVDvzh+GRsps38Bw/CtXe3Tj9/FyPe8u2oHbfqf53JiOzL59n2Y2rWB0Ofs6ag14Fi5LyfZ2UEweB6rWc8xiDQfaStJaqFDOMIpEj9naDVlx4jcecqyjPvnYlMr3fJzI/cHffv3v69AkDBvTmwIF9FChQkOnT55IlS9You3/vti3EGpp4IG6coxSJ/kZImBBHmrTops/FEYVvjHHd3btS2rWDbds8SJrUydSpZgpkeMKfk06x9sRzEqXwotXUipRonA25wlWrIXtwD4+JY1H/sQWntw+GgUMwtusIWq3b4g4xm5h7+QKLr1/B7LBTL1NW+hQsSvr3AywFBJ4o93Daczgh8tsksRWksm4JyW0l3BbjNxEEFKdf4bHgGsrzb1xLS/0KYmqUOc6ckQHXQMn58+cwefI4pFIZo0aN49dfOyAT69tE/4GY0IjiDMWxIyhOncA4YDD2PPkI23VQrJWJpFevJEyapGTtWgWenjBokIUqRZ+zZ+YpJh54jLefB03HlKFsi1wo3tdqSB8/wnPKBFSb1oNag6FHH0ydurp1Cnao2cSCq5dYeO0yBpuVOhmz0LtgUTIn+tgn67X8LKc8h/FKeQofewaqhK8kg7U2kti4vUEQUB5+hseC6yiuv8ORWIN+QCFMDTODJm69XZ8/f5Y+fXpw+/ZNqlWrydixE8Xp2KLvErdeIaJ4TXnkEMo9Oz92mhWTmX8VFubaubRokRKHA9q2tdGuSSjbJh1g4tiHeCZU02BwCSq2zfuhKZ70+TM8pk1CvW41yOWY2nfC2LUngr+/2+L+NJHR26zUypCJPgWLkc3340ylEFkgZzxH8Ei1E40zMaV1U8huboWMWHiGw+5EtfcxHotvIL8TiiOlFt3wYpjrZIgzu5b+EhQUxOjRw1i3bjXJk6dgxYp1VKtWI6bDEsUBYkIj+qHJL18Emx174SIY+v+Ooc8A8Ii9O1RiC5MJlixRMHOmivBwqFfPTssGr7m45gQjKtzHw0dF3QHFqNQuLxovVyGl9NVLPGZMQb16BQDmlm0wdu+NM2kyt8Ud8j6RWfQ+kfkpQ2Z6FSzyYUwBQIT0Kec9x3FHtQ6FoKWIYQi5jR1R4r4lsEgz21Gvv4PHshvInumxp/chYnxJLNXTxYk+Mp+y2+0sW7aICRPGYjIZ6dKlB7169UXrxjEXorhNTGhEPyabDY9pk/CYNgl7gUKEbd8LKnEHw7+x22H9egWTJil59UpKuXJ2fmv+lsBtx1jw8z3UWiU/Dy1FyRY58PBxFfNK37xGM3MqmpXLwOHA/HMLjD374EyZym1xBxmNzL96kaU3rmCw2fgpQ2Z6Fyz62RkZg+QNFz0mc1OzFAlScps6UsDYB40Q+8a0SHRW1BvvwqrbeL01Ysvlh75vIazlU8WJzr5/d+LEMX7/vR+3b9+ibNnyjB07SZyMLYpybk9orFYro0aNYs+ePSiVSlq1akW7du3+8bq7du1i7ty5PH/+nNSpU9OjRw/Kl3dvQy5R7CO7ewevzu1RXL2MuWET9GMnistL/0IQYMcOOePGKbl/X0aBAg5GDXrNy0NHWf3rXVQeCmr2LEyVDvlJl9mfoCAdkjdv8Jg9Dc2KpWCzYW7SDGPPvm7d+v7GoGfOlYusuHkVs91O3UxZ6FGgCFkTfUxkzJJQLnvM5JpmHg4sZDO3oKCxH17O2FePIX1jQLPqNuoNd5EabFA2FWETSmIrnDROPocfPLjHiBFD2LNnF6lSpWb58rVUq1bjsxmBIlFUcXtCM3HiRC5fvsyyZct4/fo1/fr1I3ny5NSo8fka6oULF+jXrx9Dhw6lSJEiHD16lK5du7Jp0yayZ8/u7rBFsYHTiWbxfDxHD0fw8CB8ySqstWrHdFSxmiDA0aMyxo5VceWKawv21LFv0Z0/wtZud1BqFFTrWpCqHQvg5atx3ej1azyHj0azYgnYbFgaNsHQsy/OdOndFvczXQSzL59n7e0b2J1O6mfORo/8hcmYMNGH61gk4VzVzOWqZg5WaQSZzA0obBxEAkdGt8UZWbJ7oWiW30K9/SE4BSxV02Bqk5OEZdJii4PN3kJDQ5g6dSJLlixErdYwePBw2rfvhNqNW/hF8Y9bExqj0cjGjRuZP38+OXPmJGfOnPz666+sXr36i4Tmjz/+oHLlyjRq1AiAX375hSNHjrBr1y4xoYmHpM+e4tW9E8oTx7BUropuyiy3Tmb+EV24IGXsWBUnTshJmdLJ8AHvEG4f4tDv7xOZLgWp0jH/h8GR0jev0cyeDiuWovkrkenRB2f6DG6L+UFYKDMvnWPT3dtIgCZZc9AlXyHS+ST4cB0req5rFnDZYwYWaRjpLDUpbBiEnyOn2+KMFEFAceY1muU3UR1/gaCWYWqcGVPL7DhTxs26EbPZzLJli5k+fRLh4eE0a/YL/fsPJnHi2NuwUBR3uDWhCQwMxGq1UqDAx4F0BQoUYO7cudjt9s/mdLRo0eKLuR0SiQSLxeK2eEWxxKZNJGz7Kzidrq6zTVvEydPzUeXmTSkTJijZs8c1PLJP12DUjw5yYcI/n5GRvnqJZvZ0NKuWu+YctGhBSIfubk1krge9Zealc2x/eA+VTEbrHHnolLcgKbw+fvDbMHBDs4TLHtMxSd+RxlKZwsbfSWzP57Y4I8XqQLXnMZrlt1AEhuD0VWPolhdTkywICeLmGQqHw8HmzRuYMGEMz58/o1y5CgwZMpKcOXPFdGiAOMspvnBrQhMUFISPjw+qT4o3/fz8sNlshISEfJbFZ836eTO0e/fucfr0aRo3buy2eEWxhFaLPWcu1+iCNGljOppY68EDCRMnqti6VY6XF3RoHUyCl4e4PisQtec/JDIvX+AxcyrqNStdxb6NfsbYvTe+hfPgdMMyiCAInH75nBmXznH42RO8lEq65C3Ib3kK4P/JTjUbxk8SmSBSWctR2DCIpPYi0R7jt5CEmdFsuIt6XSCytybs6X3QjSqOuWZ6UMWtrdd/EQSBgwf3MXr0CG7dukHu3HmZPn0OpUuXjenQPiPOcoof3JrQmEwmlErlZz/76/+t/2c2VHBwMF26dKFAgQJUrFjxm47p6xt9WzX9/ePmaeNYYds2ePQIevSAatVQVq2Kr3hW5h89eQIjR8KKFa6NXu1b6kjwaj83lt0kxEfFz0NL8VP3Inglel8j8+gRjB8Py5a5imxat4aBA9GkS8f7a0Trc9spCPx55w4TT57k9PPnJPb0ZFyFCnQsWBCfT2osrBi4wAJOMhEDb0hPRcoynNTKEqD8Pwdwt3uhsPAqbAgEkx3KpoIZeZGXT42XVMK/PZI/6vvI4cOHGTx4MKdOnSJ9+vSsW7eORo0aIY2NI0bevYN3Fvz9/f79uqIoERPPa7cmNCqV6ovE5a//12g0/3QTXr9+TZs2bZBKpcycOfObXyzBwXqcTuHfr/iN/P29CBKz/WjjtWotsof3CWvcEv9kCQl6p4/pkGKdV68kTJumZM0aBRIJ1KseSpKQAzxafofQBCrq9CtKpXZ58fBRY3bYsZ29jMf0Ka7OvjIZ5ma/YOzaE2eq1K47fP98jq7ntsVhZ/Od28y5coH7YaGk9vZhXKnyNM2WA41cgVVnI0hnw4qeG5rFXPGYiUn6jhTWMlQ2rCS5vZgrTGLB684poDzxAs3q2yhPvERQSjHXyoDpl2w4Mr3vlBz878/ZH/F95Pz5s4wfP5rjx4+SNGkyJk6cRtOmLVAqlQQHG2I6vH/kU6cuSoWMIHGWk1tE1/NaKpX835MUbk1okiRJQkREBFar9cOZmaCgIJRKJT4+Pl9c/9mzZ7Rs2RKNRsPKlStJmNB9LdVF7qc4eRynnz+OLFnRT5qGoFS5dULzj+LNGwmzZilZsUKBwwHVyoWSNPQAL7ff4Z2fhgaDS1C+TR40WtdrTBZ4G4/pk1Ft3QJKJaa27TF17o4zWXK3xBtuMbPy1nUWXbvEa4OBnH7+LKhUnVoZMiP/5AuKVRLBdfUirnjMwiwNIZW1PAUN/T8kMrGBxGBDtfU+mjWByB9H4PDXuOpjGmZG8P3nL2VxxfnzZ5k8eTyHDx/Ez8+PUaPG8csvbb76ZTQ2MXXsitIn9scp+j5u/bTIli0bCoWCy5cvU6SIa/374sWL5MiR44sC4LCwMFq3bo2XlxfLli0jUaJE/3SXorjAZMJz7Eg8FszB/FNddItXuEYXiD4TFCRh9mwly5crsFqhQvEQkobsI3j/fYxJPPl5VGnKtMiF6v3wQvmVS3hMm4xq9w6cnlpMHbti7NgVwU07Tl7odCy4donVt66jt1kplTI1M8pVoWyqNJ/1ITFLQrimmc81zXws0jBSWypRyNifpPbCbokzMmSPwtGsCUS17QFSgw1bbj8iJpXCUilNnBtN8Hfnzp1l8uRxHDlyiESJEjF48HDatGmP1o3DR7+XtUo1sYYmHnBrQqPRaKhTpw4jRoxg/PjxBAUFsXTpUkaNGgW4ztZ4eXmhVquZNm0aoaGhzJo1C4fDQVBQEABqtRovL/HDLq6QX72MV+f2yO/ewdSmHfohI2M6pFgnKEjCnDmuRMZshjKFgknybh+64w+Qpvbml0nlKdkkOwqV/P2U5pN4TJ+M8vBBnD4JMPTuj6ldB4RE7umYe/3dW+ZducjW+3cQBIHaGbPQKW8Bcvt/vs3eKHnLVY85XFcvwibVk85Sk4LGPiS253dLnP/K4UR59DmatYEoT71CUEixVEuLqWlW7LndN7cqJgiCwMmTx5k+fQrHjh3G19eXIUNG0rr1rz9UIvMX2f17EOIJidxzVlIUMySCIER9gcn/YTKZGD58OPv27cPT05M2bdrQpk0bALJkycK4ceOoV68eRYoUISws7Ivb16pVi8mTJ0f6eGINTSxls+ExYwoeUyfi9E+MbvocbOUq/ONV4+tj/e6dhLlzFSxdqsRshhJ5g/B/swfLiyckz5KIGt0KUaRuFmRyqWtK88F9eEyfguLcGZx+fhg7dMHc+lcEL+9vOu5/ebydgsChp4+Yd+Uix188w1OhoHm2XLTPk59Ufzt+hPQpVzxmcEu9CidWMlrqUsDYB19Hjm86ZnSRBJtQb7mPZsMdZK8MOJJ4YG6cBVPDTFG+rBTbntuCILB//x6mT5/ChQvn8PdPTKdO3WjVqi2enp4xHd5/5lOn+jfV0EjCQtEO7Ivy4D4EtcbVk2nQUJDJXD2xenVFcf4sjhQpMYwci7VCZdcNDQa8O7RBcfIEttJliZi3GN4vyclu3kA7dCDhW+J+HU+8qKEB11maCRMmMGHChC8uu3Pnzod/nz171p1hidxIdv8eXp3bobh8CXO9hujHT0ZIINZH/eXtWwlz5348I1Mkx1t8X+5CuPSc5PmSUGN0TfJVy4BUKgGHA9XWLXjMmIr85nUcKVOhGzcJ888t3DKk02S3seVuIAuuXuJOaDDJPLUMLVaKFtlz4aP6vO9HiCyQSx7TuKfaBEjIYm5CflMPEjhiwUwfQUB+OQjN+juo9j5GYnNiLZIU/YBCWMulinODIv/OZrOxbVsAs2fP4NatG6ROnYYJE6by88/N42V3X23/XkjfvCFs2x6kwe/w6tAWZ8JEmDp3w+eXn7Fnzkzo3iMo9+7Cu00LQo6dxZkmLZo1K5C+CyJs3xG8urRHs3o5pnYdAfCcNA5jnwEx/JvFbWLFpcit1CuXoR3cH0GjIWLRciy168V0SLHGmzeupaUVKxRYLFAw80sSPd+N7PorspVKRY3u9chWKpWr/sRsRr1hLR5zZiB7/Ah7xkxEzJyHpX4jUCiiPda3RgPLblxl+Y2rBJtN5PD1Z06FqtTOmAWl7POaktfys1zymM4j1U7kgge5TO3JY+oSK2YtSfRWVNsfotlwF/ndUJxaBaZGmTE3yYIjQ4KYDi/a6fV61qxZwYIFc3n+/BlZsmRl9uwF1K3bAIUbnkexlfLAfnSz5uPIlh0HYKnXEOWJo9jz5EX24B5h2/cgaL0wZcmK8ugR1GtXYhw4FNm9e9hKlsGRMRO2kmWQ3bsLgPz6VSR6PbZiJWL2F4vjxIRG5F5SKdaSpdFPm40zSdKYjiZWePXKVey7apWr2Ddf2mckeLYLzZ0gCtTISLWuTUifz/VYSSLCUa9YhmbBHGRv32DLlx/9sNFYq9UAN/T/uPEuiEXXLrHlbiBWp4MqadPzW578lEie6rNCXwGBJ8q9XNJM55XyFCpnAgoa+pHb1DHmp18LAvIbwag330W94xESkx1b9kToRhbDXC0deMb9D/JXr16ydOkili9fQnh4GMWKlWD8+MlUrFgldvaRcTMhYSLUWzZiLVseaUQ4ysMHsFSvieLieew5c3+2acFWpCiKs6cBcKRM6fq3zYb8xjWsxUsC4DFxLAbx7Ey0ExMaUfQSBFffE4kES8MmmJv9grnZL+LoAuDFCwkzZ7r6yDjskCvFIxI+343383BKNMlG1U7VSZrBtRQnff0KzcJ5qFcsRaqLwFq6HLp5i7GVLB3tj6XD6WTP4wcsunaZUy+f4yGX0yx7Ttrnzk+Gvy0VOrByV7WJKx6zCJHfQutISUn9eLKZfkFJzBaTSnRWVDsfot54D0VgCIJGjrlaWsxNsmDPGT8arl29epn58+ewbVsADoeD6tVr0blzNwoWjD07ymID3cQpeHduj1/65EicTqylymDsOwjtkAE4kyb77LpO/8RIX74AwNy8FeotG/FL5Y8jWw7Mv7RGfvkiEosFe9HY034grhITGlH0EgTU61YjqNVYGjQWExng8WNXIrNhgwLBKZDN7w5+b/bjG26kXJfcVGqfjwRJXAWYsnt30cyZgXrTenA4sNSui6lzd+y580Z7nGFmM2sDb7D0+hWe6iJIqfViWLHSNMuWkwR/q6uwSMK4qV7GNc18DLJX+NpzUDFiARktDZARg2c8/qqN2XwX1d4nrrMxWROhG1oES430CF6xqeVw9LDb7ezevZNFi+Zx5swpPD21tGnTjl9/7UDatOliOrxYSfboIfacuTH0GYhUH4F2QB88h/8OJhPC37rdo1Ihed8gVvD1JfToGSRBQR/aI7jOzgxEfuY0Xn26gUyObupM7AUKufvXivPEhEYULZT7dmPPnRdn0mRELF2F4O0T75OZe/ekTJ+uJCBAjlQikEl7g6Rhh0guc1JlRH5KN8+Bxkv1Yeu1Zu5MVHt3I2g0mFu0wtihC043fADdePuWiUdPsOXubYx2O0WTpWBY8dJUS5fxs0Z4ABHSJ1zTzOeWegU2qZ6U1nKU180hla0CEmLu7y0JMaPe9gD1lnvIH4bj9JBjrpkOc8PM2HP4xovnYlBQEGvWrGD58iW8fPmCVKlSM2LEWJo1a4G395eNTEUu0kcP0Q4eQMjFGziTpwBAN202Pg1rY27eCklExOc3sFgQPm0uKJF8SGbkF84hcTqxFy5CwmL5MYwcCw4nXt06Enrygrt+pXhDTGhEUUqii8Bz6CA0a1ZibNcBw5iJCAnjd1PE69elzJihZPt2OQq5k0zKi6QwHSdTcjVVRhWlSN0syJUysNtR/vkHHnNnorh0EaevL4a+AzG1bofgF71LInank92P7rPsxlVOvHiGWiajfuZstMmVl1x+Xzbiey0/yxWPOTxU/okEKRkt9chr7Ia/I3e0xvl/2Z0oT75EHXAP5eHnSOxObPn8XQMiq6aNF7UxgiBw4cI5li9fwrZtAVitVkqXLsf48VOoVKkKMlncbgIYFRTXriBovT4kMwD2PHmROBw4kyRBfvvmZ9eXvn3z1XpAz4ljMfQbhCQ0BPmD+1hLlQXA55cmSCLCXV/0RFFGTGhEUUZx+iReXTsgff4MY/fe8b4I7sIFKdOnq9i3T45aYSOT7DSpbacpUNKfqp0qk730+0JavR7NilVoFsxD9vQxjrTp0E2Yirlx02jfev3WaGD1reusvHmNlwY9KbVejK9QgTppMpNI/XnPFQc2Hqr+5KpmLm8U51E5E5DP1J1cpvZonSm+coToJ3sUjvqP+6i2PUAWZMKZSI2peVbMdTN+nKsUx+l0EWzevJEVK5Zy69YNPD21NG/ekjZt2pM5c5aYDu+H4kiSDGl4GNIXz3GmcO3Ek911tRRxZMqMfPYMMBjgfV8exbkz2P5h+Uh+9gyCTIa9YGEkYaGuHzqdrv/ANRhWFKXEhEb0/cxmPMeNQjN/Ns40aQn7cy/2wkViOqoYIQhw7JiMGTOUnDghR6Mwk4XjpBcuUqp+Wqp0rEeq7K6zLdJXL9EsXoB65TKk4WHYChVBP/z9jqVo/CYtCAJnX71g+c2rbH9wD5vTSZmUaRhXujyV06QnaRKfz5pimSUh3FKv4LpmIXrZC7wd6Silm0hWc/MYK/SVRFhR7X6EeusDFFeDEKQSrKVToK+XCWvpFHF+HAG4/o6XL19kzZqVBARsxmDQkzNnbiZPnkG9eg3QiuNDPviWWU72goWw5cyNV7dO6EeORWIy4tWnB+aGTbDUrI3H5PF4d+uIoe9AlPv2oLh4Ht202V/cj+fEMRh+HwaAkCAhjjRpUa9b7TpGhowIPgmi7PcTuYgJjei7yK9fdY0uCLyNqVVb9ENHwQ/YGv17OZ2we7ec6dMVXL0qx1NhIBuHyOpxk8qts1GhbfMPhb7ya1fQzJuNalsAOJ1Ya/yEsWMX7NG80yTCYmHjnVusuHmNO6HBeCtVtM6Zh9Y5836xWwkgWHaL65qF3FGvwy4xkcJahtL6qaSxVkZKDCQMdifKUy9R/fkA1YGnSKxO7BkToO9TAEut9Dj9o7+RYGwQGhrC5s0bWL16Jbdv38TDw4OffqpLq1ZtyZevwGfb50Uu3zTLSS4nYu0mPAcPIEH9mggKJZZatTEMGQkyGeEr1uHVswsJK5XGkTYd4cvW4Eyd5rO7UJw6gaBWY89f8MPPdFNm4tW9E8jkRMxeENW/oogYGH3gbuLog+ijmTkNz/GjcPr6oZsxB1v5StFynNj8WFutEBAgZ+YMBfcfyPGShZHWcYJ8aZ9Q7bc8lGySHZWnAhwOlPv2oFkwB+WpEzg9tZibtcD0a4doLfQVBIHLb1+z6tZ1/rgXiNFuJ1/iJLTMkYc6GbPg8bfmaU4chPgf5oR1Oi+Ux5AJajKbG5HH1DHGRhPIAkNcBb47HiINNuP0UWGpkQ5znQw/fIFvZJ/bdrudo0cPsX79Wvbs2YnFYiFfvvw0bfoLdevWF4t8/4Xs/j0SJfIkSJzl5BbxZvSBKO6QmE1YatVGP35KvCv81eth1SoFc+fIefNWjo/0Dfk4SdkiEVTrmI/clUojlUqQ6HWoFy1Gs2g+ssePcKRMhX74GMzNf4nWgkCd1cLmu4GsunWNG++C8JArqJspK61y5CFP4iRfXN8kecct9Upuapai4ylaWSqK6UeQ3fwL6hhohCd9bUC18xHqHQ+R3wlFkEuxlk2J+acM8WZJCeDOnUA2bFjLpk3refPmNYkSJaJFi1Y0bfoLOXPmiunwfhjaPt1BIYNIznIS/ZjEhEYUeYKAetliHGnTYStf0TWXJJ51FX37VsLixQoWL5KjN8jw5TFFZaepWVdBlY75SJPLtSNI+uQxmiULUa9ZiVQXga1gYQyDhmKpWRvk0fOyEwSBC29esebWdbbev4PRbieHrz8TSlegQeaseClVn18fgTfy81zXLOK+6g+cEisprGWoLptOopCySN389iDRW1Huf4p6+0MUZ18hEcCWxx/d4CJYqqVFSBg/Zgq9efOaP/7YzKZNG7h+/SoymYxKlarQuHEzKlWqgvLvfVBE/8owaBjKhPFjSTI+ExMaUeRZrWiWL8aeNz+28hXjVTLz4IGE2bMUbNyowGaXkJRAivlcpMGviSnXqpyrPkYQUJw4hmbRfJR7d4FUiuWnOpjadYzWJlohZhOb7txmze3rBIYE4yFXUC9TVppnz0W+xEm/qKmwoueeehM31Et5p7iKwulFDnMrcprakciRxXW6GDct8VkdKI+9QL3jIcojz5BYnThSeWHsmAdLzfQ40n7bpPAflU4Xwa5dOwgI2MTRo4dxOp3kzZuPMWMmULt2fRIn/nLrvCjy7IWLRL6GRvTDEhMa0f8nCCh3bMNWrgKC1ouwgJ0IvjE8i8eNzp2TMn2qlIOH1EhwkJLLFM9whwZd01OsXg0UajkYjahXr0CzaD7y2zdxJkqEsVsvzK3aftbLIio5BYGjz56w9vYNdj96gNXpIH/ipEwpW5G6GbOi/Ydv8cGym9zQLOGOagM2qQ5few7K6KaR2dzYvbuVHE4U59+g2vUI1b4nSCOsOBOpMTfIjLlmOux5/H/oupjIMpvNBATsZ9mylRw4sBez2Uzq1Gno3r0XDRo0IVOmzDEdYpwhP3cWEnpAJnGZLi4TExrRV0mCg9H274X6zz/Q/z4MU/fe0d7gLTZwOGDnThnTJkm4eUeDAhMZOUHNCkHU7ZqNLMVqIpFIkD59gmbZYtRrViANC8OeIxcRM+ZiqVMfNJHbIvqtnkaEs+HOLdbdvsFzvY6EKjUtc+Smabac5PDz/+L6dkzcVwVwU7Oc14qzyAQVGS11yWlqSxJ7Yfd18xUE5NfeuZKYPY+RBZkQNHIsFVJjqZkOa7HkoIj7Z/ysVitHjhxk69YA9uzZhV6vw8/Pn+bNW1K3bgMKFiws7lKKBp5jR4g1NPGAmNCI/pFy/x60PbsiDQ1BP3g4ps7dYzqkaKfXw+qVMmbPkvI2WI0HIeRTn6Bpcwc1OuTEL3Ve17LSsSNolixAuXe3a3p49VqY2rbHVqxEtJxZMNps7Hp0n3W3b3D8xTMkQOmUaRharDTV0mdAJfvyZRwsu81N9VLuqjdgkYaRwJ6R4voxZDM3dV+RryAgCwxFvfsRqt2Pkb3QIyikWMukRF89HdYyKUET99+CbDYbx48fYdu2P9i1awfh4WH4+CTgp5/q0KpVC3LmLIg8muqqRKL4RHwViT4j0evwHPY7mlXLsWfLQej6ABxxfDfFixcSZk0TWLdejcmqICHPqJTiJm26eVGyUQFUngokEeGoF81DvWwx8vv3cPr5YezRG3PL6FlW+qvAd33gTbbev4POaiW1tw/9CxencZbspPT6srbEip776j+4pV7OG8V5pIKSDJafyGFuTXJbSbedjZHdC0W15zGq3Y+RP45AkEmwFUuOoVMerBVTx4uBkFarlePHj/Dnn1vZvXsHYWFheHl5U61aDWrXrkuZMuVRKpWxuiWBSPSjERMa0QeKM6fw6tIB6bMnGLv2xNBvEKhU/37DH9SlSxImjXFw6IQXggDJCKRxkWe06peKbCWLI5FIkN284VpW2rwBidGArUAhIuYsxPJT3Wh5bF7qdWy6c5v1d27yICwUjVxOjfSZaJotB8WTp0L6tzNArp1KF7itXsU91WZsUj0J7VkooR9LFnMTNIJ7lghlD8JcScyex8gfhCNIJdgKJUHXKgeWSqnjxQ4ls9nM0aOH2b59K3v37iY83JXEVK1anZ9+qkvZsuVRxeHXk0gU08SERgSCgOeoYWjmzMCZOg1h2/ZgL1ospqOKFg4HbA2A6ROd3HnigxwzmdQXad7EQIOumfBLlQosFlQBm9AsW4zi3BkEtRpz3QaY27TDnidflMekt1nZ+eA+G+/e4sTzpwhAseQp6JqvELUyZPpiuzWAUfKWO+oN3FavIlQeiFzwIKOlLtlNrUjqjtoYQUB2LwzV3ieo9r1PYiRgK5QUXbOsWCqmQfCLnjqi2ESv13P48AF27vyTvXv3YDDo8fFJQNWq1alVqzZlyohJjEjkLmJCIwKJBElYKOYWrdEPHx0nRxdERMD8mTaWLlURovdEQyglk5/it+4KyjXJiFIjd/WOGT0V9dqVSN+9w54uvasJXpOmCImitu7E4XRy/MUzNt25xc6H9zDa7aT29qFXwaI0ypKddP8w58WBlSfKfQSq1/BEuRenxE5SW2HK6WaR0VIXpRDNW5wFAfmtEFT7nqDc/8S1nCSVYCuYBF2TLFgrp4kX4wdCQ0PYt28PO3du58iRg5jNZnx9falbtz41a9amZMnSYq8YkSgGiAlNfGW3o5kzA1u5Cthz50U/eUac7CtzN1BgwnAze44kxOb0wlfylKbFr9JpkB+ZCuVE4nCg3L8XzYolKA4fBIkEa5XqmFq1xVamXJQ+JoIgcCM4iM13bhNwL5A3RgPeShX1M2ejUZbsFE6a/B93uATJrhGoXsNd9UbM0mA0zsTkNnUim7kFiRzRPEnZ4UR+JQjV/ieo9j9F9srgqokpnBRdy+xYKqSOF2dinj59wp49O9mzZxenT5/E4XCQPHkKmjdvSY0aP1GkSDGxsFckimHiKzCekuh1aJYsRKrTYc+dN04lM04n7AiwMn2SkxuP/JHgSTqPOzRvoueX3mnw9s+F9MVz1JPHo169AtmrlziSJsPYuz/m5i2jvMj3aUQ4W+/fYcvd29wOCUYhlVIhTToaZs5GpTTpUf/DB6FB+oq7qk3cUa8jWH4TqaAknbU6Wc1NSW2tGL1dfM12lEefozz4FNXhZ0iDzQhKKdYSyTF0yYu1XEqEBHG7JsbpdHLlyiX27dvD3r27uXnzOgBZsmSlS5ceVK9ek7x584tbrEWiWERMaOITQUC1dQuWmrUREiQkdP8xhDjUgTQ8zMn0MXrWbfIixOiLCj2l0l+lS28FZeqlQCo4UR7cj3rVMpQH9oEgYCtbHv24yVgrV43SkQTBJhPbHtwh4G4g516/BKBgkmRMKF2B2hkzk0j95VkNGwYeqnZwR72O54ojCBIniW0FKK2bTCZL/Wjdbi0Js6A89hzVoWdw4iU+RhtOTwXWMimwlk+NtUxKBE/Fv9/RD0yni+Do0SPs37+HAwf2ERT0FqlUSqFCRRg+fAxVq1YnffoMMR2mSCT6CjGhiSekr17i1aMzysMHiZg5D0uTZghJvhxS+CO6eNrMpJFmjl1Kgl3wwVf+ilZVHtFjmC/JM6ZH+vQJ6kljUa9fg+zlCxyJk2Ds3gtz019wpkkbZXHorBZ2PrzP1vt3OPrsCQ5BIEtCXwYVKUHdTFlJ8w/DKJ3YeaY4zF31Bh6qdmKXGPBypKaAsTeZLU1I6MgUZfH9nexxBMojz1Aefobi0lskDgGHnwYaZiaseDJsRZLG6SGQgiAQGHibgwf3c/DgPs6ePY3dbsfb24cKFSpSqVJVypevSKIorp8SuZ84yyl+EBOaeED1x2a0/XshsVjQjZ+CpXHTmA7pu1mtAounhrF8hZLHwUmRYidr4sf8+quNJp2SIRdSoNqzE/XAFSiOHQHAVq4C+jETXWdjFFFztsFgs3HgyUO23r/DgSePsDgcpPLyplPegtTNlJUcvn5fLEu4tlqf465qM/fVAZikQaicCchsbkQWSyOS2YohIRqWAG1OFJffojz8DOXR58gfRwBgz5IQY7tcWMulwp7DF/8k3tjiaG+U0NAQjh07wuHDBzly5BAvX74AIFu2HHTo0IUKFSpRuHBRFFH0/BDFDuIsp/hBTGjiMElIMNoBvVFvDcBWoCC62QtwZIi+b/zucO+micnDdew9kRijIzUe0ghqFrlD76Ge5CiUBNnNG6hHzkK9eQPSkBAcKVNh7DsQc5NmOFOmipIYTHYbB588Ztv9O+x/8hCj3U5iD09+yZ6bupmyUCBJsn+srQiW3eSuejP3VJvRyZ4gE1SktVYls7kxaayVkBH123slQSaUJ16gPPYc5amXSHU2BIUUWxHX9mprmZQ4U3pF+XFjC6vVyoUL5zh27DBHjhzi8uVLCIKAt7cPpUuXpXfv/lSoUInk0TRzSxQ7iLOc4gcxoYmjlAf3oe3RBWnwOwwDh2Ds2jNKa0TcyW53smL6W5YulRP4OiUCiUnt84LmTd/wWz9fPGwaVH9sQj1oFYqrlxGUSizVamL+ublrp5Ls+5dNTHYbh54+5s/7d9n35CEGmw0/jYaGWbJTJ2MWiiZLgewfCqtDZfe4r9rCPVUAofJAJIKMVLayFDYMJL21ZtRvtbY7kV9/h/L4C5THX6C4GQyAw1+DpXJarGVSYi2WDOJoPYzT6eTmzRucOHGMY8cOc/r0SYxGI1KplHz5CtC7d3/KlatAvnwFxF1J8Yg4yyl+EF/RcY3VinZQPzQrl2LPmo2wtZuw58oT01H9J/euRTBjtOtsTLg9A0qJibJ5ntJzkIqipT1RHD2LuucaVLt3IrFYsOfIhW7sRCz1GkZJ3xijzcbBp4/Y8eDehyQmkVpNvUxZ+SlDZkqkSIX8H5KYMOkDHqi2ck8dQLD8OggSktuKk0s3hQyWOngIXw6R/B7S1waUJ1+iOPEC5elXSCOsCFIJ9jx+GLrnw1I6JY6sCePkBGtBELh79w4nTx7nxIljnDx5jNDQUAAyhWorNAAAMcRJREFUZszEzz83p3TpcpQoURLvf6hhEsUP+skzSJTIM6bDEEUzMaGJaxQKpK9eYOzUDcOAwaD+sbbXmg021s5+zapVCm6/TYuTFCT3eUeb+k/oMtCHBK+CUG9ch6r7BmSvX+FMmBBTi1ZYmjRzJW7f+aGtt1rZ/+Qh2x/c49DTRxjtdnzVmn9PYmT3ua/aygPlVt4prgGQ1FaYkvrxZLDUQetM/l1xfcZkR3HhDcpTL1GeeIH8QTgAjsQaLBVTYy2ZAluxZAg+ca9DrdPp5O7dO5w6deLDf+/eBQGQMmUqqlatQcmSpSlZsjTJkkXhYy76oTkyZhJraOIBMaGJCywWPKZNwtzsF5ypUhOxcn2ULLO4iyAIXDnyhrmTjRy5mIxwZ3bkEiul872hW38ldcsK6BetQ1V/A4prVxBkMqwVKqEfOwlrpSrfPVMp2GRi3+MH7Hx4n6PPn2BxOEjs4UmjLDmolSETxZKn/CKJERAIkd3mgWobD1V/Eiy/CbiSmBL6sf9r777jo6rSBo7/pqZNeu+FkA6BhBIIRZAOAlZ0raztVVzLrvjuurroi2V33aZrd111lRW7CNI7Sk8DQgJJSK+TXiaTaff9Y8JIIAhRmDBwvp/P/SRzOXPnuU8uuU/uPfcchvQsxN0S9rPisrFIKAuaUe2uQb27BlVOAzKDBUktxzgqkM5rYzFkhmCOu/yuwphMJo4cOcTevbvZs2c3+/btprm5GYCQkFCmTLmazMyJjBuXSVRUtBgXRuiXesM68HSBjKsGOxThIhIFzWVA3lCPy9tvIHl7033/EocpZpprOvngbzV89pUbJzqGYEFFiFcL99xcw4MPyvD7fgNO//oUbt2CxmzGmDqSzuf/hH7hDUj+P++2TVVHO+tLS1hbWszumioskkSYxp07k4czL2Yoo4NCzugTI2GhQZnNCac1nFB/Q6uyGCQZwcZxTOj8IzE98y9MESNJyCs7UO+tQ7W3FvW+WuQtPQCY4rzpviUBw4QQjOmB4Hx5/Rfu7Ozg4MED7N+/l3379pKVdQCdrguAqKhoZsyYTUbGeMaPn0BkZJQoYITz4vLGP3v70Fw12KEIF9Hl9dvwSmI247RmFT3zr8USHkHL9wewOMAl9p4uI5s/Luf9d8wcLI2ii3TUCgPTxjfzyFIF4w3f4fz5JzhlrEam68IcGgaPP07zvOsxxyf85M+VJImC5kbWlZawrrSYQ9oGAOK8fXgkbQxzY2IZ5hdwxgnSjJEa1feUOq3mhPpbuhQ1yCQFocZJpHYsIbpnHm7Szx/PR96gQ7WvDtW+WtR7a1HUWE/i5kBXDJOsHXkN40KQ/C+faQYkSaK09AQHD+7nwIH9HDy4n4KCfCwWC3K5nKSkFG6++ReMHTuOjIzx4haSIAg/ShQ0DkheegKPX/0Pqv17aXX3wDh12iVdzFjMFo7sqOL9V1vZvCeAenMqEnJiQ1u4464m7knLwWvtZzjd+xXyRi0WD0/0191Azw2LMGaMxz/QE/NPuPdtNJvZU1vNhtISNpSVUNHRjgxIDwzm6XETmRMdyxAv7zPeZ5C1U67eTKn6WyrUm+iRt6KUXIgwTCOmaxmRhpk4Sz4/KyeyZj2qA3Wo99eh2leH8oS1H4zFQ41xTBC6X6ZgzAjGHO1x2dxGamtrJTs7i+zsg7alqcn6FJa7uwdpaek89thSxozJYNSo0bi7X+TJNgVBuKyIgsaRSBLOH76P5g9PIimVtL/2NsYpVw92VGdVebSRz9+o4qs1rpzoSsCAG+7Oen4xv4nfzC8mPudznD78AsXz5UjOzhimz0J/7Q0Yps34yZ2Zm/XdbK0oY2PZCbZWlNFu6MFZoWBSWCQPp41hZlQMgW5nzibeLi+nTL2OMqf1VKt2YZEZcbb4Et0zj2jDHMINU1Hx00calTXrrR1599eh2l+HsrgVAIurEmN6IPrrYjFmBGOK9waF48+rpdfryc8/TE5OFjk52eTkZFFcXASATCYjLi6eGTNmk54+mtGjxxIXF4/CQW6VCoJwaRIFjYOQ19eheewhnDZvxDDxKjpeeR1L6AXqdHoBNVW1s/HDE3zyXxlH6ofQzkTkMjMZae08fn0h05o+x2X1lyi/Oo6kUGCcdBVdS3+HYc48pJ/wF7kkSRQ2N7Gp/ASbyks5UFeDRZLwd3FlXkwss6JjmRQWgetpI79aMFGnPEC503rK1OtpVhYA4GUaSmr3g0T3zCXQNBo5P+0kK6/vQnWw3rocqLddgZFclBjTAui8JgbjmCBMSb6gcuwCpqenh4KCfPLycsnLyyEvL5eCgnxMJhMAAQGBpKWlc8MNi0hPH83IkWniEWpBEC44UdA4APU3X+G+9FFkej0dL76EfvG9l9Ts2B1N3ez+spiV7+s5UBSGlkwk5ESHdrD8mixucfoa741fofx9PpJMhnH8BDrue5CeufOR/PwG/HldRiPfVVewubyULeWlVHVab0cN8wvgsfSxzIiMITUgEPlpt2p0Mi0V6k2UqzdSqd5Kj7wVuaQk2JjJhM47iOyZhZflJ0w+KEkoSttRZdVbl+wGFFWdAFjcVBjTAtAvHIJxVCCmZD+HLmC6urooKMjn0KE8Dh/OIy8vl8LCo7bixcvLi9TUkTz44MOMGJFGWlo6wcEhovOuIAgXnShoLmGyzg40jz+K85efYUxLp+PVt63jKVwCujt6OLimhC8+aOX7nACqpZGYcMHbXc+TU7O5x+8bwvZ8hfLNIwAYx2TQ+dwfrZ2Yg4IH9FmSJHG8uYktFWVsrShjb20VPWYzrkoVk8MjeGzUWKZFRBOs6TuEvxkj9aoDVKg2U6HejFaVC4CrOZDonnlEGmYQbpyCkzTAqwUGM8ojTahyGlBlN6DKbbA9hWTxccaYHkD3bYkY0wMxJTjuLaT6+nry8w+Tn3+EI0fyOHLkMCUlxVgsFgB8fHwYPnwEDz74MMOHp5KaOpKIiEhRvAiCMChEQXMJk9ROKMpL6frf36N75DeDPnWBvtNA7qZS1nzYwNY93lSZk9DjiVpp5N5RWSwJW0Xcoa9RrSoEwDh6rLWImbcAywDnymnr0bOzqoLtleXsqK6gos16yybO24fFKSO4OiKKjJBQnBR9c9ImP0GlehuV6q1UqXZgkLcjkxQEmcYwtuspIg0z8DMNH9Dkj/L6LpS5WlS5WlR5WpT5TciM1pO6KdIDw+QwjGkBGNMDMUc5XidevV5PUdExjh7N5+jRfIqKCsjNzbMNWAcQHh5BcvIwFi68nuTkYaSmjiAkJFQUL4IgXDJEQXOp6erC7e8voXvoESQvb1pXbxzUQqany8ihLaWs/28tm3e6U2lKopNRKDDxy8SdPBC+hpTjq1DtPYEkl2Mcl0nH4rsxzLlmQE9emSwWchrq2FFZzrbKcrLrazFLEhqVmmlDYvjViNFMjYgi/LR+NnpZC9WqXb1FzBbaFWUAaMzhxPZcR4RhGmHGSThJXue5w2aUR5ushUueFlVeI4o66yPUklqOKcWP7tsTMY4IwDjSH8nXcR6jNpvNlJWdoKCggGPHCigsLKCgIJ+SkmLMZjMATk5OJCcnM336TJKTU0hOHkZSUjLe3j/vqS5BEISLTRQ0lxjliWJc3nwVU1IyPdfdOCjFTHdHD7kbS9n6WQ1bdmqoNCXSRjoqDPwyYgP3haxh2InVqApqkYqUGCdOpmPJw/TMnocUEHBenyFJEqVtreyoqmBHZTnfVVfSbuhBBqT6B/Jw2himhEeSHhhMSJAX2t7Htk10U6faT6V6O1WqbWiVuUgyCyqLhlDjRFJ1S4gwTsXTHIuMc1w9MFtQlLajPNyI6nAjysONKI81IzNJ1n8O1WBM86d7eBLGEf6YEnxAfek/iWM2m6moKOfYsUJb4XLsWCHFxcfR6/WA9UmjyMgoEhKSmDdvPomJySQlpRAdHUNwsLct34JwORBzOV0ZREFzKTAYUG/ZhGH2XEzDUmnel2v3J5g6mrrJ2XCCHV9Ws+17D6rMCbQyGg0d/DLwG+72X01y2XoUFW1Ija4Ypkyjfe41GKbPRPL0Oq/PqO/qZFd1JTurKthVVUF1b2fecHcP5g8ZyuTwSCaERuDr8sNVDzM9lLOLfFfr49R1qv2YZT29t5FGM0r3BOGGqQSY0lHwIzNIWyQUFR0o8xtRHmlCmd+E8mgTcp21M6tFo7JefbkrGWOqP8bh/pf8IHZGo5HS0hMcP36MoqJjHDtWyPHjx/oULgChoWHExcUzYcIkkpKSSUhIZOjQeNzcxC944cog5nK6MoiCZpApCo7ivuQ+VEcO0bxtN+bkFLsVM01V7WSvK2H7lzV8n+1NrZRICxmEU8EjPl/wC89via3aibzegMXkS8/8+Rhmz8Mw6SpwOffJXqvTsaemiu+qK/m+upKiVuscPN5OzmSGhvNw2hgmhUUQ4+ll64thQk+N6nuqVbuoVn1PnWofZvTgKsPPNJyU7nsJM04ixDgetXSWx7zNFhTlHSiP9hYuBc3W4qXTCIDkpMCU4EPPwliMKb6Yhvtb+77IL83+IO3tbRQXF1FUdNz2tajoGKWlJ2xPF4G1n0tcXDwTJ04mLi6e+PgE4uMTxAB1whVPzOV0ZRAFzWAxm3F58zXcXvw/JA9P2v6zEnNyykX9SEmSqMxvJHtdCTu+aSD7mD91JNLKBEZzgOc8X2eh0zpCGg5BM5i8Y9Hf+z8YZs7GOCbjnHNENei62FNTxe6aKvbUVFHYbB0F1k2lIiM4lFsSk5kYGkGKn79tniSDrJ0K5WZqVXuoUe2mQZWFWdYDkgxfcwrJ3YtJdJ2Opimt/9F59SaURa0oC5uthUtBM8rjLci6rSd6SS3HFO9Dz7wYTEk+GJP9MMd6XXKPTuv1esrLyzhxooQTJ0ooKSmipKSYkpJiGhrqbe2USiWRkVEMHRrP7NnziIuLJy4untjYODSaMwcMFARBzOV0pZBJkiQNdhAXU1NTJxbLhd9Ff3/3n9zPQF5ehvuv/gf13t30zLmGjr+8/JPGYzkfJoOZ43uryV5/gh3ftlJQG0Y9CUi4Mp1N3OK+mpnmdWh0WutAd6PHYpg5B8PM2T/6iLgkSVR2tLO3tpp9tdXsram2XYFxVaoYExxCZkg4maFhpPoHolIokJDokFdSp9pLrWovdcr9NCmPIMksyCQF/qYRBBvHEWqcQLBxHM6SdVoCf393tA3tyOt0KI+3oDjegvJYM8rCFhRl7ch6f74WjQpTgg+mRB/r1yQfzDFel0zxotPpKC8vo6yslNLSE6csJVRVVXLqf0U/Pz+GDBnKkCGxxMTEMnRoHEOHxhEZGYVK9SO31i6An3NsCwMjcm0fsqYm/Pw0aCWnwQ7linCxjmu5XIav79n/cBNXaOxJknBe8R/cnv4dyOW0//NNem665YI/5tvZ3M3hreVkbyhl+0YjFd0xNDCeaGpYwDpucnuGNN33yCUzFoUXhunTaZ8xC8OUq5HO8jSL2WLhaHMj+2trOFBnLWBquqyDx3monRgTFMLNicmMDwljuF8AKoUCE3q0ylyOqL6gXrWfOuV+uhS1AKgsGgJNo0nXLSXEmEmQcTQqrH06ZK09KItbURQXoixqhdIOfI82Im83/BBPsJv1ttHMSGvxEu+NJcx9UG8bSZJEQ0M9ZWVlVFSUUV5eZitgysvLqKur7dPey8uL6OgYRo8ey6JFvyAmZoht8epnjilBEH4aydcX/EQfmsudKGjsRNbUhPsjD+C0cT2GiZPpePl1LGHhF2TbkiRRXdhE3qZS9q+rYl+2G/VSLCYymcx33CV7m7mqjfgbagAwRg+ne9pjGK6egSl9VL9PUrX16Mmqr+VAXS0H62rJqq+l02gtKILc3BgbFEpGSCgZwWEk+vohk0m0KkqoV25jjyqLemUWjcrDWGTWfise5ihCjJkE6zIIMo3F15SMotWEoqQNZUkbiuJ8lCWtKEpaUTR02+KwuKsgwZee2VGY4rwxD/XGFOeN5KG+ILkbCGvB0kBVVQVVVZVUVFRQWVlOZWUFFRXWr6d2xpXJZAQHhxAVFc2UKVcTGRlFdHQMUVHRREVFi0ehBcFOnFauAHdnmHv9YIciXESioLEXtQpF6Qk6n/8T3Xff/7OnLuju6OHozkoObSnj+43tFDUE00IkCcC1bGWW/E+MtGShwILZ3QvjVVPomHI1hn5m5jZZLBQ2N5FdX0t2fS0H62s53mK9fSSXyUjw8eWGuETGBIcwJiiEMHd3OhVVNCiz0aq+ZrUyhwZlDga5dfA7lUVDgGkkqd1LCDKMJrgqGY/jTijL2lCUtKE4UYvyRCHy5h9O/pKLElOsJ8bxIXTHemEa6o15qBeWQFf8AzzotMNfVt3d3dTWVlNdXU11dRVVVZW2ryeXnp6ePu/x9vYmPDySuLgEpk2bSWRkFJGRkURGRhMWFo7zT5xkUxCEC8d55QprHxpR0FzWREFzEcnaWnF99WW6Hv8tkrsHLdv3wE/s/2CxSFQc0XJkWxlZm2rYf9CZBksUwfgxjlLu41OmyLbjKumwyBWY0tLRT16KYeo0TCPTbVdhJEmisr2NnIY625LX0IDOZL2S4u3kTHpgMNcNTWBUUAgjAwIwu1SiVR5Cq9xBrjKPTco89PLegkdS4WtKYWjHQoKrEwkpHIJ/ri+q0i6UpW0oytuQ6Xf9sB8easxDPOmZEo45xhNzjCemWC8swW4X9XaRtVipoba2hpqaatvXmhprAVNTU0VTU9MZ7wsICCQsLIzk5GHMnDmH8PBwwsIiCA+PIDw8XDxBJAiCcIkQBc1FpMw6gMtrL2OYMAnj5CkDLmZaajvJ31HBoW2VfLe1h4q2EHyRSKONJ1jFFLbhi7Ww0EfGIl19K22Tp2LMnIDk4YkkSVR1dnCoopTD2gbytPXkNtTTpLfe0lHLFQzz9+fWxBRGBgYxPEiDu3cNTap8GpU70SoP819lPiaZdaRcuUWNX+dQYmsnE1QUTWh2BEG7fXAq0SNvPXnlog5JUY85VIM5ygNDRjDmaE/MMR6YojyRfJ0vaJ8hk8lEY6OW+vo66urqqK2toa6ulvr6OlsBU1tbQ2tr6xnv9fT0IiQkhJCQUEaMSCM0NJSQkFDCwsIJDQ0jJCQUJyfRiVAQBMERiILmQtPpUO39HuPU6RinTrcOkhcecV5v7e7o4dieavJ3VLB7czuFpR74YmE4ldzHbiazgwCs8+vo/MKQps6mfdIkjBMn0xMQSHFrC/lNWo4cyeVIo5YjjQ009/bpUMhkxHn7MjMqhtQgb+JDu/Hyq6NddYwm5SqalEfZpCi3xeLUo8G/MoYRx6cSmBtE6M4AAnL9UBp/OGTMQW6YI13omRGIOcIdc5QH5ihPzGGanz2ibldXFw0N9Wi1Wnp62jl+vBSttp76+noaGqxf6+pqaWzU2iZLPEkul+PvH0BQUDCRkdFkZIwnODiEoKBgQkKsRUtQULB4zFkQBOEyYveCxmAwsHz5ctavX49areauu+7i3nvv7bdtYWEhy5Yto7CwkCFDhvDMM88wfPhwO0d8/pRZB3B/6H4UFeU0HzyMJTjkR4sZo95E0YFaCr6rZN+mZgqPKAmjnSTKuYuDjGc3Xlj7pXT4hGOZOI32KROoHpnGIVcXjjY3UdDUSMGuLRS1NNNzcj4ehYIEHz/mxgWTGK4nLKgVN69aOhT7aaGANucycmTWIkBmluNbFUL40WACc4YReDSEwKMheFX6gEqBOUyDOcwdy1B39Fe7Yw7vXcI04Hz+h4/JZKK5uZmmpkaamhppbNTS1NSIVqtFq9XS2KhFq23oXbTodF1nbONkoRIQEEhgYCDDh6f2fh9EYGAQwcHBBAUF4+8fgHKQJ/IUBEEQ7Mvuv/X//Oc/k5OTw3vvvUddXR1PPPEEISEhzJ07t087nU7HPffcw5w5c3jhhRdYuXIl999/P5s2bbr0/rI2GHD9259w/cdfsQSH0Lbyy34nZjTqTZRk1VLwXRV7NrfTdKSFSLOWZEp5iGxSyUOJtSjRBibSPOYajo5K5EB0DPvVSo61NHO8pYmObRts24zwkZMaYWbaKD2hHs14uNaBcxVtbhV0aZroAUoAuVGBT6kfwceDGF44g4BjQfgVBePdHoUs0BtLqMZ6m2iiG5Zb3WkOc8cS4NpvvxaLxUJrawutNS00NzfT0tJMc/PJpYnm5iaamppsxUtTUyOtra30N+SRXC7Hx8cXf/8A/P0DSE8fbSta/P39CQgIID4+BpXKHV9fXxTnGNxPEARBuDLZtaDR6XR8+umnvPnmm6SkpJCSksI999zDRx99dEZBs3btWlQqFb/97W+Ry+U8+eST7Nixg3Xr1nHjjTfaM+wfpSgswP2h+1EdykW/6Bd0Pv8nJA9PwDo/UvGBGg7tqKN0ayXq8ipiLLUkUcRN5NiuvnQp3SiJSGRN0g3kDQ1jfYA/2UYjBosJZ6d2PDp3EOGrIy62m6vc2/HStODk3ojJp54ezQ9XMjoB6jzwLQkgrnQoPhUT8W2Kwls3BHdZNLIAT8whbliSNBimuNDmYqZK1057exttbW20tlbQ3t5Gy74W2ja20traQltbK62t1u9bWlp617X1W5yAdSRbHx9ffH198fHxJSkpxfa9n58ffn7++Pn54+tr/d7b2/ucRYoYfEwQBEE4F7sWNIWFhRgMBtLT023r0tPTef311zGZTH1uE+Tl5ZGWloa89/FmmUxGWloaOTk5l0ZBY7Hg8saruL3wLJJGQ/Pb/+FY6FiOvnyE+u3HUZSUE6SrJE5+gv+RCtBIOgAMMiWF/qGsiY4nO8aD/Hg3ahJUuHp04qmpJsitiHFuHUx3b0Ph3YrkcspgckawNCqxFHsi5XrjXJuMa6M38g5vLN0emI0e6BRyChUGOuiho6eLjs4K2tsP09HRQUdHO+3t1qWrd1C8s5HL5Xh5eeHp6YWXlxfe3j5ERw/B29sbT08vfHx88Pb2sX319vbB19cXd3cP27xMgiAIgmAvdi1otFotnp6efZ4c8fPzw2g00tzcTEBAQJ+20dHRfd7v6+tLYWGh3eI9m8LPvkH/9K8Ib26hUqOhyNUZ76ceI769g3H6HwqQDic5RYEq1gTJKQ5ypThAotzPhFlRgdlYjkkP5lpQnIDObmjtgrIOJZZOJaYuBUadGoNeRY/ejF5vxGgyAyagqXc5O1dXNzQaDR4eHnh4eKDReBAQEIinp2fvuh++enp69a73xNPTEy8vLzQad1sxKQiCIAiXOrsWNN3d3ajVfUd4PfnaYDCcV9vT2w2G7mcWE95sHbcluLMTS2cnlcCXwFEgv/drVY8FKnqgou/7ZTJQqZU4qVWo1WqcXVxwcXHDxdkNZ2cXXNxdcQ10wcXFBRcXV1xcXHB1dcPNzQ1XV1fb925uGtzcrIWLm5sGjUZj+170NREEQbBqf/dD/Pw0cFnPXCjYtaBxcnI6oyA5+drFxeW82g505NUfm8jqp3L51xr+/PEbKIYGo4kKROOmwc3FhXA3b+LcvbnFyQMXlTtqpRNOTk6o1Wrb4uTkhEqlErdlBsjf332wQ7iiiHzbj8i1HfTm2H+Qw7iSDMZxbdeCJjAwkPb2dgwGg+3qi1arRa1W4+npeUZbrVbbZ11jYyP+/gM7JC/GbNsJ48Yxcf6MAXVUtVhArwe9vgfoOWd74QeiU7B9iXzbj8i1fTitXIGHuzNaMfWBXQzWbNt27SSRmJiISqUiJyfHti4rK4vk5OQzxg1JTU0lJyfH9jSNJEnk5OQwYsQIe4YsCIIgODjnlSvg/fcHOwzhIrNrQePi4sLChQt59tlnOXToEFu2bOHf//43d9xxB2C9WnNytuJZs2ah0+lYvnw5xcXFvPjii3R2djJnzhx7hiwIgiA4uLav18L27YMdhnCR2f0xlt/97ncMGzaMO++8k2XLlrFkyRJbkTJhwgTWrl0LgEaj4a233iInJ4drr72W7Oxs3n777UtvUD1BEARBEAadTDrbCGmXiYvRhwbEvW97Erm2L5Fv+xG5tg+X115Bo3FCe+f9gx3KFeGK6EMjCIIgCPam3rQe1qwZ7DCEi0wUNIIgCIIgODxR0AiCIAiC4PBEQSMIgiAIgsMTBY0gCIIgCA5PFDSCIAiCIDg8UdAIgiAIguDwREEjCIIgCILDs+vklINBLr94s1pfzG0LfYlc25fIt/2IXNtBUBCoFCLXdnQxcn2ubV72IwULgiAIgnD5E7ecBEEQBEFweKKgEQRBEATB4YmCRhAEQRAEhycKGkEQBEEQHJ4oaARBEARBcHiioBEEQRAEweGJgkYQBEEQBIcnChpBEARBEByeKGgEQRAEQXB4oqA5C4PBwNNPP83o0aPJzMzknXfeOWvbwsJCFi1aRGpqKtdddx2HDh2yY6SObyC5Xrt2LfPmzWPEiBHMnz+frVu32jHSy8NA8n1Sa2sr48eP58svv7RDhJePgeS6pKSEO+64g9TUVGbOnMmGDRvsGKnjG0iuDx48yHXXXceIESNYsGAB3333nR0jvXwYDAbmzZvH7t27z9rGrudHSejX8uXLpblz50qHDx+WNm3aJI0cOVJas2bNGe26urqkzMxM6fnnn5eKi4ul5557TsrIyJA6OjoGIWrHdL65PnDggJScnCx98sknUllZmfTBBx9ISUlJUn5+/iBE7bjON9+nWrp0qRQXFyd98cUXdory8nC+ue7s7JQmTpwoLV26VCotLZU++OADKTk5WSoqKhqEqB3T+ea6sbFRSk9Pl9566y2pvLxceuONN6Thw4dLVVVVgxC149Lr9dKSJUukuLg46fvvv++3jb3Pj6Kg6UdXV5c0bNiwPj+k1157Tbr55pvPaPvZZ59JV111lWQ2myVJkiSLxSJNnz5d+vTTT+0WryMbSK6ffPJJ6bHHHuuzbvHixdJLL7100eO8XAwk3ydt375dmjlzppSRkSEKmgEYSK4/+ugjacqUKZLBYLCtu++++8TvkfM0kFxv3LhRSk9P77NuzJgx0rfffnvR47xcFBUVSfPnz5euueaaHy1o7H1+FLec+lFYWIjBYCA9Pd22Lj09ncOHD2Mymfq0zcvLIy0tDbncmkqZTEZaWho5OTl2jdlRDSTXt99+Ow8++GCfdTKZjJ6eHrvEejkYSL4BOjs7eeaZZ1i+fDkqlcqeoTq8geR63759TJ06tU+O33rrLW688Ua7xevIBpJrLy8vOjo6WLduHZIksXnzZrq6uoiPj7d32A7r4MGDZGZm8sknn/xoO3ufH0VB0w+tVounpydOTk62dX5+fhiNRpqbm89oGxAQ0Gedr68v9fX1donV0Q0k1wkJCcTGxtpeFxUVsWfPHkaPHm23eB3dQPIN8NJLLzFx4kSR459gILmuqKjA19eXZ555hgkTJnDttdeybds2e4fssAaS61GjRnHbbbfx2GOPkZyczJIlS1i2bBlDhgyxd9gO6+abb+aJJ57AxcXlR9vZ+/woCpp+dHd3o1ar+6w7+dpgMJxX29PbCf0bSK5P1dTUxEMPPUR6ejrTpk27qDFeTgaS7/3797Nt2zaWLl1qt/guJwPJdVdXF++++y4eHh68/fbbzJ49myVLlnDkyBG7xevIBpJrnU5HVVUVDzzwAJ9//jmPP/44L7zwArm5ufYK94ph7/Oj8qJs1cE5OTmdkfCTr0+vSM/W1tnZ+eIGeZkYSK5Pqqur45e//CVyuZxXXnnFdjlTOLfzzbder+epp57i6aefxt3d3a4xXi4GcmwrFAri4uL49a9/DUBSUhJZWVl8+umnpKSk2CdgBzaQXL/77rsYDAYeeeQRwJrr4uJi3njjDd566y37BHyFsPf5UZwJ+hEYGEh7e3ufH4RWq0WtVuPp6XlGW61W22ddY2Mj/v7+donV0Q0k1wCVlZX84he/QCaT8eGHH+Lt7W3PcB3e+eb70KFDlJeX88QTTzBy5EhGjhxJQ0MDy5Yt4w9/+MNghO5wBnJsBwQEEBMT02dddHQ0NTU1donV0Q0k14cPH2bo0KF91iUnJ1NZWWmXWK8k9j4/ioKmH4mJiahUqj4dl7KyskhOTkap7HtRKzU1lZycHCRJAkCSJHJychgxYoQ9Q3ZYA8l1a2srixcvxt3dnQ8//BA/Pz97h+vwzjffw4cPZ+PGjXz99de2xc/Pj4cfftj2l63w4wZybI8cOZKjR4/2WVdcXExoaKhdYnV0A8l1QEAAx44d67OupKSEiIgIu8R6JbH3+VEUNP1wcXFh4cKFPPvssxw6dIgtW7bw73//mzvuuAOwVv56vR6AWbNmodPpWL58OcXFxbz44ot0dnYyZ86cwdwFhzGQXP/973+npaWFP/7xj5jNZrRaLVqtlo6OjsHcBYdyvvl2dnYmMjKyzyKXy/H19cXX13eQ98IxDOTYXrRoEaWlpbz00ktUVFTw/vvvs2fPHhYtWjSYu+AwBprrAwcO8M4771BZWclnn33Gl19+yZ133jmYu3DZGNTz40V5GPwyoNPppCeeeEIaMWKElJmZKb377ru2fzt9gLG8vDxp4cKFUkpKinT99ddLhw8fHoyQHdb55nrMmDFSXFzcGctvfvObwQrdIQ3k2D7VxIkTxTg0AzSQXOfk5EjXX3+9lJKSIs2ePVvavHnzYITssAaS6+3bt0vXXnutNGLECGnevHnS+vXrByPky8Lp49AM5vlRJkm914IEQRAEQRAclLjlJAiCIAiCwxMFjSAIgiAIDk8UNIIgCIIgODxR0AiCIAiC4PBEQSMIgiAIgsMTBY0gCDbiocfLk/i5ClcCUdAIwgVy1fvvI3v22T6L6/PPk/rmm7y6f/9gh3dO31VUcMNnn9lev5+bi+zZZ2nU6ewey4X47MGM/2K56v33mfff/w7oPe9kZfH0KTN33/X116S8/vqFDk0QBp2YnFIQLqDM8HD+MmOG7XWnwcD7ubn8at06AB4aM2awQjunf2Vnc6yx0fZ67tCh7Ln7brzERKsO7fldu5gXF2d7/fSkSXQZjYMYkSBcHKKgEYQLyMvZmYywsD7rpkZHc7Cmhlf377+kC5rT+bu54e/mNthhCBfYEB+fwQ5BEC4KUdAIwkUml8lIDQrim94J8baXlTHlgw94c+5cntmxA6Vczq7Fi4n09ORf2dm8sn8/xc3NhHl4sGT0aB7NyLBtS/bss7w5dy5ri4vZVFJCoEbDb8aN61ModRoMPLt9O58XFFDX2cmwgACemzqVGUOGnPXzr46O5oO8PNtnbLvzTspaW1m8ahXapUvxc3VFkqTziu+9BQtYX1zMt0VFOCkU3DZ8OH+ZMQOl/Ox3uP+Tl8fzu3ZR0dbGlKgoro6OPqPNppISntq2jUP19fi6uPDLkSNZNnkyih/Z7qkkSeKVffv4V04ORU1NqBQKMsLC+NuMGQwLDOz3PSdzteG22/jt5s0UNDaS7O/Pn6dPZ+opMZa1tvLEpk3sKC9HZzQyNTqav0yfztDeea+e2b6dz48e5bcTJvD7rVtp7u5mcmQkr86ZQ5SXF2C9FXSwpoYjDz5o2+7XhYVc+8knlD7yiK3dqWo7Ovj91q2sLy5Gq9Ph7+rKTcnJ/GnaNJyUSqL+8Q/K29p47cABXjtwAGnZsjM+53yPl5133cVvt2whq6aGEHd3npw4kXvS0s4r94JgD6IPjSDYQVFTE9GnnZCW79zJ2/Pm8cLUqUR5efHkli088O23LIiPZ9XNN3NjUhKPb9zIU1u39nnf/27ejEat5stFi7g2IYFfrVvHO1lZAFgkiVkffcR7ubn8NjOTL2+6iQhPT+asWMGG4uKzfv7TkyYxZ+hQYry92XP33aQFB5+xD+cb36Pr1+Pv6srXixaxZPRoXt63zxZffz7Lz+fOr79mekwMXy9aRIy3N7/bsqVPmy0nTjB7xQqivbz4atEilo4fz1/37OHh3lt55+Ove/bwv5s3c8/IkWy47Tb+OXs2R7Va7lq16pzvveWLL1gQH88XN92Ev5sbs1es4EhDAwBV7e2MeecdipqbeX3OHN5bsIDSlhYmvPceNadMnFre1sbjGzfyzOTJvLdgAYWNjVz9n//QYzKd9z6cyiJJzFqxguzaWl6bM4cNt93G7cOH8/K+fbzdm++vFi0iSKPhhqQk9tx9d//bOM/j5ZYvvuD6xETW3norI4ODuXf1ao5qtT8pdkG4GMQVGkG4gCTAZLFYv5ckajs7eePAAXLq6vj7zJl92j6akcE18fEANOl0/G3vXpaOH89zU6cCMGPIECRJ4qXdu3k0IwM/V1cAEvz8WHHddQDMio2lsr2dF777jnvT0/n2+HG+r6xk/a23MjM2FoDZQ4cy7t13eXLrVtu60z8fwN/VlXKl8oxbZgONb3x4OP/snU336pgYVh8/ztriYh4YPbrfnL343XfMio3l1d73zIyNpaKtjdXHj9vaPLVtGxlhYay84Qbbfvu4uHDXqlUszczs9+rF6Srb2nh60iQe6b2iNBlo6e7m1xs30mkwoFGrz/ree9PSWHbVVQBMi4kh5uWX+euePby3YAF/37OHbpOJTbffbsvBVVFR1ja7d/PX3p97p8HAZzfeyKzen0GCnx/D33iDlUeOcOeIEeeM/3TV7e14OzvzyuzZDO+9wjQ1Opr1JSXsKC/nV2PHMjI4GCeFgkA3t35/rgM5Xh4eO5ZfjxsHQFpwMF8VFLCuqIgkf/8Bxy4IF4O4QiMIF9DaoiJUy5ejWr4c9XPPEfmPf/Dyvn08lpFxRv+ZU08Ee6uqMJjN3Jic3KfNzSkpGMxm9lZV9Vl3qgXx8ZS1tlLV3s7O8nLc1eo+JyKAm5OTya6tpaOnp9/PP5eBxHf6iTPMw4Mug6Hf7eqMRnLr6ph9WrzXJyb2abO/upp5cXGYLBbbMis2Fosksa209Lz24eXZs/n9pElou7rYVV7OO1lZtqLpXFdJTs25WqFgVmwsu8rLAdhZUcGUqChbMQPg5+rK1TEx7OhtA+Dp5GQrZgBSAgKI8fZmV0XFecV/unBPT7bfdRcpAQEUNTXx7fHjvLBrF/WdnfSYzee1jYEcL6f+XL2cndGo1aJzsXBJEVdoBOECmhARYbsSIwM0ajUx3t6oFIoz2gac0uG2Ra8HIPC0TriBGg0A7aecWIJ7153k33sibe7upkWvt72nv+10nFJYBAygw+9A4nNVqfq0kctkWM4yDkqrXo8EfYoBgKBT9qGluxuLJPG7LVvOuBUFUNvZeV77UNjYyL2rV/NdRQWuKhWpgYF4ODkB1itrP6a/nDd3d9viG9FPH5xANzfye29LAQS7u5/Rxt/Nzbadn+Ld7Gx+v3Ur9V1dBGs0jA0Lw0WlOu9xZwZyvAzk5yoIg0EUNIJwAXk6OTEqJGTA7/NxcQGgvquLUA8P2/q63pO1b++/AzSddgJs6OoCrCdZHxcX6vs5wZ/cjs8p27lY8Q2Et7MzMn7Yh5NO3ceTRcdTEyeyICHhjG2E9FMonM4iSVzz8cf4urhw+IEHSPL3Ry6T8fqBA2woKTnn+5u6u/uc+Bu6umwFoY+LC/WnxQ/W3PieUqg19TMeTkNXF6m9xZCsnwKh8yxXtgB2lJVx7+rVPD1pEg+NGWN7Im3MO++cc39OuljHiyAMBnHLSRAuAWNCQ1HJ5XyWn99n/SdHjqCUyxkTGmpbt+aUviUAXx87RoKfH8Hu7kyIiKDDYDijQ+cn+fmkBwfjrDz73zAKmeyCxDcQLioVGWFhfFVY2Gf92qIi2/fuTk6kBgZS0tLCqJAQ26JWKPjdli1UtrWd83O0XV0UNzdzX3o6KQEByHv3dX1vns51RePUnPeYTKwrLmZKVBRgvSq3rayszwB+jTodW0pLyQwP/yEGnY791dW214fr6znR0mLbjodaTX1XV5+iZtcpt6xOt7eqCplMxlOTJtmKmZqODg43NPS54vRjT4H9nONFEC414mgVhEuAn6srD48dy0u7d6OUy5kUGcnO8nJe2r2b34wbh/cpfymvLy7mobVrmR8fz7fHj/NVQQGf3ngjYB0Mb2xoKLd99RXPT51KhKcn7+Xmsq+qitW33PKjMXg5O1PV3s6mkpIzrjINJL6Bevaqq5i1YgWLV63i5uRktpaWnlHg/N+UKSxcuRJPJyeuTUykUafjqa1bkctkZ33k+lSBGg0Rnp78Y+9eAt3cUMjlfJCXZytUdOfoC/J/O3agksuJ9/Pj5X376DQYeCIzE4DHMjJ4PzeX6R9+yNOTJiFJEs/t2oVaoej7SDuw6PPP+ePVVyOTyXhyyxZGBAVxfVISYO2M+8r+/Sz59lsWpaSwtbSUr3sf9e/P6NBQLJLEo+vXc2NyMhVtbTy/axc9JlOf/fFydiartpad5eVMjIjos42fc7wIwqVGXKERhEvEn6dP5/mpU1lx+DDzPv6YT48e5S8zZvDHadP6tHsiM5Pi5mYWrFzJltJSPrnhBm7oPSkq5HLW33Yb1yUk8PutW7nuk0+obGtj7a23MveU0WL7c/+oUQRqNMz7+GM29nMb5nzjG6jpQ4bw5U03cbCmhgUrV7K7qoqXpk/v02Z+76PiB2trmf/xxzy6fj3jwsPZduedZ/TtOJsvb7oJjVrNTZ9/zuJVq9AZjWy+4w4A9pzSqbk/f5kxg3/l5HDDp59iMJvZuXgx0d7egLVz7q7Fiwlxd+eOr77i7m++IdLTkz13303YKbfnXFUqlk2ezKMbNnDf6tWMCw9n8+2328bnmRUby/NTp7Lq2DHmrFhBTl0dHyxceNaYpkZH87cZM1hTVMTsFStYvnMnNyQm8ofJk8mprbV1dH5ywgSKm5uZ9dFHVJ/yGDn8vONFEC41MknMWiYIDkP27LO8NH06j48fP9ihXBFODip34N57f1LfqJOe2b6dv+zeTeeTT17A6ARBOJW4QiMIgiAIgsMTBY0gCIIgCA5P3HISBEEQBMHhiSs0giAIgiA4PFHQCIIgCILg8ERBIwiCIAiCwxMFjSAIgiAIDk8UNIIgCIIgODxR0AiCIAiC4PD+H0p32lkZSrS6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7" name="Picture 2"/>
          <p:cNvPicPr>
            <a:picLocks noChangeAspect="1" noChangeArrowheads="1"/>
          </p:cNvPicPr>
          <p:nvPr/>
        </p:nvPicPr>
        <p:blipFill>
          <a:blip r:embed="rId2"/>
          <a:srcRect/>
          <a:stretch>
            <a:fillRect/>
          </a:stretch>
        </p:blipFill>
        <p:spPr bwMode="auto">
          <a:xfrm>
            <a:off x="80768" y="0"/>
            <a:ext cx="4348356" cy="2592000"/>
          </a:xfrm>
          <a:prstGeom prst="rect">
            <a:avLst/>
          </a:prstGeom>
          <a:noFill/>
          <a:ln w="9525">
            <a:noFill/>
            <a:miter lim="800000"/>
            <a:headEnd/>
            <a:tailEnd/>
          </a:ln>
          <a:effectLst/>
        </p:spPr>
      </p:pic>
      <p:pic>
        <p:nvPicPr>
          <p:cNvPr id="9" name="Picture 3"/>
          <p:cNvPicPr>
            <a:picLocks noChangeAspect="1" noChangeArrowheads="1"/>
          </p:cNvPicPr>
          <p:nvPr/>
        </p:nvPicPr>
        <p:blipFill>
          <a:blip r:embed="rId3"/>
          <a:srcRect/>
          <a:stretch>
            <a:fillRect/>
          </a:stretch>
        </p:blipFill>
        <p:spPr bwMode="auto">
          <a:xfrm>
            <a:off x="4857752" y="0"/>
            <a:ext cx="3760875" cy="2556000"/>
          </a:xfrm>
          <a:prstGeom prst="rect">
            <a:avLst/>
          </a:prstGeom>
          <a:noFill/>
          <a:ln w="9525">
            <a:noFill/>
            <a:miter lim="800000"/>
            <a:headEnd/>
            <a:tailEnd/>
          </a:ln>
          <a:effectLst/>
        </p:spPr>
      </p:pic>
      <p:grpSp>
        <p:nvGrpSpPr>
          <p:cNvPr id="17" name="Groupe 16"/>
          <p:cNvGrpSpPr/>
          <p:nvPr/>
        </p:nvGrpSpPr>
        <p:grpSpPr>
          <a:xfrm>
            <a:off x="285720" y="2851924"/>
            <a:ext cx="4214842" cy="2077280"/>
            <a:chOff x="-642974" y="109422"/>
            <a:chExt cx="7215238" cy="4122859"/>
          </a:xfrm>
        </p:grpSpPr>
        <p:sp>
          <p:nvSpPr>
            <p:cNvPr id="10" name="Google Shape;742;p48"/>
            <p:cNvSpPr/>
            <p:nvPr/>
          </p:nvSpPr>
          <p:spPr>
            <a:xfrm>
              <a:off x="-642974" y="3512281"/>
              <a:ext cx="2928957" cy="720000"/>
            </a:xfrm>
            <a:prstGeom prst="roundRect">
              <a:avLst>
                <a:gd name="adj" fmla="val 16667"/>
              </a:avLst>
            </a:prstGeom>
            <a:solidFill>
              <a:schemeClr val="bg2">
                <a:alpha val="60390"/>
              </a:schemeClr>
            </a:solidFill>
            <a:ln>
              <a:noFill/>
            </a:ln>
          </p:spPr>
          <p:txBody>
            <a:bodyPr spcFirstLastPara="1" wrap="square" lIns="91425" tIns="91425" rIns="91425" bIns="91425" anchor="ctr" anchorCtr="0">
              <a:noAutofit/>
            </a:bodyPr>
            <a:lstStyle/>
            <a:p>
              <a:pPr algn="r">
                <a:buSzPts val="7200"/>
                <a:defRPr/>
              </a:pPr>
              <a:r>
                <a:rPr lang="fr-FR" b="1" dirty="0" smtClean="0">
                  <a:solidFill>
                    <a:schemeClr val="tx2"/>
                  </a:solidFill>
                  <a:latin typeface="Assistant" charset="0"/>
                  <a:cs typeface="Assistant" charset="0"/>
                  <a:sym typeface="Marvel"/>
                </a:rPr>
                <a:t>Colombie</a:t>
              </a:r>
            </a:p>
          </p:txBody>
        </p:sp>
        <p:sp>
          <p:nvSpPr>
            <p:cNvPr id="11" name="Google Shape;742;p48"/>
            <p:cNvSpPr/>
            <p:nvPr/>
          </p:nvSpPr>
          <p:spPr>
            <a:xfrm>
              <a:off x="-642974" y="2945138"/>
              <a:ext cx="3429024" cy="720000"/>
            </a:xfrm>
            <a:prstGeom prst="roundRect">
              <a:avLst>
                <a:gd name="adj" fmla="val 16667"/>
              </a:avLst>
            </a:prstGeom>
            <a:solidFill>
              <a:srgbClr val="000048">
                <a:alpha val="73333"/>
              </a:srgbClr>
            </a:solidFill>
            <a:ln>
              <a:noFill/>
            </a:ln>
          </p:spPr>
          <p:txBody>
            <a:bodyPr spcFirstLastPara="1" wrap="square" lIns="91425" tIns="91425" rIns="91425" bIns="91425" anchor="ctr" anchorCtr="0">
              <a:noAutofit/>
            </a:bodyPr>
            <a:lstStyle/>
            <a:p>
              <a:pPr lvl="0" algn="r">
                <a:buSzPts val="7200"/>
                <a:defRPr/>
              </a:pPr>
              <a:r>
                <a:rPr lang="fr-FR" b="1" dirty="0" smtClean="0">
                  <a:solidFill>
                    <a:schemeClr val="accent1"/>
                  </a:solidFill>
                  <a:latin typeface="Assistant" charset="-79"/>
                  <a:ea typeface="Marvel"/>
                  <a:cs typeface="Assistant" charset="-79"/>
                  <a:sym typeface="Marvel"/>
                </a:rPr>
                <a:t>Côte d’Ivoire</a:t>
              </a:r>
            </a:p>
          </p:txBody>
        </p:sp>
        <p:sp>
          <p:nvSpPr>
            <p:cNvPr id="12" name="Google Shape;742;p48"/>
            <p:cNvSpPr/>
            <p:nvPr/>
          </p:nvSpPr>
          <p:spPr>
            <a:xfrm>
              <a:off x="-642974" y="2377995"/>
              <a:ext cx="4000528" cy="720000"/>
            </a:xfrm>
            <a:prstGeom prst="roundRect">
              <a:avLst>
                <a:gd name="adj" fmla="val 16667"/>
              </a:avLst>
            </a:prstGeom>
            <a:solidFill>
              <a:schemeClr val="bg2">
                <a:alpha val="60390"/>
              </a:schemeClr>
            </a:solidFill>
            <a:ln>
              <a:noFill/>
            </a:ln>
          </p:spPr>
          <p:txBody>
            <a:bodyPr spcFirstLastPara="1" wrap="square" lIns="91425" tIns="91425" rIns="91425" bIns="91425" anchor="ctr" anchorCtr="0">
              <a:noAutofit/>
            </a:bodyPr>
            <a:lstStyle/>
            <a:p>
              <a:pPr lvl="0" algn="r"/>
              <a:r>
                <a:rPr lang="fr-FR" b="1" dirty="0" smtClean="0">
                  <a:solidFill>
                    <a:schemeClr val="tx2"/>
                  </a:solidFill>
                  <a:latin typeface="Assistant" charset="0"/>
                  <a:cs typeface="Assistant" charset="0"/>
                </a:rPr>
                <a:t>Honduras</a:t>
              </a:r>
              <a:endParaRPr lang="fr-FR" b="1" dirty="0">
                <a:solidFill>
                  <a:schemeClr val="tx2"/>
                </a:solidFill>
                <a:latin typeface="Assistant" charset="0"/>
                <a:cs typeface="Assistant" charset="0"/>
              </a:endParaRPr>
            </a:p>
          </p:txBody>
        </p:sp>
        <p:sp>
          <p:nvSpPr>
            <p:cNvPr id="13" name="Google Shape;742;p48"/>
            <p:cNvSpPr/>
            <p:nvPr/>
          </p:nvSpPr>
          <p:spPr>
            <a:xfrm>
              <a:off x="-642974" y="1810852"/>
              <a:ext cx="5214974" cy="720000"/>
            </a:xfrm>
            <a:prstGeom prst="roundRect">
              <a:avLst>
                <a:gd name="adj" fmla="val 16667"/>
              </a:avLst>
            </a:prstGeom>
            <a:solidFill>
              <a:srgbClr val="000048">
                <a:alpha val="73333"/>
              </a:srgbClr>
            </a:solidFill>
            <a:ln>
              <a:noFill/>
            </a:ln>
          </p:spPr>
          <p:txBody>
            <a:bodyPr spcFirstLastPara="1" wrap="square" lIns="91425" tIns="91425" rIns="91425" bIns="91425" anchor="ctr" anchorCtr="0">
              <a:noAutofit/>
            </a:bodyPr>
            <a:lstStyle/>
            <a:p>
              <a:pPr algn="r"/>
              <a:r>
                <a:rPr lang="fr-FR" b="1" dirty="0" smtClean="0">
                  <a:solidFill>
                    <a:schemeClr val="accent1"/>
                  </a:solidFill>
                  <a:latin typeface="Assistant" charset="-79"/>
                  <a:ea typeface="Marvel"/>
                  <a:cs typeface="Assistant" charset="-79"/>
                  <a:sym typeface="Marvel"/>
                </a:rPr>
                <a:t>Pakistan</a:t>
              </a:r>
              <a:endParaRPr lang="fr-FR" b="1" dirty="0">
                <a:solidFill>
                  <a:schemeClr val="accent1"/>
                </a:solidFill>
                <a:latin typeface="Assistant" charset="-79"/>
                <a:ea typeface="Marvel"/>
                <a:cs typeface="Assistant" charset="-79"/>
                <a:sym typeface="Marvel"/>
              </a:endParaRPr>
            </a:p>
          </p:txBody>
        </p:sp>
        <p:sp>
          <p:nvSpPr>
            <p:cNvPr id="14" name="Google Shape;741;p48"/>
            <p:cNvSpPr/>
            <p:nvPr/>
          </p:nvSpPr>
          <p:spPr>
            <a:xfrm>
              <a:off x="-642974" y="1243708"/>
              <a:ext cx="5929354" cy="720000"/>
            </a:xfrm>
            <a:prstGeom prst="roundRect">
              <a:avLst>
                <a:gd name="adj" fmla="val 16667"/>
              </a:avLst>
            </a:prstGeom>
            <a:solidFill>
              <a:schemeClr val="bg2">
                <a:alpha val="60390"/>
              </a:schemeClr>
            </a:solidFill>
            <a:ln>
              <a:noFill/>
            </a:ln>
          </p:spPr>
          <p:txBody>
            <a:bodyPr spcFirstLastPara="1" wrap="square" lIns="91425" tIns="91425" rIns="91425" bIns="91425" anchor="ctr" anchorCtr="0">
              <a:noAutofit/>
            </a:bodyPr>
            <a:lstStyle/>
            <a:p>
              <a:pPr algn="r"/>
              <a:r>
                <a:rPr lang="fr-FR" b="1" dirty="0" smtClean="0">
                  <a:solidFill>
                    <a:schemeClr val="tx2"/>
                  </a:solidFill>
                  <a:latin typeface="Assistant" charset="0"/>
                  <a:cs typeface="Assistant" charset="0"/>
                </a:rPr>
                <a:t>Afrique du Sud</a:t>
              </a:r>
            </a:p>
          </p:txBody>
        </p:sp>
        <p:sp>
          <p:nvSpPr>
            <p:cNvPr id="15" name="Google Shape;742;p48"/>
            <p:cNvSpPr/>
            <p:nvPr/>
          </p:nvSpPr>
          <p:spPr>
            <a:xfrm>
              <a:off x="-642974" y="676565"/>
              <a:ext cx="6420072" cy="720000"/>
            </a:xfrm>
            <a:prstGeom prst="roundRect">
              <a:avLst>
                <a:gd name="adj" fmla="val 16667"/>
              </a:avLst>
            </a:prstGeom>
            <a:solidFill>
              <a:srgbClr val="000048">
                <a:alpha val="73333"/>
              </a:srgbClr>
            </a:solidFill>
            <a:ln>
              <a:noFill/>
            </a:ln>
          </p:spPr>
          <p:txBody>
            <a:bodyPr spcFirstLastPara="1" wrap="square" lIns="91425" tIns="91425" rIns="91425" bIns="91425" anchor="ctr" anchorCtr="0">
              <a:noAutofit/>
            </a:bodyPr>
            <a:lstStyle/>
            <a:p>
              <a:pPr lvl="0" algn="r"/>
              <a:r>
                <a:rPr lang="fr-FR" b="1" dirty="0" smtClean="0">
                  <a:solidFill>
                    <a:schemeClr val="accent1"/>
                  </a:solidFill>
                  <a:latin typeface="Assistant" charset="-79"/>
                  <a:ea typeface="Marvel"/>
                  <a:cs typeface="Assistant" charset="-79"/>
                  <a:sym typeface="Marvel"/>
                </a:rPr>
                <a:t>République centrafricaine</a:t>
              </a:r>
              <a:endParaRPr lang="fr-FR" b="1" dirty="0">
                <a:solidFill>
                  <a:schemeClr val="accent1"/>
                </a:solidFill>
                <a:latin typeface="Assistant" charset="-79"/>
                <a:ea typeface="Marvel"/>
                <a:cs typeface="Assistant" charset="-79"/>
                <a:sym typeface="Marvel"/>
              </a:endParaRPr>
            </a:p>
          </p:txBody>
        </p:sp>
        <p:sp>
          <p:nvSpPr>
            <p:cNvPr id="16" name="Google Shape;741;p48"/>
            <p:cNvSpPr/>
            <p:nvPr/>
          </p:nvSpPr>
          <p:spPr>
            <a:xfrm>
              <a:off x="-642974" y="109422"/>
              <a:ext cx="7215238" cy="720000"/>
            </a:xfrm>
            <a:prstGeom prst="roundRect">
              <a:avLst>
                <a:gd name="adj" fmla="val 16667"/>
              </a:avLst>
            </a:prstGeom>
            <a:solidFill>
              <a:schemeClr val="bg2">
                <a:alpha val="60390"/>
              </a:schemeClr>
            </a:solidFill>
            <a:ln>
              <a:noFill/>
            </a:ln>
          </p:spPr>
          <p:txBody>
            <a:bodyPr spcFirstLastPara="1" wrap="square" lIns="91425" tIns="91425" rIns="91425" bIns="91425" anchor="ctr" anchorCtr="0">
              <a:noAutofit/>
            </a:bodyPr>
            <a:lstStyle/>
            <a:p>
              <a:pPr lvl="0" algn="r"/>
              <a:r>
                <a:rPr lang="fr-FR" b="1" dirty="0" smtClean="0">
                  <a:solidFill>
                    <a:schemeClr val="accent1"/>
                  </a:solidFill>
                  <a:latin typeface="Assistant" charset="0"/>
                  <a:ea typeface="Marvel"/>
                  <a:cs typeface="Assistant" charset="0"/>
                  <a:sym typeface="Marvel"/>
                </a:rPr>
                <a:t>République démocratique du Congo</a:t>
              </a:r>
              <a:endParaRPr lang="fr-FR" b="1" dirty="0">
                <a:solidFill>
                  <a:schemeClr val="accent1"/>
                </a:solidFill>
                <a:latin typeface="Assistant" charset="0"/>
                <a:ea typeface="Marvel"/>
                <a:cs typeface="Assistant" charset="0"/>
                <a:sym typeface="Marvel"/>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p:cNvGrpSpPr/>
          <p:nvPr/>
        </p:nvGrpSpPr>
        <p:grpSpPr>
          <a:xfrm>
            <a:off x="500034" y="177590"/>
            <a:ext cx="4214842" cy="1147648"/>
            <a:chOff x="500034" y="177590"/>
            <a:chExt cx="4214842" cy="1147648"/>
          </a:xfrm>
        </p:grpSpPr>
        <p:sp>
          <p:nvSpPr>
            <p:cNvPr id="14" name="Google Shape;741;p48"/>
            <p:cNvSpPr/>
            <p:nvPr/>
          </p:nvSpPr>
          <p:spPr>
            <a:xfrm>
              <a:off x="500034" y="857238"/>
              <a:ext cx="3071834" cy="468000"/>
            </a:xfrm>
            <a:prstGeom prst="roundRect">
              <a:avLst>
                <a:gd name="adj" fmla="val 16667"/>
              </a:avLst>
            </a:prstGeom>
            <a:solidFill>
              <a:schemeClr val="bg2">
                <a:alpha val="60390"/>
              </a:schemeClr>
            </a:solidFill>
            <a:ln>
              <a:noFill/>
            </a:ln>
          </p:spPr>
          <p:txBody>
            <a:bodyPr spcFirstLastPara="1" wrap="square" lIns="91425" tIns="91425" rIns="91425" bIns="91425" anchor="ctr" anchorCtr="0">
              <a:noAutofit/>
            </a:bodyPr>
            <a:lstStyle/>
            <a:p>
              <a:pPr algn="r"/>
              <a:r>
                <a:rPr lang="fr-FR" b="1" dirty="0" smtClean="0">
                  <a:solidFill>
                    <a:schemeClr val="tx2"/>
                  </a:solidFill>
                  <a:latin typeface="Assistant" charset="0"/>
                  <a:cs typeface="Assistant" charset="0"/>
                </a:rPr>
                <a:t>Test de Kolmogorov-Smirnov</a:t>
              </a:r>
            </a:p>
          </p:txBody>
        </p:sp>
        <p:sp>
          <p:nvSpPr>
            <p:cNvPr id="31" name="Google Shape;741;p48"/>
            <p:cNvSpPr/>
            <p:nvPr/>
          </p:nvSpPr>
          <p:spPr>
            <a:xfrm>
              <a:off x="500034" y="500048"/>
              <a:ext cx="3643338" cy="468000"/>
            </a:xfrm>
            <a:prstGeom prst="roundRect">
              <a:avLst>
                <a:gd name="adj" fmla="val 16667"/>
              </a:avLst>
            </a:prstGeom>
            <a:solidFill>
              <a:srgbClr val="000048">
                <a:alpha val="60000"/>
              </a:srgbClr>
            </a:solidFill>
            <a:ln>
              <a:noFill/>
            </a:ln>
          </p:spPr>
          <p:txBody>
            <a:bodyPr spcFirstLastPara="1" wrap="square" lIns="91425" tIns="91425" rIns="91425" bIns="91425" anchor="ctr" anchorCtr="0">
              <a:noAutofit/>
            </a:bodyPr>
            <a:lstStyle/>
            <a:p>
              <a:pPr lvl="0" algn="r"/>
              <a:r>
                <a:rPr lang="fr-FR" b="1" dirty="0" err="1" smtClean="0">
                  <a:solidFill>
                    <a:schemeClr val="accent1"/>
                  </a:solidFill>
                  <a:latin typeface="Assistant" charset="0"/>
                  <a:ea typeface="Marvel"/>
                  <a:cs typeface="Assistant" charset="0"/>
                  <a:sym typeface="Marvel"/>
                </a:rPr>
                <a:t>Homocédasticité</a:t>
              </a:r>
              <a:endParaRPr lang="fr-FR" b="1" dirty="0">
                <a:solidFill>
                  <a:schemeClr val="accent1"/>
                </a:solidFill>
                <a:latin typeface="Assistant" charset="0"/>
                <a:ea typeface="Marvel"/>
                <a:cs typeface="Assistant" charset="0"/>
                <a:sym typeface="Marvel"/>
              </a:endParaRPr>
            </a:p>
          </p:txBody>
        </p:sp>
        <p:sp>
          <p:nvSpPr>
            <p:cNvPr id="16" name="Google Shape;741;p48"/>
            <p:cNvSpPr/>
            <p:nvPr/>
          </p:nvSpPr>
          <p:spPr>
            <a:xfrm>
              <a:off x="500034" y="177590"/>
              <a:ext cx="4214842" cy="432000"/>
            </a:xfrm>
            <a:prstGeom prst="roundRect">
              <a:avLst>
                <a:gd name="adj" fmla="val 16667"/>
              </a:avLst>
            </a:prstGeom>
            <a:solidFill>
              <a:schemeClr val="bg2">
                <a:alpha val="60390"/>
              </a:schemeClr>
            </a:solidFill>
            <a:ln>
              <a:noFill/>
            </a:ln>
          </p:spPr>
          <p:txBody>
            <a:bodyPr spcFirstLastPara="1" wrap="square" lIns="91425" tIns="91425" rIns="91425" bIns="91425" anchor="ctr" anchorCtr="0">
              <a:noAutofit/>
            </a:bodyPr>
            <a:lstStyle/>
            <a:p>
              <a:pPr lvl="0" algn="r"/>
              <a:r>
                <a:rPr lang="fr-FR" b="1" dirty="0" smtClean="0">
                  <a:solidFill>
                    <a:schemeClr val="accent1"/>
                  </a:solidFill>
                  <a:latin typeface="Assistant" charset="0"/>
                  <a:ea typeface="Marvel"/>
                  <a:cs typeface="Assistant" charset="0"/>
                  <a:sym typeface="Marvel"/>
                </a:rPr>
                <a:t>Colinéarité des variables</a:t>
              </a:r>
              <a:endParaRPr lang="fr-FR" b="1" dirty="0">
                <a:solidFill>
                  <a:schemeClr val="accent1"/>
                </a:solidFill>
                <a:latin typeface="Assistant" charset="0"/>
                <a:ea typeface="Marvel"/>
                <a:cs typeface="Assistant" charset="0"/>
                <a:sym typeface="Marvel"/>
              </a:endParaRPr>
            </a:p>
          </p:txBody>
        </p:sp>
      </p:grpSp>
      <p:sp>
        <p:nvSpPr>
          <p:cNvPr id="26" name="ZoneTexte 25"/>
          <p:cNvSpPr txBox="1"/>
          <p:nvPr/>
        </p:nvSpPr>
        <p:spPr>
          <a:xfrm>
            <a:off x="4859338" y="214296"/>
            <a:ext cx="2357454" cy="307777"/>
          </a:xfrm>
          <a:prstGeom prst="rect">
            <a:avLst/>
          </a:prstGeom>
          <a:noFill/>
        </p:spPr>
        <p:txBody>
          <a:bodyPr wrap="square" rtlCol="0">
            <a:spAutoFit/>
          </a:bodyPr>
          <a:lstStyle/>
          <a:p>
            <a:r>
              <a:rPr lang="fr-FR" b="1" dirty="0" smtClean="0">
                <a:solidFill>
                  <a:schemeClr val="accent1"/>
                </a:solidFill>
              </a:rPr>
              <a:t>Coefficients &lt; 10</a:t>
            </a:r>
            <a:endParaRPr lang="fr-FR" b="1" dirty="0">
              <a:solidFill>
                <a:schemeClr val="accent1"/>
              </a:solidFill>
            </a:endParaRPr>
          </a:p>
        </p:txBody>
      </p:sp>
      <p:sp>
        <p:nvSpPr>
          <p:cNvPr id="27" name="Rectangle 26"/>
          <p:cNvSpPr/>
          <p:nvPr/>
        </p:nvSpPr>
        <p:spPr>
          <a:xfrm>
            <a:off x="4859338" y="617636"/>
            <a:ext cx="1162498" cy="307777"/>
          </a:xfrm>
          <a:prstGeom prst="rect">
            <a:avLst/>
          </a:prstGeom>
        </p:spPr>
        <p:txBody>
          <a:bodyPr wrap="none">
            <a:spAutoFit/>
          </a:bodyPr>
          <a:lstStyle/>
          <a:p>
            <a:r>
              <a:rPr lang="fr-FR" b="1" dirty="0" smtClean="0">
                <a:solidFill>
                  <a:schemeClr val="accent1"/>
                </a:solidFill>
              </a:rPr>
              <a:t>p</a:t>
            </a:r>
            <a:r>
              <a:rPr lang="fr-FR" b="1" baseline="-25000" dirty="0" smtClean="0">
                <a:solidFill>
                  <a:schemeClr val="accent1"/>
                </a:solidFill>
              </a:rPr>
              <a:t>valeur</a:t>
            </a:r>
            <a:r>
              <a:rPr lang="fr-FR" b="1" dirty="0" smtClean="0">
                <a:solidFill>
                  <a:schemeClr val="accent1"/>
                </a:solidFill>
              </a:rPr>
              <a:t> &lt; 5 %</a:t>
            </a:r>
            <a:endParaRPr lang="fr-FR" b="1" dirty="0">
              <a:solidFill>
                <a:schemeClr val="accent1"/>
              </a:solidFill>
            </a:endParaRPr>
          </a:p>
        </p:txBody>
      </p:sp>
      <p:sp>
        <p:nvSpPr>
          <p:cNvPr id="28" name="Rectangle 27"/>
          <p:cNvSpPr/>
          <p:nvPr/>
        </p:nvSpPr>
        <p:spPr>
          <a:xfrm>
            <a:off x="4859338" y="977999"/>
            <a:ext cx="1162498" cy="307777"/>
          </a:xfrm>
          <a:prstGeom prst="rect">
            <a:avLst/>
          </a:prstGeom>
        </p:spPr>
        <p:txBody>
          <a:bodyPr wrap="none">
            <a:spAutoFit/>
          </a:bodyPr>
          <a:lstStyle/>
          <a:p>
            <a:r>
              <a:rPr lang="fr-FR" b="1" dirty="0" smtClean="0">
                <a:solidFill>
                  <a:schemeClr val="accent1"/>
                </a:solidFill>
              </a:rPr>
              <a:t>p</a:t>
            </a:r>
            <a:r>
              <a:rPr lang="fr-FR" b="1" baseline="-25000" dirty="0" smtClean="0">
                <a:solidFill>
                  <a:schemeClr val="accent1"/>
                </a:solidFill>
              </a:rPr>
              <a:t>valeur</a:t>
            </a:r>
            <a:r>
              <a:rPr lang="fr-FR" b="1" dirty="0" smtClean="0">
                <a:solidFill>
                  <a:schemeClr val="accent1"/>
                </a:solidFill>
              </a:rPr>
              <a:t> &lt; 5 %</a:t>
            </a:r>
            <a:endParaRPr lang="fr-FR" b="1" dirty="0">
              <a:solidFill>
                <a:schemeClr val="accent1"/>
              </a:solidFill>
            </a:endParaRPr>
          </a:p>
        </p:txBody>
      </p:sp>
      <p:pic>
        <p:nvPicPr>
          <p:cNvPr id="1026" name="Picture 2"/>
          <p:cNvPicPr>
            <a:picLocks noChangeAspect="1" noChangeArrowheads="1"/>
          </p:cNvPicPr>
          <p:nvPr/>
        </p:nvPicPr>
        <p:blipFill>
          <a:blip r:embed="rId2"/>
          <a:srcRect/>
          <a:stretch>
            <a:fillRect/>
          </a:stretch>
        </p:blipFill>
        <p:spPr bwMode="auto">
          <a:xfrm>
            <a:off x="428596" y="1500180"/>
            <a:ext cx="3638028" cy="364332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4572000" y="1643056"/>
            <a:ext cx="4572000" cy="31901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3"/>
          <p:cNvSpPr txBox="1">
            <a:spLocks noGrp="1"/>
          </p:cNvSpPr>
          <p:nvPr>
            <p:ph type="title"/>
          </p:nvPr>
        </p:nvSpPr>
        <p:spPr>
          <a:xfrm>
            <a:off x="824924" y="1357304"/>
            <a:ext cx="7819042" cy="36433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Pour répondre à la demande de la banque, la classe des revenus des enfants que nous allons considérer seront les enfants dont le quantile parent sont au delà de 70; se sont les parents issus des pays développés. Nous allons éviter les pays dont l’indice de gini est très important.</a:t>
            </a:r>
            <a:br>
              <a:rPr lang="en" dirty="0" smtClean="0"/>
            </a:br>
            <a:r>
              <a:rPr lang="en" dirty="0" smtClean="0"/>
              <a:t/>
            </a:r>
            <a:br>
              <a:rPr lang="en" dirty="0" smtClean="0"/>
            </a:br>
            <a:r>
              <a:rPr lang="en" dirty="0" smtClean="0"/>
              <a:t>Notre modèle amélioré est presque performant et robuste avec une variance expliquée de 70%. </a:t>
            </a:r>
            <a:br>
              <a:rPr lang="en" dirty="0" smtClean="0"/>
            </a:br>
            <a:r>
              <a:rPr lang="en" dirty="0" smtClean="0"/>
              <a:t>La colinéarité des variables et le coefficient d’homocédasticité montrent que le modèle pourrait encore être amélioré en ajoutant quelques variables telle que le niveau de qualification...</a:t>
            </a:r>
            <a:endParaRPr/>
          </a:p>
        </p:txBody>
      </p:sp>
      <p:sp>
        <p:nvSpPr>
          <p:cNvPr id="1090" name="Google Shape;1090;p63"/>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Conclusions </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0"/>
          <p:cNvSpPr txBox="1">
            <a:spLocks noGrp="1"/>
          </p:cNvSpPr>
          <p:nvPr>
            <p:ph type="title"/>
          </p:nvPr>
        </p:nvSpPr>
        <p:spPr>
          <a:xfrm>
            <a:off x="1388100" y="642924"/>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Dataframe de la world income distribution</a:t>
            </a:r>
            <a:endParaRPr sz="4400"/>
          </a:p>
        </p:txBody>
      </p:sp>
      <p:sp>
        <p:nvSpPr>
          <p:cNvPr id="578" name="Google Shape;578;p40"/>
          <p:cNvSpPr txBox="1">
            <a:spLocks noGrp="1"/>
          </p:cNvSpPr>
          <p:nvPr>
            <p:ph type="subTitle" idx="1"/>
          </p:nvPr>
        </p:nvSpPr>
        <p:spPr>
          <a:xfrm>
            <a:off x="1142976" y="3414824"/>
            <a:ext cx="6643734" cy="871437"/>
          </a:xfrm>
          <a:prstGeom prst="rect">
            <a:avLst/>
          </a:prstGeom>
        </p:spPr>
        <p:txBody>
          <a:bodyPr spcFirstLastPara="1" wrap="square" lIns="91425" tIns="91425" rIns="91425" bIns="91425" anchor="t" anchorCtr="0">
            <a:noAutofit/>
          </a:bodyPr>
          <a:lstStyle/>
          <a:p>
            <a:pPr marL="0" lvl="0" indent="0" algn="just"/>
            <a:r>
              <a:rPr lang="fr-FR" sz="1400" dirty="0" smtClean="0"/>
              <a:t>Cette base de données est composée principalement d'études réalisées au niveau national pour bon nombre de pays, et </a:t>
            </a:r>
            <a:r>
              <a:rPr lang="fr-FR" sz="1400" b="1" dirty="0" smtClean="0"/>
              <a:t>contient</a:t>
            </a:r>
            <a:r>
              <a:rPr lang="fr-FR" sz="1400" dirty="0" smtClean="0"/>
              <a:t> les </a:t>
            </a:r>
            <a:r>
              <a:rPr lang="fr-FR" sz="1400" b="1" dirty="0" smtClean="0"/>
              <a:t>distributions de revenus des populations </a:t>
            </a:r>
            <a:r>
              <a:rPr lang="fr-FR" sz="1400" dirty="0" smtClean="0"/>
              <a:t>concernées.</a:t>
            </a: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9" name="Google Shape;597;p42"/>
          <p:cNvSpPr txBox="1">
            <a:spLocks noGrp="1"/>
          </p:cNvSpPr>
          <p:nvPr>
            <p:ph type="subTitle" idx="1"/>
          </p:nvPr>
        </p:nvSpPr>
        <p:spPr>
          <a:xfrm>
            <a:off x="714348" y="1000114"/>
            <a:ext cx="8143932" cy="4357700"/>
          </a:xfrm>
          <a:prstGeom prst="rect">
            <a:avLst/>
          </a:prstGeom>
        </p:spPr>
        <p:txBody>
          <a:bodyPr spcFirstLastPara="1" wrap="square" lIns="91425" tIns="91425" rIns="91425" bIns="91425" anchor="t" anchorCtr="0">
            <a:noAutofit/>
          </a:bodyPr>
          <a:lstStyle/>
          <a:p>
            <a:pPr marL="0" lvl="0" indent="0" algn="just"/>
            <a:r>
              <a:rPr lang="fr-FR" sz="1200" u="sng" dirty="0" smtClean="0">
                <a:solidFill>
                  <a:schemeClr val="tx2"/>
                </a:solidFill>
              </a:rPr>
              <a:t>https://data.worldbank.org/indicator/SI.POV.GINI https://fr.wikipedia.org/wiki/Quantile</a:t>
            </a:r>
          </a:p>
          <a:p>
            <a:pPr marL="0" lvl="0" indent="0" algn="just"/>
            <a:r>
              <a:rPr lang="fr-FR" sz="1200" u="sng" dirty="0" smtClean="0">
                <a:solidFill>
                  <a:schemeClr val="tx2"/>
                </a:solidFill>
              </a:rPr>
              <a:t>https://www.lafinancepourtous.com/html/IMG/pdf/modules/92_module-SES-savoirfaire_quantiles.pdf https://fr.wikipedia.org/wiki/Interpolation_lin%C3%A9aire https://pandas.pydata.org/docs/reference/api/pandas.DataFrame.rank.html</a:t>
            </a:r>
          </a:p>
          <a:p>
            <a:pPr marL="0" lvl="0" indent="0" algn="just"/>
            <a:r>
              <a:rPr lang="fr-FR" sz="1200" u="sng" dirty="0" smtClean="0">
                <a:solidFill>
                  <a:schemeClr val="tx2"/>
                </a:solidFill>
              </a:rPr>
              <a:t>https://www.oecd.org/fr/gouvernance/finances-publiques/45002669.pdf</a:t>
            </a:r>
          </a:p>
          <a:p>
            <a:pPr marL="0" lvl="0" indent="0" algn="just"/>
            <a:r>
              <a:rPr lang="fr-FR" sz="1200" u="sng" dirty="0" smtClean="0">
                <a:solidFill>
                  <a:schemeClr val="tx2"/>
                </a:solidFill>
              </a:rPr>
              <a:t>https://www.digitalocean.com/community/tutorials/how-to-use-the-python-map-function-fr</a:t>
            </a:r>
          </a:p>
          <a:p>
            <a:pPr marL="0" lvl="0" indent="0" algn="just"/>
            <a:r>
              <a:rPr lang="fr-FR" sz="1200" u="sng" dirty="0" smtClean="0">
                <a:solidFill>
                  <a:schemeClr val="tx2"/>
                </a:solidFill>
              </a:rPr>
              <a:t>https://matplotlib.org/gallery/lines_bars_and_markers/bar_stacked.</a:t>
            </a:r>
          </a:p>
          <a:p>
            <a:pPr marL="0" lvl="0" indent="0" algn="just"/>
            <a:r>
              <a:rPr lang="fr-FR" sz="1200" u="sng" dirty="0" smtClean="0">
                <a:solidFill>
                  <a:schemeClr val="tx2"/>
                </a:solidFill>
              </a:rPr>
              <a:t>https://openclassrooms.com/fr/courses/4525266-decrivez-et-nettoyez-votre-jeu-de-donnees/4774896-analysez-une-variable-quantitative-et-une-qualitative-par-anova.</a:t>
            </a:r>
          </a:p>
          <a:p>
            <a:pPr marL="0" lvl="0" indent="0" algn="just"/>
            <a:r>
              <a:rPr lang="fr-FR" sz="1200" u="sng" dirty="0" smtClean="0">
                <a:solidFill>
                  <a:schemeClr val="tx2"/>
                </a:solidFill>
              </a:rPr>
              <a:t>https://openclassrooms.com/fr/courses/4525326-realisez-des-modelisations-de-donnees-performantes/5754176-calculez-le-coefficient-de-determination</a:t>
            </a:r>
          </a:p>
          <a:p>
            <a:pPr marL="0" lvl="0" indent="0" algn="just"/>
            <a:r>
              <a:rPr lang="fr-FR" sz="1200" u="sng" dirty="0" smtClean="0">
                <a:solidFill>
                  <a:schemeClr val="tx2"/>
                </a:solidFill>
              </a:rPr>
              <a:t>https://openclassrooms.com/fr/courses/4525326-realisez-des-modelisations-de-donnees-performantes/exercises/3162</a:t>
            </a:r>
          </a:p>
          <a:p>
            <a:pPr marL="0" lvl="0" indent="0" algn="just"/>
            <a:r>
              <a:rPr lang="fr-FR" sz="1200" u="sng" dirty="0" smtClean="0">
                <a:solidFill>
                  <a:schemeClr val="tx2"/>
                </a:solidFill>
              </a:rPr>
              <a:t>https://www.reneshbedre.com/blog/anova.html</a:t>
            </a:r>
          </a:p>
          <a:p>
            <a:pPr marL="0" lvl="0" indent="0" algn="just"/>
            <a:r>
              <a:rPr lang="fr-FR" sz="1200" u="sng" dirty="0" smtClean="0">
                <a:solidFill>
                  <a:schemeClr val="tx2"/>
                </a:solidFill>
              </a:rPr>
              <a:t>https://www.rocq.inria.fr/axis/modulad/numero-35/Tutoriel-confais-35/confais-35.pdf</a:t>
            </a:r>
          </a:p>
          <a:p>
            <a:pPr marL="0" lvl="0" indent="0" algn="just"/>
            <a:r>
              <a:rPr lang="fr-FR" sz="1200" u="sng" dirty="0" smtClean="0">
                <a:solidFill>
                  <a:schemeClr val="tx2"/>
                </a:solidFill>
              </a:rPr>
              <a:t>https://openclassrooms.com/fr/courses/4525326-realisez-des-modelisations-de-donnees-performantes/5754146-tp-pratiquez-la-regression-lineaire-multiple-sur-le-jeu-de-donnees-de-lozone</a:t>
            </a:r>
          </a:p>
          <a:p>
            <a:pPr marL="0" lvl="0" indent="0" algn="just"/>
            <a:r>
              <a:rPr lang="fr-FR" sz="1200" u="sng" dirty="0" smtClean="0">
                <a:solidFill>
                  <a:schemeClr val="tx2"/>
                </a:solidFill>
              </a:rPr>
              <a:t>https://www.statsmodels.org/dev/generated/statsmodels.graphics.gofplots.qqplot.html</a:t>
            </a:r>
          </a:p>
        </p:txBody>
      </p:sp>
      <p:sp>
        <p:nvSpPr>
          <p:cNvPr id="10" name="Google Shape;596;p42"/>
          <p:cNvSpPr txBox="1">
            <a:spLocks noGrp="1"/>
          </p:cNvSpPr>
          <p:nvPr>
            <p:ph type="title"/>
          </p:nvPr>
        </p:nvSpPr>
        <p:spPr>
          <a:xfrm>
            <a:off x="1785918" y="214296"/>
            <a:ext cx="6072230" cy="531900"/>
          </a:xfrm>
          <a:prstGeom prst="rect">
            <a:avLst/>
          </a:prstGeom>
        </p:spPr>
        <p:txBody>
          <a:bodyPr spcFirstLastPara="1" wrap="square" lIns="91425" tIns="91425" rIns="91425" bIns="91425" anchor="ctr" anchorCtr="0">
            <a:noAutofit/>
          </a:bodyPr>
          <a:lstStyle/>
          <a:p>
            <a:pPr lvl="0"/>
            <a:r>
              <a:rPr lang="en" dirty="0" smtClean="0"/>
              <a:t>Bibliographie </a:t>
            </a:r>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4"/>
          <p:cNvSpPr txBox="1">
            <a:spLocks noGrp="1"/>
          </p:cNvSpPr>
          <p:nvPr>
            <p:ph type="subTitle" idx="1"/>
          </p:nvPr>
        </p:nvSpPr>
        <p:spPr>
          <a:xfrm>
            <a:off x="4572000" y="1706450"/>
            <a:ext cx="3856800" cy="440400"/>
          </a:xfrm>
          <a:prstGeom prst="rect">
            <a:avLst/>
          </a:prstGeom>
        </p:spPr>
        <p:txBody>
          <a:bodyPr spcFirstLastPara="1" wrap="square" lIns="91425" tIns="91425" rIns="91425" bIns="91425" anchor="ctr" anchorCtr="0">
            <a:noAutofit/>
          </a:bodyPr>
          <a:lstStyle/>
          <a:p>
            <a:pPr marL="0" lvl="0" indent="0"/>
            <a:r>
              <a:rPr lang="fr-FR" b="1" dirty="0" smtClean="0"/>
              <a:t>DES QUESTIONS ?</a:t>
            </a:r>
            <a:endParaRPr lang="fr-FR" b="1" dirty="0"/>
          </a:p>
        </p:txBody>
      </p:sp>
      <p:sp>
        <p:nvSpPr>
          <p:cNvPr id="1110" name="Google Shape;1110;p64"/>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My france Levasseur </a:t>
            </a:r>
            <a:endParaRPr/>
          </a:p>
        </p:txBody>
      </p:sp>
      <p:sp>
        <p:nvSpPr>
          <p:cNvPr id="1111" name="Google Shape;1111;p64"/>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p>
            <a:pPr lvl="0"/>
            <a:r>
              <a:rPr lang="fr-FR" sz="3600" dirty="0" smtClean="0"/>
              <a:t>MERCI POUR VOTRE ATTENTION</a:t>
            </a:r>
            <a:endParaRPr sz="3600"/>
          </a:p>
        </p:txBody>
      </p:sp>
      <p:sp>
        <p:nvSpPr>
          <p:cNvPr id="1112" name="Google Shape;1112;p64"/>
          <p:cNvSpPr/>
          <p:nvPr/>
        </p:nvSpPr>
        <p:spPr>
          <a:xfrm>
            <a:off x="6901658" y="3282837"/>
            <a:ext cx="136380" cy="293839"/>
          </a:xfrm>
          <a:custGeom>
            <a:avLst/>
            <a:gdLst/>
            <a:ahLst/>
            <a:cxnLst/>
            <a:rect l="l" t="t" r="r" b="b"/>
            <a:pathLst>
              <a:path w="25116" h="54114" extrusionOk="0">
                <a:moveTo>
                  <a:pt x="5594" y="27285"/>
                </a:moveTo>
                <a:lnTo>
                  <a:pt x="5594" y="53428"/>
                </a:lnTo>
                <a:cubicBezTo>
                  <a:pt x="5594" y="53771"/>
                  <a:pt x="5936" y="54113"/>
                  <a:pt x="6279" y="54113"/>
                </a:cubicBezTo>
                <a:lnTo>
                  <a:pt x="15983" y="54113"/>
                </a:lnTo>
                <a:cubicBezTo>
                  <a:pt x="16325" y="53999"/>
                  <a:pt x="16554" y="53771"/>
                  <a:pt x="16554" y="53428"/>
                </a:cubicBezTo>
                <a:lnTo>
                  <a:pt x="16554" y="26829"/>
                </a:lnTo>
                <a:lnTo>
                  <a:pt x="23746" y="26829"/>
                </a:lnTo>
                <a:cubicBezTo>
                  <a:pt x="23974" y="26715"/>
                  <a:pt x="24317" y="26600"/>
                  <a:pt x="24431" y="26258"/>
                </a:cubicBezTo>
                <a:lnTo>
                  <a:pt x="25002" y="18267"/>
                </a:lnTo>
                <a:cubicBezTo>
                  <a:pt x="25116" y="17924"/>
                  <a:pt x="24773" y="17467"/>
                  <a:pt x="24431" y="17467"/>
                </a:cubicBezTo>
                <a:lnTo>
                  <a:pt x="16554" y="17467"/>
                </a:lnTo>
                <a:lnTo>
                  <a:pt x="16554" y="11874"/>
                </a:lnTo>
                <a:cubicBezTo>
                  <a:pt x="16554" y="10504"/>
                  <a:pt x="17695" y="9476"/>
                  <a:pt x="18951" y="9476"/>
                </a:cubicBezTo>
                <a:lnTo>
                  <a:pt x="24431" y="9476"/>
                </a:lnTo>
                <a:cubicBezTo>
                  <a:pt x="24773" y="9476"/>
                  <a:pt x="25116" y="9134"/>
                  <a:pt x="25116" y="8677"/>
                </a:cubicBezTo>
                <a:lnTo>
                  <a:pt x="25116" y="686"/>
                </a:lnTo>
                <a:cubicBezTo>
                  <a:pt x="25116" y="343"/>
                  <a:pt x="24773" y="1"/>
                  <a:pt x="24431" y="1"/>
                </a:cubicBezTo>
                <a:lnTo>
                  <a:pt x="15298" y="1"/>
                </a:lnTo>
                <a:cubicBezTo>
                  <a:pt x="9932" y="1"/>
                  <a:pt x="5594" y="4339"/>
                  <a:pt x="5594" y="9704"/>
                </a:cubicBezTo>
                <a:lnTo>
                  <a:pt x="5594" y="17467"/>
                </a:lnTo>
                <a:lnTo>
                  <a:pt x="685" y="17467"/>
                </a:lnTo>
                <a:cubicBezTo>
                  <a:pt x="342" y="17467"/>
                  <a:pt x="0" y="17696"/>
                  <a:pt x="0" y="18152"/>
                </a:cubicBezTo>
                <a:lnTo>
                  <a:pt x="0" y="26144"/>
                </a:lnTo>
                <a:cubicBezTo>
                  <a:pt x="0" y="26486"/>
                  <a:pt x="342" y="26829"/>
                  <a:pt x="685" y="26829"/>
                </a:cubicBezTo>
                <a:lnTo>
                  <a:pt x="5594" y="2682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7446467" y="3282736"/>
            <a:ext cx="294712" cy="294095"/>
          </a:xfrm>
          <a:custGeom>
            <a:avLst/>
            <a:gdLst/>
            <a:ahLst/>
            <a:cxnLst/>
            <a:rect l="l" t="t" r="r" b="b"/>
            <a:pathLst>
              <a:path w="55371" h="55255" extrusionOk="0">
                <a:moveTo>
                  <a:pt x="42355" y="9704"/>
                </a:moveTo>
                <a:cubicBezTo>
                  <a:pt x="38131" y="9704"/>
                  <a:pt x="38131" y="15983"/>
                  <a:pt x="42355" y="15983"/>
                </a:cubicBezTo>
                <a:cubicBezTo>
                  <a:pt x="44068" y="15983"/>
                  <a:pt x="45552" y="14613"/>
                  <a:pt x="45552" y="12900"/>
                </a:cubicBezTo>
                <a:cubicBezTo>
                  <a:pt x="45552" y="11188"/>
                  <a:pt x="44068" y="9704"/>
                  <a:pt x="42355" y="9704"/>
                </a:cubicBezTo>
                <a:close/>
                <a:moveTo>
                  <a:pt x="26913" y="18532"/>
                </a:moveTo>
                <a:cubicBezTo>
                  <a:pt x="27299" y="18532"/>
                  <a:pt x="27690" y="18557"/>
                  <a:pt x="28085" y="18608"/>
                </a:cubicBezTo>
                <a:cubicBezTo>
                  <a:pt x="32880" y="18608"/>
                  <a:pt x="36761" y="22490"/>
                  <a:pt x="36647" y="27285"/>
                </a:cubicBezTo>
                <a:cubicBezTo>
                  <a:pt x="36647" y="31965"/>
                  <a:pt x="32766" y="35847"/>
                  <a:pt x="28085" y="35847"/>
                </a:cubicBezTo>
                <a:cubicBezTo>
                  <a:pt x="27699" y="35897"/>
                  <a:pt x="27317" y="35922"/>
                  <a:pt x="26940" y="35922"/>
                </a:cubicBezTo>
                <a:cubicBezTo>
                  <a:pt x="22187" y="35922"/>
                  <a:pt x="18267" y="32036"/>
                  <a:pt x="18267" y="27171"/>
                </a:cubicBezTo>
                <a:cubicBezTo>
                  <a:pt x="18267" y="22314"/>
                  <a:pt x="22172" y="18532"/>
                  <a:pt x="26913" y="18532"/>
                </a:cubicBezTo>
                <a:close/>
                <a:moveTo>
                  <a:pt x="28085" y="13699"/>
                </a:moveTo>
                <a:cubicBezTo>
                  <a:pt x="16212" y="13699"/>
                  <a:pt x="10161" y="28084"/>
                  <a:pt x="18495" y="36532"/>
                </a:cubicBezTo>
                <a:cubicBezTo>
                  <a:pt x="21256" y="39330"/>
                  <a:pt x="24651" y="40580"/>
                  <a:pt x="27979" y="40580"/>
                </a:cubicBezTo>
                <a:cubicBezTo>
                  <a:pt x="34834" y="40580"/>
                  <a:pt x="41403" y="35277"/>
                  <a:pt x="41556" y="27285"/>
                </a:cubicBezTo>
                <a:cubicBezTo>
                  <a:pt x="41556" y="19864"/>
                  <a:pt x="35506" y="13699"/>
                  <a:pt x="28085" y="13699"/>
                </a:cubicBezTo>
                <a:close/>
                <a:moveTo>
                  <a:pt x="38702" y="5480"/>
                </a:moveTo>
                <a:cubicBezTo>
                  <a:pt x="44867" y="5480"/>
                  <a:pt x="49890" y="10503"/>
                  <a:pt x="49890" y="16782"/>
                </a:cubicBezTo>
                <a:lnTo>
                  <a:pt x="49890" y="38587"/>
                </a:lnTo>
                <a:cubicBezTo>
                  <a:pt x="49890" y="44751"/>
                  <a:pt x="44867" y="49889"/>
                  <a:pt x="38702" y="49889"/>
                </a:cubicBezTo>
                <a:lnTo>
                  <a:pt x="16669" y="49889"/>
                </a:lnTo>
                <a:cubicBezTo>
                  <a:pt x="10390" y="49889"/>
                  <a:pt x="5367" y="44751"/>
                  <a:pt x="5367" y="38587"/>
                </a:cubicBezTo>
                <a:lnTo>
                  <a:pt x="5367" y="16782"/>
                </a:lnTo>
                <a:cubicBezTo>
                  <a:pt x="5367" y="10503"/>
                  <a:pt x="10390" y="5480"/>
                  <a:pt x="16669" y="5480"/>
                </a:cubicBezTo>
                <a:close/>
                <a:moveTo>
                  <a:pt x="16555" y="0"/>
                </a:moveTo>
                <a:cubicBezTo>
                  <a:pt x="7422" y="0"/>
                  <a:pt x="1" y="7306"/>
                  <a:pt x="115" y="16439"/>
                </a:cubicBezTo>
                <a:lnTo>
                  <a:pt x="115" y="38815"/>
                </a:lnTo>
                <a:cubicBezTo>
                  <a:pt x="115" y="47948"/>
                  <a:pt x="7422" y="55254"/>
                  <a:pt x="16555" y="55254"/>
                </a:cubicBezTo>
                <a:lnTo>
                  <a:pt x="38931" y="55254"/>
                </a:lnTo>
                <a:cubicBezTo>
                  <a:pt x="47949" y="55140"/>
                  <a:pt x="55256" y="47834"/>
                  <a:pt x="55370" y="38815"/>
                </a:cubicBezTo>
                <a:lnTo>
                  <a:pt x="55370" y="16439"/>
                </a:lnTo>
                <a:cubicBezTo>
                  <a:pt x="55370" y="7421"/>
                  <a:pt x="47949" y="0"/>
                  <a:pt x="389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8071550" y="3282752"/>
            <a:ext cx="274090" cy="273451"/>
          </a:xfrm>
          <a:custGeom>
            <a:avLst/>
            <a:gdLst/>
            <a:ahLst/>
            <a:cxnLst/>
            <a:rect l="l" t="t" r="r" b="b"/>
            <a:pathLst>
              <a:path w="49319" h="49204" extrusionOk="0">
                <a:moveTo>
                  <a:pt x="5937" y="0"/>
                </a:moveTo>
                <a:cubicBezTo>
                  <a:pt x="2740" y="0"/>
                  <a:pt x="115" y="2626"/>
                  <a:pt x="115" y="5822"/>
                </a:cubicBezTo>
                <a:cubicBezTo>
                  <a:pt x="0" y="9133"/>
                  <a:pt x="2626" y="11873"/>
                  <a:pt x="5937" y="11873"/>
                </a:cubicBezTo>
                <a:cubicBezTo>
                  <a:pt x="9248" y="11873"/>
                  <a:pt x="11988" y="9133"/>
                  <a:pt x="11988" y="5822"/>
                </a:cubicBezTo>
                <a:cubicBezTo>
                  <a:pt x="11873" y="2626"/>
                  <a:pt x="9248" y="0"/>
                  <a:pt x="5937" y="0"/>
                </a:cubicBezTo>
                <a:close/>
                <a:moveTo>
                  <a:pt x="800" y="16325"/>
                </a:moveTo>
                <a:lnTo>
                  <a:pt x="800" y="49204"/>
                </a:lnTo>
                <a:lnTo>
                  <a:pt x="11074" y="49204"/>
                </a:lnTo>
                <a:lnTo>
                  <a:pt x="11074" y="16325"/>
                </a:lnTo>
                <a:close/>
                <a:moveTo>
                  <a:pt x="36787" y="15521"/>
                </a:moveTo>
                <a:cubicBezTo>
                  <a:pt x="32910" y="15521"/>
                  <a:pt x="29289" y="17557"/>
                  <a:pt x="27400" y="20892"/>
                </a:cubicBezTo>
                <a:lnTo>
                  <a:pt x="27171" y="20892"/>
                </a:lnTo>
                <a:lnTo>
                  <a:pt x="27171" y="16325"/>
                </a:lnTo>
                <a:lnTo>
                  <a:pt x="17467" y="16325"/>
                </a:lnTo>
                <a:lnTo>
                  <a:pt x="17467" y="49204"/>
                </a:lnTo>
                <a:lnTo>
                  <a:pt x="27628" y="49204"/>
                </a:lnTo>
                <a:lnTo>
                  <a:pt x="27628" y="32993"/>
                </a:lnTo>
                <a:cubicBezTo>
                  <a:pt x="27628" y="28655"/>
                  <a:pt x="28541" y="24545"/>
                  <a:pt x="33793" y="24545"/>
                </a:cubicBezTo>
                <a:cubicBezTo>
                  <a:pt x="39044" y="24545"/>
                  <a:pt x="39044" y="29454"/>
                  <a:pt x="39044" y="33221"/>
                </a:cubicBezTo>
                <a:lnTo>
                  <a:pt x="39044" y="49204"/>
                </a:lnTo>
                <a:lnTo>
                  <a:pt x="49319" y="49204"/>
                </a:lnTo>
                <a:lnTo>
                  <a:pt x="49319" y="31166"/>
                </a:lnTo>
                <a:cubicBezTo>
                  <a:pt x="49319" y="22262"/>
                  <a:pt x="47492" y="15526"/>
                  <a:pt x="37103" y="15526"/>
                </a:cubicBezTo>
                <a:cubicBezTo>
                  <a:pt x="36998" y="15523"/>
                  <a:pt x="36892" y="15521"/>
                  <a:pt x="36787" y="155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6749651"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7373613"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7988400"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txBox="1"/>
          <p:nvPr/>
        </p:nvSpPr>
        <p:spPr>
          <a:xfrm>
            <a:off x="4969600" y="4446277"/>
            <a:ext cx="3459300" cy="184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chemeClr val="lt2"/>
                </a:solidFill>
                <a:latin typeface="Spartan"/>
                <a:ea typeface="Spartan"/>
                <a:cs typeface="Spartan"/>
                <a:sym typeface="Spartan"/>
              </a:rPr>
              <a:t>Please keep this slide for attribution</a:t>
            </a:r>
            <a:endParaRPr sz="1200">
              <a:solidFill>
                <a:schemeClr val="lt2"/>
              </a:solidFill>
              <a:latin typeface="Spartan"/>
              <a:ea typeface="Spartan"/>
              <a:cs typeface="Spartan"/>
              <a:sym typeface="Spartan"/>
            </a:endParaRPr>
          </a:p>
        </p:txBody>
      </p:sp>
      <p:sp>
        <p:nvSpPr>
          <p:cNvPr id="12" name="Google Shape;566;p39"/>
          <p:cNvSpPr/>
          <p:nvPr/>
        </p:nvSpPr>
        <p:spPr>
          <a:xfrm>
            <a:off x="8429652" y="4714890"/>
            <a:ext cx="428628"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smtClean="0">
                <a:solidFill>
                  <a:schemeClr val="accent2"/>
                </a:solidFill>
                <a:latin typeface="Righteous" charset="0"/>
              </a:rPr>
              <a:t>23</a:t>
            </a:r>
            <a:endParaRPr sz="1600" b="1">
              <a:solidFill>
                <a:schemeClr val="accent2"/>
              </a:solidFill>
              <a:latin typeface="Righteous"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785786" y="500048"/>
            <a:ext cx="3668700" cy="16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Description des données </a:t>
            </a:r>
            <a:endParaRPr/>
          </a:p>
        </p:txBody>
      </p:sp>
      <p:sp>
        <p:nvSpPr>
          <p:cNvPr id="637" name="Google Shape;637;p45"/>
          <p:cNvSpPr txBox="1">
            <a:spLocks noGrp="1"/>
          </p:cNvSpPr>
          <p:nvPr>
            <p:ph type="body" idx="1"/>
          </p:nvPr>
        </p:nvSpPr>
        <p:spPr>
          <a:xfrm>
            <a:off x="214282" y="2285998"/>
            <a:ext cx="3883014" cy="2000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endParaRPr/>
          </a:p>
          <a:p>
            <a:pPr marL="0" lvl="0" indent="0" algn="l" rtl="0">
              <a:spcBef>
                <a:spcPts val="0"/>
              </a:spcBef>
              <a:spcAft>
                <a:spcPts val="0"/>
              </a:spcAft>
              <a:buNone/>
            </a:pPr>
            <a:r>
              <a:rPr lang="fr-FR" dirty="0" smtClean="0"/>
              <a:t> </a:t>
            </a:r>
            <a:r>
              <a:rPr lang="fr-FR" dirty="0" err="1" smtClean="0"/>
              <a:t>gdpppp</a:t>
            </a:r>
            <a:r>
              <a:rPr lang="fr-FR" dirty="0" smtClean="0"/>
              <a:t> = PIB du pays </a:t>
            </a:r>
            <a:endParaRPr/>
          </a:p>
        </p:txBody>
      </p:sp>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roupe 21"/>
          <p:cNvGrpSpPr/>
          <p:nvPr/>
        </p:nvGrpSpPr>
        <p:grpSpPr>
          <a:xfrm>
            <a:off x="4572000" y="1142990"/>
            <a:ext cx="4230687" cy="1592263"/>
            <a:chOff x="2000232" y="1643050"/>
            <a:chExt cx="4230687" cy="1592263"/>
          </a:xfrm>
        </p:grpSpPr>
        <p:pic>
          <p:nvPicPr>
            <p:cNvPr id="23" name="Picture 2"/>
            <p:cNvPicPr>
              <a:picLocks noChangeAspect="1" noChangeArrowheads="1"/>
            </p:cNvPicPr>
            <p:nvPr/>
          </p:nvPicPr>
          <p:blipFill>
            <a:blip r:embed="rId3"/>
            <a:srcRect/>
            <a:stretch>
              <a:fillRect/>
            </a:stretch>
          </p:blipFill>
          <p:spPr bwMode="auto">
            <a:xfrm>
              <a:off x="2000232" y="1643050"/>
              <a:ext cx="4230687" cy="1592263"/>
            </a:xfrm>
            <a:prstGeom prst="rect">
              <a:avLst/>
            </a:prstGeom>
            <a:noFill/>
            <a:ln w="9525">
              <a:noFill/>
              <a:miter lim="800000"/>
              <a:headEnd/>
              <a:tailEnd/>
            </a:ln>
            <a:effectLst/>
          </p:spPr>
        </p:pic>
        <p:sp>
          <p:nvSpPr>
            <p:cNvPr id="24" name="Ellipse 23"/>
            <p:cNvSpPr/>
            <p:nvPr/>
          </p:nvSpPr>
          <p:spPr>
            <a:xfrm>
              <a:off x="3714744" y="1928802"/>
              <a:ext cx="1285884" cy="285752"/>
            </a:xfrm>
            <a:prstGeom prst="ellipse">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Google Shape;637;p45"/>
          <p:cNvSpPr txBox="1">
            <a:spLocks/>
          </p:cNvSpPr>
          <p:nvPr/>
        </p:nvSpPr>
        <p:spPr>
          <a:xfrm>
            <a:off x="285720" y="2571750"/>
            <a:ext cx="3929090" cy="64294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r>
              <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rPr>
              <a:t>Les données en</a:t>
            </a:r>
            <a:r>
              <a:rPr kumimoji="0" lang="fr-FR" sz="1400" b="0" i="0" u="none" strike="noStrike" kern="0" cap="none" spc="0" normalizeH="0" noProof="0" dirty="0" smtClean="0">
                <a:ln>
                  <a:noFill/>
                </a:ln>
                <a:solidFill>
                  <a:schemeClr val="accent2"/>
                </a:solidFill>
                <a:effectLst/>
                <a:uLnTx/>
                <a:uFillTx/>
                <a:latin typeface="Spartan"/>
                <a:ea typeface="Spartan"/>
                <a:cs typeface="Spartan"/>
                <a:sym typeface="Spartan"/>
              </a:rPr>
              <a:t> </a:t>
            </a:r>
            <a:r>
              <a:rPr kumimoji="0" lang="fr-FR" sz="1400" b="1" i="0" u="none" strike="noStrike" kern="0" cap="none" spc="0" normalizeH="0" noProof="0" dirty="0" smtClean="0">
                <a:ln>
                  <a:noFill/>
                </a:ln>
                <a:solidFill>
                  <a:schemeClr val="accent2"/>
                </a:solidFill>
                <a:effectLst/>
                <a:uLnTx/>
                <a:uFillTx/>
                <a:latin typeface="Spartan"/>
                <a:ea typeface="Spartan"/>
                <a:cs typeface="Spartan"/>
                <a:sym typeface="Spartan"/>
              </a:rPr>
              <a:t>centiles</a:t>
            </a:r>
            <a:r>
              <a:rPr kumimoji="0" lang="fr-FR" sz="1400" b="0" i="0" u="none" strike="noStrike" kern="0" cap="none" spc="0" normalizeH="0" noProof="0" dirty="0" smtClean="0">
                <a:ln>
                  <a:noFill/>
                </a:ln>
                <a:solidFill>
                  <a:schemeClr val="accent2"/>
                </a:solidFill>
                <a:effectLst/>
                <a:uLnTx/>
                <a:uFillTx/>
                <a:latin typeface="Spartan"/>
                <a:ea typeface="Spartan"/>
                <a:cs typeface="Spartan"/>
                <a:sym typeface="Spartan"/>
              </a:rPr>
              <a:t> pour le revenus moyens du pays </a:t>
            </a: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endParaRP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endParaRP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endParaRP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endParaRP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a:ea typeface="Spartan"/>
              <a:cs typeface="Spartan"/>
              <a:sym typeface="Spartan"/>
            </a:endParaRPr>
          </a:p>
          <a:p>
            <a:pPr marL="0" marR="0" lvl="0" indent="0" algn="l" defTabSz="914400" rtl="0" eaLnBrk="1" fontAlgn="auto" latinLnBrk="0" hangingPunct="1">
              <a:lnSpc>
                <a:spcPct val="115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a:ln>
                <a:noFill/>
              </a:ln>
              <a:solidFill>
                <a:schemeClr val="accent2"/>
              </a:solidFill>
              <a:effectLst/>
              <a:uLnTx/>
              <a:uFillTx/>
              <a:latin typeface="Spartan"/>
              <a:ea typeface="Spartan"/>
              <a:cs typeface="Spartan"/>
              <a:sym typeface="Spartan"/>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785786" y="500048"/>
            <a:ext cx="3668700" cy="1684800"/>
          </a:xfrm>
          <a:prstGeom prst="rect">
            <a:avLst/>
          </a:prstGeom>
        </p:spPr>
        <p:txBody>
          <a:bodyPr spcFirstLastPara="1" wrap="square" lIns="91425" tIns="91425" rIns="91425" bIns="91425" anchor="ctr" anchorCtr="0">
            <a:noAutofit/>
          </a:bodyPr>
          <a:lstStyle/>
          <a:p>
            <a:r>
              <a:rPr lang="fr-FR" dirty="0" smtClean="0"/>
              <a:t>Visualisation des valeurs manquantes</a:t>
            </a:r>
            <a:endParaRPr lang="fr-FR" dirty="0"/>
          </a:p>
        </p:txBody>
      </p:sp>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3"/>
          <p:cNvPicPr>
            <a:picLocks noChangeAspect="1" noChangeArrowheads="1"/>
          </p:cNvPicPr>
          <p:nvPr/>
        </p:nvPicPr>
        <p:blipFill>
          <a:blip r:embed="rId3"/>
          <a:srcRect/>
          <a:stretch>
            <a:fillRect/>
          </a:stretch>
        </p:blipFill>
        <p:spPr bwMode="auto">
          <a:xfrm>
            <a:off x="4775131" y="1484953"/>
            <a:ext cx="4297463" cy="1872615"/>
          </a:xfrm>
          <a:prstGeom prst="rect">
            <a:avLst/>
          </a:prstGeom>
          <a:noFill/>
          <a:ln w="9525">
            <a:noFill/>
            <a:miter lim="800000"/>
            <a:headEnd/>
            <a:tailEnd/>
          </a:ln>
          <a:effectLst/>
        </p:spPr>
      </p:pic>
      <p:sp>
        <p:nvSpPr>
          <p:cNvPr id="26" name="Google Shape;637;p45"/>
          <p:cNvSpPr txBox="1">
            <a:spLocks noGrp="1"/>
          </p:cNvSpPr>
          <p:nvPr>
            <p:ph type="body" idx="1"/>
          </p:nvPr>
        </p:nvSpPr>
        <p:spPr>
          <a:xfrm>
            <a:off x="428596" y="2786064"/>
            <a:ext cx="3929090" cy="642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200 données manquantes pour 2 pays</a:t>
            </a: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 name="Ellipse 26"/>
          <p:cNvSpPr/>
          <p:nvPr/>
        </p:nvSpPr>
        <p:spPr>
          <a:xfrm>
            <a:off x="7643866" y="2413647"/>
            <a:ext cx="1285884" cy="285752"/>
          </a:xfrm>
          <a:prstGeom prst="ellipse">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a:off x="7643866" y="3056589"/>
            <a:ext cx="1285884" cy="285752"/>
          </a:xfrm>
          <a:prstGeom prst="ellipse">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36;p45"/>
          <p:cNvSpPr txBox="1">
            <a:spLocks/>
          </p:cNvSpPr>
          <p:nvPr/>
        </p:nvSpPr>
        <p:spPr>
          <a:xfrm>
            <a:off x="357158" y="142858"/>
            <a:ext cx="7358114" cy="857256"/>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chemeClr val="accent2"/>
              </a:buClr>
              <a:buSzPts val="3600"/>
              <a:buFont typeface="Righteous"/>
              <a:buNone/>
              <a:tabLst/>
              <a:defRPr/>
            </a:pPr>
            <a:r>
              <a:rPr kumimoji="0" lang="fr-FR" sz="3500" b="1" i="0" u="none" strike="noStrike" kern="0" cap="none" spc="0" normalizeH="0" baseline="0" noProof="0" dirty="0" smtClean="0">
                <a:ln>
                  <a:noFill/>
                </a:ln>
                <a:solidFill>
                  <a:schemeClr val="accent2"/>
                </a:solidFill>
                <a:effectLst/>
                <a:uLnTx/>
                <a:uFillTx/>
                <a:latin typeface="Righteous"/>
                <a:ea typeface="Righteous"/>
                <a:cs typeface="Righteous"/>
                <a:sym typeface="Righteous"/>
              </a:rPr>
              <a:t>Visualisation des valeurs nulles</a:t>
            </a:r>
            <a:endParaRPr kumimoji="0" lang="fr-FR" sz="3500" b="1" i="0" u="none" strike="noStrike" kern="0" cap="none" spc="0" normalizeH="0" baseline="0" noProof="0" dirty="0">
              <a:ln>
                <a:noFill/>
              </a:ln>
              <a:solidFill>
                <a:schemeClr val="accent2"/>
              </a:solidFill>
              <a:effectLst/>
              <a:uLnTx/>
              <a:uFillTx/>
              <a:latin typeface="Righteous"/>
              <a:ea typeface="Righteous"/>
              <a:cs typeface="Righteous"/>
              <a:sym typeface="Righteous"/>
            </a:endParaRPr>
          </a:p>
        </p:txBody>
      </p:sp>
      <p:pic>
        <p:nvPicPr>
          <p:cNvPr id="7" name="Picture 2"/>
          <p:cNvPicPr>
            <a:picLocks noChangeAspect="1" noChangeArrowheads="1"/>
          </p:cNvPicPr>
          <p:nvPr/>
        </p:nvPicPr>
        <p:blipFill>
          <a:blip r:embed="rId2"/>
          <a:srcRect/>
          <a:stretch>
            <a:fillRect/>
          </a:stretch>
        </p:blipFill>
        <p:spPr bwMode="auto">
          <a:xfrm>
            <a:off x="500034" y="1285866"/>
            <a:ext cx="7240587" cy="868363"/>
          </a:xfrm>
          <a:prstGeom prst="rect">
            <a:avLst/>
          </a:prstGeom>
          <a:noFill/>
          <a:ln w="9525">
            <a:noFill/>
            <a:miter lim="800000"/>
            <a:headEnd/>
            <a:tailEnd/>
          </a:ln>
          <a:effectLst/>
        </p:spPr>
      </p:pic>
      <p:sp>
        <p:nvSpPr>
          <p:cNvPr id="8" name="Google Shape;637;p45"/>
          <p:cNvSpPr txBox="1">
            <a:spLocks/>
          </p:cNvSpPr>
          <p:nvPr/>
        </p:nvSpPr>
        <p:spPr>
          <a:xfrm>
            <a:off x="214282" y="2571750"/>
            <a:ext cx="8501122" cy="142876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endParaRPr kumimoji="0" lang="fr-FR" sz="1400" b="0" i="0" u="none" strike="noStrike" kern="0" cap="none" spc="0" normalizeH="0" noProof="0" dirty="0" smtClean="0">
              <a:ln>
                <a:noFill/>
              </a:ln>
              <a:solidFill>
                <a:schemeClr val="accent2"/>
              </a:solidFill>
              <a:effectLst/>
              <a:uLnTx/>
              <a:uFillTx/>
              <a:latin typeface="Spartan Medium"/>
              <a:ea typeface="Spartan Medium"/>
              <a:cs typeface="Spartan Medium"/>
              <a:sym typeface="Spartan Medium"/>
            </a:endParaRPr>
          </a:p>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r>
              <a:rPr lang="fr-FR" dirty="0" err="1" smtClean="0">
                <a:solidFill>
                  <a:schemeClr val="accent2"/>
                </a:solidFill>
                <a:latin typeface="Spartan Medium"/>
                <a:ea typeface="Spartan Medium"/>
                <a:cs typeface="Spartan Medium"/>
                <a:sym typeface="Spartan Medium"/>
              </a:rPr>
              <a:t>XKX</a:t>
            </a:r>
            <a:r>
              <a:rPr lang="fr-FR" dirty="0" smtClean="0">
                <a:solidFill>
                  <a:schemeClr val="accent2"/>
                </a:solidFill>
                <a:latin typeface="Spartan Medium"/>
                <a:ea typeface="Spartan Medium"/>
                <a:cs typeface="Spartan Medium"/>
                <a:sym typeface="Spartan Medium"/>
              </a:rPr>
              <a:t> (le Kossovo) on remplace son PIB par la valeur correspondante </a:t>
            </a:r>
          </a:p>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endParaRPr lang="fr-FR" dirty="0" smtClean="0">
              <a:solidFill>
                <a:schemeClr val="accent2"/>
              </a:solidFill>
              <a:latin typeface="Spartan Medium"/>
              <a:ea typeface="Spartan Medium"/>
              <a:cs typeface="Spartan Medium"/>
              <a:sym typeface="Spartan Medium"/>
            </a:endParaRPr>
          </a:p>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r>
              <a:rPr kumimoji="0" lang="fr-FR" sz="1400" b="0" i="0" u="none" strike="noStrike" kern="0" cap="none" spc="0" normalizeH="0" noProof="0" dirty="0" err="1" smtClean="0">
                <a:ln>
                  <a:noFill/>
                </a:ln>
                <a:solidFill>
                  <a:schemeClr val="accent2"/>
                </a:solidFill>
                <a:effectLst/>
                <a:uLnTx/>
                <a:uFillTx/>
                <a:latin typeface="Spartan Medium"/>
                <a:ea typeface="Spartan Medium"/>
                <a:cs typeface="Spartan Medium"/>
                <a:sym typeface="Spartan Medium"/>
              </a:rPr>
              <a:t>PSE</a:t>
            </a:r>
            <a:r>
              <a:rPr kumimoji="0" lang="fr-FR" sz="1400" b="0" i="0" u="none" strike="noStrike" kern="0" cap="none" spc="0" normalizeH="0" noProof="0" dirty="0" smtClean="0">
                <a:ln>
                  <a:noFill/>
                </a:ln>
                <a:solidFill>
                  <a:schemeClr val="accent2"/>
                </a:solidFill>
                <a:effectLst/>
                <a:uLnTx/>
                <a:uFillTx/>
                <a:latin typeface="Spartan Medium"/>
                <a:ea typeface="Spartan Medium"/>
                <a:cs typeface="Spartan Medium"/>
                <a:sym typeface="Spartan Medium"/>
              </a:rPr>
              <a:t> (la Palestine) on fait de même </a:t>
            </a:r>
            <a:endParaRPr kumimoji="0" lang="fr-FR" sz="1400" b="0" i="0" u="none" strike="noStrike" kern="0" cap="none" spc="0" normalizeH="0" baseline="0" noProof="0" dirty="0" smtClean="0">
              <a:ln>
                <a:noFill/>
              </a:ln>
              <a:solidFill>
                <a:schemeClr val="accent2"/>
              </a:solidFill>
              <a:effectLst/>
              <a:uLnTx/>
              <a:uFillTx/>
              <a:latin typeface="Spartan Medium"/>
              <a:ea typeface="Spartan Medium"/>
              <a:cs typeface="Spartan Medium"/>
              <a:sym typeface="Spartan Medium"/>
            </a:endParaRPr>
          </a:p>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Medium"/>
              <a:ea typeface="Spartan Medium"/>
              <a:cs typeface="Spartan Medium"/>
              <a:sym typeface="Spartan Medium"/>
            </a:endParaRPr>
          </a:p>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Medium"/>
              <a:ea typeface="Spartan Medium"/>
              <a:cs typeface="Spartan Medium"/>
              <a:sym typeface="Spartan Medium"/>
            </a:endParaRPr>
          </a:p>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smtClean="0">
              <a:ln>
                <a:noFill/>
              </a:ln>
              <a:solidFill>
                <a:schemeClr val="accent2"/>
              </a:solidFill>
              <a:effectLst/>
              <a:uLnTx/>
              <a:uFillTx/>
              <a:latin typeface="Spartan Medium"/>
              <a:ea typeface="Spartan Medium"/>
              <a:cs typeface="Spartan Medium"/>
              <a:sym typeface="Spartan Medium"/>
            </a:endParaRPr>
          </a:p>
          <a:p>
            <a:pPr marL="0" marR="0" lvl="0" indent="0" algn="l" defTabSz="914400" rtl="0" eaLnBrk="1" fontAlgn="auto" latinLnBrk="0" hangingPunct="1">
              <a:lnSpc>
                <a:spcPct val="100000"/>
              </a:lnSpc>
              <a:spcBef>
                <a:spcPts val="0"/>
              </a:spcBef>
              <a:spcAft>
                <a:spcPts val="0"/>
              </a:spcAft>
              <a:buClr>
                <a:schemeClr val="accent1"/>
              </a:buClr>
              <a:buSzPts val="1400"/>
              <a:buFont typeface="Spartan"/>
              <a:buNone/>
              <a:tabLst/>
              <a:defRPr/>
            </a:pPr>
            <a:endParaRPr kumimoji="0" lang="fr-FR" sz="1400" b="0" i="0" u="none" strike="noStrike" kern="0" cap="none" spc="0" normalizeH="0" baseline="0" noProof="0" dirty="0">
              <a:ln>
                <a:noFill/>
              </a:ln>
              <a:solidFill>
                <a:schemeClr val="accent2"/>
              </a:solidFill>
              <a:effectLst/>
              <a:uLnTx/>
              <a:uFillTx/>
              <a:latin typeface="Spartan Medium"/>
              <a:ea typeface="Spartan Medium"/>
              <a:cs typeface="Spartan Medium"/>
              <a:sym typeface="Spartan Medium"/>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45"/>
          <p:cNvSpPr txBox="1">
            <a:spLocks noGrp="1"/>
          </p:cNvSpPr>
          <p:nvPr>
            <p:ph type="title"/>
          </p:nvPr>
        </p:nvSpPr>
        <p:spPr>
          <a:xfrm>
            <a:off x="785786" y="500048"/>
            <a:ext cx="3668700" cy="1684800"/>
          </a:xfrm>
          <a:prstGeom prst="rect">
            <a:avLst/>
          </a:prstGeom>
        </p:spPr>
        <p:txBody>
          <a:bodyPr spcFirstLastPara="1" wrap="square" lIns="91425" tIns="91425" rIns="91425" bIns="91425" anchor="ctr" anchorCtr="0">
            <a:noAutofit/>
          </a:bodyPr>
          <a:lstStyle/>
          <a:p>
            <a:r>
              <a:rPr lang="fr-FR" dirty="0" smtClean="0"/>
              <a:t>Recherche des valeurs aberrantes</a:t>
            </a:r>
            <a:endParaRPr lang="fr-FR" dirty="0"/>
          </a:p>
        </p:txBody>
      </p:sp>
      <p:sp>
        <p:nvSpPr>
          <p:cNvPr id="637" name="Google Shape;637;p45"/>
          <p:cNvSpPr txBox="1">
            <a:spLocks noGrp="1"/>
          </p:cNvSpPr>
          <p:nvPr>
            <p:ph type="body" idx="1"/>
          </p:nvPr>
        </p:nvSpPr>
        <p:spPr>
          <a:xfrm>
            <a:off x="142844" y="2285998"/>
            <a:ext cx="4214842" cy="2000264"/>
          </a:xfrm>
          <a:prstGeom prst="rect">
            <a:avLst/>
          </a:prstGeom>
        </p:spPr>
        <p:txBody>
          <a:bodyPr spcFirstLastPara="1" wrap="square" lIns="91425" tIns="91425" rIns="91425" bIns="91425" anchor="t" anchorCtr="0">
            <a:noAutofit/>
          </a:bodyPr>
          <a:lstStyle/>
          <a:p>
            <a:pPr marL="0" lvl="0" indent="0">
              <a:buNone/>
            </a:pPr>
            <a:r>
              <a:rPr lang="fr-FR" dirty="0" smtClean="0"/>
              <a:t>C’est 2008 qui contient le maximum de données.</a:t>
            </a:r>
          </a:p>
          <a:p>
            <a:pPr marL="0" lvl="0" indent="0">
              <a:buNone/>
            </a:pPr>
            <a:endParaRPr lang="fr-FR" dirty="0" smtClean="0"/>
          </a:p>
          <a:p>
            <a:pPr marL="0" lvl="0" indent="0">
              <a:buNone/>
            </a:pPr>
            <a:r>
              <a:rPr lang="fr-FR" dirty="0" smtClean="0"/>
              <a:t>On peut négliger les autres années</a:t>
            </a: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smtClean="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8" name="Google Shape;638;p45"/>
          <p:cNvSpPr/>
          <p:nvPr/>
        </p:nvSpPr>
        <p:spPr>
          <a:xfrm rot="10800000">
            <a:off x="4856488" y="34306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8403360" y="1645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7662362" y="16453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7662362" y="1645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8563353" y="2982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8563353" y="6416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8898301" y="2982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8898301" y="641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p:cNvPicPr>
            <a:picLocks noChangeAspect="1" noChangeArrowheads="1"/>
          </p:cNvPicPr>
          <p:nvPr/>
        </p:nvPicPr>
        <p:blipFill>
          <a:blip r:embed="rId3"/>
          <a:srcRect/>
          <a:stretch>
            <a:fillRect/>
          </a:stretch>
        </p:blipFill>
        <p:spPr bwMode="auto">
          <a:xfrm>
            <a:off x="5072034" y="1071552"/>
            <a:ext cx="4071966" cy="23786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1326</TotalTime>
  <Words>1536</Words>
  <PresentationFormat>Affichage à l'écran (16:9)</PresentationFormat>
  <Paragraphs>233</Paragraphs>
  <Slides>51</Slides>
  <Notes>40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51</vt:i4>
      </vt:variant>
    </vt:vector>
  </HeadingPairs>
  <TitlesOfParts>
    <vt:vector size="60" baseType="lpstr">
      <vt:lpstr>Arial</vt:lpstr>
      <vt:lpstr>Righteous</vt:lpstr>
      <vt:lpstr>Spartan Medium</vt:lpstr>
      <vt:lpstr>Spartan</vt:lpstr>
      <vt:lpstr>Montserrat</vt:lpstr>
      <vt:lpstr>Assistant</vt:lpstr>
      <vt:lpstr>Marvel</vt:lpstr>
      <vt:lpstr>Bebas Neue</vt:lpstr>
      <vt:lpstr>Data Science Company Profile by Slidesgo</vt:lpstr>
      <vt:lpstr>EFFECTUEZ UNE PRÉDICTION DE REVENUS PROJET 7</vt:lpstr>
      <vt:lpstr>CONTEXTE</vt:lpstr>
      <vt:lpstr>02.</vt:lpstr>
      <vt:lpstr>Mission 0</vt:lpstr>
      <vt:lpstr>Dataframe de la world income distribution</vt:lpstr>
      <vt:lpstr>Description des données </vt:lpstr>
      <vt:lpstr>Visualisation des valeurs manquantes</vt:lpstr>
      <vt:lpstr>Diapositive 8</vt:lpstr>
      <vt:lpstr>Recherche des valeurs aberrantes</vt:lpstr>
      <vt:lpstr>Data Population </vt:lpstr>
      <vt:lpstr>Diapositive 11</vt:lpstr>
      <vt:lpstr>Résumé</vt:lpstr>
      <vt:lpstr>Mission 1</vt:lpstr>
      <vt:lpstr>Comparaison en fonction du revenus et du quantile</vt:lpstr>
      <vt:lpstr>Mission 2</vt:lpstr>
      <vt:lpstr>Graphique de la distribution des revenus par pays</vt:lpstr>
      <vt:lpstr>Courbe de Lorenz de chacun des pays</vt:lpstr>
      <vt:lpstr>Évolution de l'indice de Gini au fil des ans pour chaque pays</vt:lpstr>
      <vt:lpstr>Classement des pays par indice de Gini</vt:lpstr>
      <vt:lpstr>Mission 3</vt:lpstr>
      <vt:lpstr>CONTEXTE</vt:lpstr>
      <vt:lpstr>Deux DataFrames pour calculer  le coefficient d’élasticité </vt:lpstr>
      <vt:lpstr>Combiner la colonne région  avec incgroup4</vt:lpstr>
      <vt:lpstr>Calcul du coefficient d'élasticité moyen par région</vt:lpstr>
      <vt:lpstr>Attribution des coefficients d'élasticité en se basant sur ceux obtenus par région</vt:lpstr>
      <vt:lpstr>Fusion du dataframe élasticité et Gini</vt:lpstr>
      <vt:lpstr>Calcul de ychild</vt:lpstr>
      <vt:lpstr>2. On calcule le revenu des parents yparent</vt:lpstr>
      <vt:lpstr>4. On calcule ychild</vt:lpstr>
      <vt:lpstr>Calcul de la classe des revenus</vt:lpstr>
      <vt:lpstr>Diapositive 31</vt:lpstr>
      <vt:lpstr>Calcul de la classe du revenu des parents ci_parent</vt:lpstr>
      <vt:lpstr>Dataframe contenant le revenus des enfants,  des parents ainsi que leur classe </vt:lpstr>
      <vt:lpstr>Calcul des probabilités conditionnelles</vt:lpstr>
      <vt:lpstr>On obtient nos probabilités conditionnelles</vt:lpstr>
      <vt:lpstr>Diapositive 36</vt:lpstr>
      <vt:lpstr>Influence de la classe des revenus des parents sur la classe des revenus des enfants</vt:lpstr>
      <vt:lpstr>Faible mobilité intergénérationnelle=0.1</vt:lpstr>
      <vt:lpstr>Mission 4</vt:lpstr>
      <vt:lpstr>GÉNÉRATION D’UN NOUVEL ÉCHANTILLON 500X PLUS GRAND</vt:lpstr>
      <vt:lpstr>CONTEXTE</vt:lpstr>
      <vt:lpstr>Visualisation des revenus en fonction des pays de notre liste</vt:lpstr>
      <vt:lpstr>Anova sur les pays de notre liste: influence du pays sur le revenu.  Ensuite nous allons généraliser l’analyse</vt:lpstr>
      <vt:lpstr>Anova : influence du pays sur le revenu pour tous le dataframe  </vt:lpstr>
      <vt:lpstr>Régressions linéaires   </vt:lpstr>
      <vt:lpstr>Mission 5</vt:lpstr>
      <vt:lpstr>Diapositive 47</vt:lpstr>
      <vt:lpstr>Diapositive 48</vt:lpstr>
      <vt:lpstr>Pour répondre à la demande de la banque, la classe des revenus des enfants que nous allons considérer seront les enfants dont le quantile parent sont au delà de 70; se sont les parents issus des pays développés. Nous allons éviter les pays dont l’indice de gini est très important.  Notre modèle amélioré est presque performant et robuste avec une variance expliquée de 70%.  La colinéarité des variables et le coefficient d’homocédasticité montrent que le modèle pourrait encore être amélioré en ajoutant quelques variables telle que le niveau de qualification...</vt:lpstr>
      <vt:lpstr>Bibliographie </vt:lpstr>
      <vt:lpstr>MERCI POUR VOTRE ATTENTION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COMPANY PROFILE</dc:title>
  <dc:creator>Utilisateur</dc:creator>
  <cp:lastModifiedBy>Utilisateur</cp:lastModifiedBy>
  <cp:revision>114</cp:revision>
  <dcterms:modified xsi:type="dcterms:W3CDTF">2022-01-15T15:39:02Z</dcterms:modified>
</cp:coreProperties>
</file>